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  <p:sldMasterId id="2147483712" r:id="rId4"/>
    <p:sldMasterId id="2147483725" r:id="rId5"/>
  </p:sldMasterIdLst>
  <p:notesMasterIdLst>
    <p:notesMasterId r:id="rId80"/>
  </p:notesMasterIdLst>
  <p:handoutMasterIdLst>
    <p:handoutMasterId r:id="rId81"/>
  </p:handoutMasterIdLst>
  <p:sldIdLst>
    <p:sldId id="612" r:id="rId6"/>
    <p:sldId id="616" r:id="rId7"/>
    <p:sldId id="622" r:id="rId8"/>
    <p:sldId id="850" r:id="rId9"/>
    <p:sldId id="412" r:id="rId10"/>
    <p:sldId id="855" r:id="rId11"/>
    <p:sldId id="664" r:id="rId12"/>
    <p:sldId id="624" r:id="rId13"/>
    <p:sldId id="625" r:id="rId14"/>
    <p:sldId id="626" r:id="rId15"/>
    <p:sldId id="627" r:id="rId16"/>
    <p:sldId id="628" r:id="rId17"/>
    <p:sldId id="629" r:id="rId18"/>
    <p:sldId id="630" r:id="rId19"/>
    <p:sldId id="631" r:id="rId20"/>
    <p:sldId id="634" r:id="rId21"/>
    <p:sldId id="635" r:id="rId22"/>
    <p:sldId id="636" r:id="rId23"/>
    <p:sldId id="951" r:id="rId24"/>
    <p:sldId id="952" r:id="rId25"/>
    <p:sldId id="956" r:id="rId26"/>
    <p:sldId id="621" r:id="rId27"/>
    <p:sldId id="656" r:id="rId28"/>
    <p:sldId id="649" r:id="rId29"/>
    <p:sldId id="659" r:id="rId30"/>
    <p:sldId id="660" r:id="rId31"/>
    <p:sldId id="661" r:id="rId32"/>
    <p:sldId id="662" r:id="rId33"/>
    <p:sldId id="840" r:id="rId34"/>
    <p:sldId id="828" r:id="rId35"/>
    <p:sldId id="832" r:id="rId36"/>
    <p:sldId id="831" r:id="rId37"/>
    <p:sldId id="377" r:id="rId38"/>
    <p:sldId id="384" r:id="rId39"/>
    <p:sldId id="704" r:id="rId40"/>
    <p:sldId id="725" r:id="rId41"/>
    <p:sldId id="745" r:id="rId42"/>
    <p:sldId id="737" r:id="rId43"/>
    <p:sldId id="743" r:id="rId44"/>
    <p:sldId id="728" r:id="rId45"/>
    <p:sldId id="726" r:id="rId46"/>
    <p:sldId id="856" r:id="rId47"/>
    <p:sldId id="731" r:id="rId48"/>
    <p:sldId id="756" r:id="rId49"/>
    <p:sldId id="732" r:id="rId50"/>
    <p:sldId id="741" r:id="rId51"/>
    <p:sldId id="738" r:id="rId52"/>
    <p:sldId id="736" r:id="rId53"/>
    <p:sldId id="757" r:id="rId54"/>
    <p:sldId id="414" r:id="rId55"/>
    <p:sldId id="957" r:id="rId56"/>
    <p:sldId id="409" r:id="rId57"/>
    <p:sldId id="841" r:id="rId58"/>
    <p:sldId id="466" r:id="rId59"/>
    <p:sldId id="495" r:id="rId60"/>
    <p:sldId id="525" r:id="rId61"/>
    <p:sldId id="542" r:id="rId62"/>
    <p:sldId id="585" r:id="rId63"/>
    <p:sldId id="842" r:id="rId64"/>
    <p:sldId id="703" r:id="rId65"/>
    <p:sldId id="843" r:id="rId66"/>
    <p:sldId id="700" r:id="rId67"/>
    <p:sldId id="701" r:id="rId68"/>
    <p:sldId id="844" r:id="rId69"/>
    <p:sldId id="576" r:id="rId70"/>
    <p:sldId id="607" r:id="rId71"/>
    <p:sldId id="827" r:id="rId72"/>
    <p:sldId id="845" r:id="rId73"/>
    <p:sldId id="480" r:id="rId74"/>
    <p:sldId id="787" r:id="rId75"/>
    <p:sldId id="786" r:id="rId76"/>
    <p:sldId id="489" r:id="rId77"/>
    <p:sldId id="958" r:id="rId78"/>
    <p:sldId id="849" r:id="rId79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tency Paper" id="{3C7EE3AD-5E40-4891-B74E-DB627F343131}">
          <p14:sldIdLst>
            <p14:sldId id="612"/>
            <p14:sldId id="616"/>
            <p14:sldId id="622"/>
            <p14:sldId id="850"/>
            <p14:sldId id="412"/>
            <p14:sldId id="855"/>
            <p14:sldId id="664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4"/>
            <p14:sldId id="635"/>
            <p14:sldId id="636"/>
            <p14:sldId id="951"/>
            <p14:sldId id="952"/>
            <p14:sldId id="956"/>
            <p14:sldId id="621"/>
            <p14:sldId id="656"/>
            <p14:sldId id="649"/>
            <p14:sldId id="659"/>
            <p14:sldId id="660"/>
            <p14:sldId id="661"/>
          </p14:sldIdLst>
        </p14:section>
        <p14:section name="Life course" id="{2E80FB24-B062-4F6C-9734-BBE9C3BA6AC3}">
          <p14:sldIdLst>
            <p14:sldId id="662"/>
          </p14:sldIdLst>
        </p14:section>
        <p14:section name="Senate" id="{AA87E5F1-4013-4E21-A39F-147D3AD54E95}">
          <p14:sldIdLst>
            <p14:sldId id="840"/>
            <p14:sldId id="828"/>
            <p14:sldId id="832"/>
            <p14:sldId id="831"/>
            <p14:sldId id="377"/>
            <p14:sldId id="384"/>
            <p14:sldId id="704"/>
          </p14:sldIdLst>
        </p14:section>
        <p14:section name="Genus slides" id="{CF4C6894-4829-46EA-931E-E04D098E1694}">
          <p14:sldIdLst>
            <p14:sldId id="725"/>
            <p14:sldId id="745"/>
            <p14:sldId id="737"/>
            <p14:sldId id="743"/>
            <p14:sldId id="728"/>
            <p14:sldId id="726"/>
            <p14:sldId id="856"/>
            <p14:sldId id="731"/>
            <p14:sldId id="756"/>
            <p14:sldId id="732"/>
            <p14:sldId id="741"/>
            <p14:sldId id="738"/>
            <p14:sldId id="736"/>
            <p14:sldId id="757"/>
            <p14:sldId id="414"/>
            <p14:sldId id="957"/>
            <p14:sldId id="409"/>
          </p14:sldIdLst>
        </p14:section>
        <p14:section name="NBA" id="{39A3109F-6A81-4DC5-B38D-83E41C45D763}">
          <p14:sldIdLst>
            <p14:sldId id="841"/>
            <p14:sldId id="466"/>
            <p14:sldId id="495"/>
            <p14:sldId id="525"/>
            <p14:sldId id="542"/>
            <p14:sldId id="585"/>
          </p14:sldIdLst>
        </p14:section>
        <p14:section name="Health" id="{490275F0-D599-4264-BADA-427243767A63}">
          <p14:sldIdLst>
            <p14:sldId id="842"/>
            <p14:sldId id="703"/>
            <p14:sldId id="843"/>
            <p14:sldId id="700"/>
            <p14:sldId id="701"/>
            <p14:sldId id="844"/>
            <p14:sldId id="576"/>
            <p14:sldId id="607"/>
            <p14:sldId id="827"/>
          </p14:sldIdLst>
        </p14:section>
        <p14:section name="World Populations" id="{2387D9DE-C57D-4AF3-992D-A01AB6B3DE74}">
          <p14:sldIdLst>
            <p14:sldId id="845"/>
            <p14:sldId id="480"/>
            <p14:sldId id="787"/>
            <p14:sldId id="786"/>
            <p14:sldId id="489"/>
          </p14:sldIdLst>
        </p14:section>
        <p14:section name="Conclusions" id="{A2004F16-F46E-49AA-9C12-3F6896EB97EB}">
          <p14:sldIdLst>
            <p14:sldId id="958"/>
            <p14:sldId id="8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 userDrawn="1">
          <p15:clr>
            <a:srgbClr val="A4A3A4"/>
          </p15:clr>
        </p15:guide>
        <p15:guide id="2" pos="222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921"/>
    <a:srgbClr val="D9D9D9"/>
    <a:srgbClr val="FDF2D6"/>
    <a:srgbClr val="FCF0D6"/>
    <a:srgbClr val="A9D08E"/>
    <a:srgbClr val="548235"/>
    <a:srgbClr val="436F26"/>
    <a:srgbClr val="FBF0D4"/>
    <a:srgbClr val="FFC000"/>
    <a:srgbClr val="FDC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257" autoAdjust="0"/>
    <p:restoredTop sz="90061" autoAdjust="0"/>
  </p:normalViewPr>
  <p:slideViewPr>
    <p:cSldViewPr snapToGrid="0" showGuides="1">
      <p:cViewPr varScale="1">
        <p:scale>
          <a:sx n="92" d="100"/>
          <a:sy n="92" d="100"/>
        </p:scale>
        <p:origin x="66" y="84"/>
      </p:cViewPr>
      <p:guideLst>
        <p:guide orient="horz" pos="2208"/>
        <p:guide pos="3864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096"/>
    </p:cViewPr>
  </p:sorterViewPr>
  <p:notesViewPr>
    <p:cSldViewPr snapToGrid="0" showGuides="1">
      <p:cViewPr varScale="1">
        <p:scale>
          <a:sx n="78" d="100"/>
          <a:sy n="78" d="100"/>
        </p:scale>
        <p:origin x="3900" y="102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'Four graphs'!$B$3:$B$43</c:f>
              <c:numCache>
                <c:formatCode>0.0000</c:formatCode>
                <c:ptCount val="4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0.99512195121951219</c:v>
                </c:pt>
                <c:pt idx="4">
                  <c:v>0.98069989395546131</c:v>
                </c:pt>
                <c:pt idx="5">
                  <c:v>0.97574686418800949</c:v>
                </c:pt>
                <c:pt idx="6">
                  <c:v>0.95171369019323093</c:v>
                </c:pt>
                <c:pt idx="7">
                  <c:v>0.94210042059531951</c:v>
                </c:pt>
                <c:pt idx="8">
                  <c:v>0.91069707324214233</c:v>
                </c:pt>
                <c:pt idx="9">
                  <c:v>0.88880531667382157</c:v>
                </c:pt>
                <c:pt idx="10">
                  <c:v>0.85986746915420875</c:v>
                </c:pt>
                <c:pt idx="11">
                  <c:v>0.83506359985168355</c:v>
                </c:pt>
                <c:pt idx="12">
                  <c:v>0.81930768287334987</c:v>
                </c:pt>
                <c:pt idx="13">
                  <c:v>0.79544435230422306</c:v>
                </c:pt>
                <c:pt idx="14">
                  <c:v>0.77204893017762832</c:v>
                </c:pt>
                <c:pt idx="15">
                  <c:v>0.72525808592443874</c:v>
                </c:pt>
                <c:pt idx="16">
                  <c:v>0.69519557459078329</c:v>
                </c:pt>
                <c:pt idx="17">
                  <c:v>0.66209102341979365</c:v>
                </c:pt>
                <c:pt idx="18">
                  <c:v>0.62591118607444973</c:v>
                </c:pt>
                <c:pt idx="19">
                  <c:v>0.57375192056824564</c:v>
                </c:pt>
                <c:pt idx="20">
                  <c:v>0.52095266407423535</c:v>
                </c:pt>
                <c:pt idx="21">
                  <c:v>0.48551370733449145</c:v>
                </c:pt>
                <c:pt idx="22">
                  <c:v>0.42797134202077397</c:v>
                </c:pt>
                <c:pt idx="23">
                  <c:v>0.39107726081208655</c:v>
                </c:pt>
                <c:pt idx="24">
                  <c:v>0.32775999001393918</c:v>
                </c:pt>
                <c:pt idx="25">
                  <c:v>0.29385378415042823</c:v>
                </c:pt>
                <c:pt idx="26">
                  <c:v>0.24683717868635971</c:v>
                </c:pt>
                <c:pt idx="27">
                  <c:v>0.20232555630029489</c:v>
                </c:pt>
                <c:pt idx="28">
                  <c:v>0.16017439873773343</c:v>
                </c:pt>
                <c:pt idx="29">
                  <c:v>0.1385292097191208</c:v>
                </c:pt>
                <c:pt idx="30">
                  <c:v>0.10389690728934059</c:v>
                </c:pt>
                <c:pt idx="31">
                  <c:v>8.3117525831472472E-2</c:v>
                </c:pt>
                <c:pt idx="32">
                  <c:v>7.7922680467005442E-2</c:v>
                </c:pt>
                <c:pt idx="33">
                  <c:v>6.417161920812213E-2</c:v>
                </c:pt>
                <c:pt idx="34">
                  <c:v>5.5615403313705847E-2</c:v>
                </c:pt>
                <c:pt idx="35">
                  <c:v>5.1337295366497705E-2</c:v>
                </c:pt>
                <c:pt idx="36">
                  <c:v>3.8502971524873281E-2</c:v>
                </c:pt>
                <c:pt idx="37">
                  <c:v>3.8502971524873281E-2</c:v>
                </c:pt>
                <c:pt idx="38">
                  <c:v>2.3101782914923968E-2</c:v>
                </c:pt>
                <c:pt idx="39">
                  <c:v>1.9251485762436637E-2</c:v>
                </c:pt>
                <c:pt idx="40">
                  <c:v>1.9251485762436637E-2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F-43E0-8FBE-F4034435C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261465487"/>
        <c:axId val="1261453423"/>
      </c:barChart>
      <c:catAx>
        <c:axId val="1261465487"/>
        <c:scaling>
          <c:orientation val="minMax"/>
        </c:scaling>
        <c:delete val="1"/>
        <c:axPos val="b"/>
        <c:majorTickMark val="out"/>
        <c:minorTickMark val="none"/>
        <c:tickLblPos val="nextTo"/>
        <c:crossAx val="1261453423"/>
        <c:crosses val="autoZero"/>
        <c:auto val="1"/>
        <c:lblAlgn val="ctr"/>
        <c:lblOffset val="100"/>
        <c:tickMarkSkip val="5"/>
        <c:noMultiLvlLbl val="0"/>
      </c:catAx>
      <c:valAx>
        <c:axId val="1261453423"/>
        <c:scaling>
          <c:orientation val="minMax"/>
          <c:max val="1"/>
        </c:scaling>
        <c:delete val="0"/>
        <c:axPos val="l"/>
        <c:numFmt formatCode="0.00" sourceLinked="0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1261465487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'Four graphs'!$B$3:$B$43</c:f>
              <c:numCache>
                <c:formatCode>0.0000</c:formatCode>
                <c:ptCount val="41"/>
                <c:pt idx="0">
                  <c:v>1</c:v>
                </c:pt>
                <c:pt idx="1">
                  <c:v>0.99585062240663902</c:v>
                </c:pt>
                <c:pt idx="2">
                  <c:v>0.98340248962655596</c:v>
                </c:pt>
                <c:pt idx="3">
                  <c:v>0.97095435684647302</c:v>
                </c:pt>
                <c:pt idx="4">
                  <c:v>0.95850622406639008</c:v>
                </c:pt>
                <c:pt idx="5">
                  <c:v>0.94398340248962653</c:v>
                </c:pt>
                <c:pt idx="6">
                  <c:v>0.9294605809128631</c:v>
                </c:pt>
                <c:pt idx="7">
                  <c:v>0.91701244813278004</c:v>
                </c:pt>
                <c:pt idx="8">
                  <c:v>0.90871369294605808</c:v>
                </c:pt>
                <c:pt idx="9">
                  <c:v>0.89211618257261416</c:v>
                </c:pt>
                <c:pt idx="10">
                  <c:v>0.84854771784232363</c:v>
                </c:pt>
                <c:pt idx="11">
                  <c:v>0.79253112033195017</c:v>
                </c:pt>
                <c:pt idx="12">
                  <c:v>0.73236514522821572</c:v>
                </c:pt>
                <c:pt idx="13">
                  <c:v>0.66804979253112029</c:v>
                </c:pt>
                <c:pt idx="14">
                  <c:v>0.5954356846473029</c:v>
                </c:pt>
                <c:pt idx="15">
                  <c:v>0.475103734439834</c:v>
                </c:pt>
                <c:pt idx="16">
                  <c:v>0.40871369294605808</c:v>
                </c:pt>
                <c:pt idx="17">
                  <c:v>0.35062240663900412</c:v>
                </c:pt>
                <c:pt idx="18">
                  <c:v>0.30082987551867219</c:v>
                </c:pt>
                <c:pt idx="19">
                  <c:v>0.28008298755186722</c:v>
                </c:pt>
                <c:pt idx="20">
                  <c:v>0.23858921161825727</c:v>
                </c:pt>
                <c:pt idx="21">
                  <c:v>0.1970954356846473</c:v>
                </c:pt>
                <c:pt idx="22">
                  <c:v>0.16804979253112035</c:v>
                </c:pt>
                <c:pt idx="23">
                  <c:v>0.14730290456431536</c:v>
                </c:pt>
                <c:pt idx="24">
                  <c:v>0.11618257261410789</c:v>
                </c:pt>
                <c:pt idx="25">
                  <c:v>0.1037344398340249</c:v>
                </c:pt>
                <c:pt idx="26">
                  <c:v>8.0912863070539423E-2</c:v>
                </c:pt>
                <c:pt idx="27">
                  <c:v>7.2614107883817433E-2</c:v>
                </c:pt>
                <c:pt idx="28">
                  <c:v>6.8464730290456438E-2</c:v>
                </c:pt>
                <c:pt idx="29">
                  <c:v>6.0165975103734441E-2</c:v>
                </c:pt>
                <c:pt idx="30">
                  <c:v>4.5643153526970952E-2</c:v>
                </c:pt>
                <c:pt idx="31">
                  <c:v>4.1493775933609957E-2</c:v>
                </c:pt>
                <c:pt idx="32">
                  <c:v>3.7344398340248962E-2</c:v>
                </c:pt>
                <c:pt idx="33">
                  <c:v>3.1120331950207469E-2</c:v>
                </c:pt>
                <c:pt idx="34">
                  <c:v>2.6970954356846474E-2</c:v>
                </c:pt>
                <c:pt idx="35">
                  <c:v>2.4896265560165973E-2</c:v>
                </c:pt>
                <c:pt idx="36">
                  <c:v>2.0746887966804978E-2</c:v>
                </c:pt>
                <c:pt idx="37">
                  <c:v>2.0746887966804978E-2</c:v>
                </c:pt>
                <c:pt idx="38">
                  <c:v>1.2448132780082987E-2</c:v>
                </c:pt>
                <c:pt idx="39">
                  <c:v>1.0373443983402489E-2</c:v>
                </c:pt>
                <c:pt idx="40">
                  <c:v>1.0373443983402489E-2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86-42FB-BA20-73CEDB082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261465487"/>
        <c:axId val="1261453423"/>
      </c:barChart>
      <c:catAx>
        <c:axId val="1261465487"/>
        <c:scaling>
          <c:orientation val="minMax"/>
        </c:scaling>
        <c:delete val="1"/>
        <c:axPos val="b"/>
        <c:majorTickMark val="out"/>
        <c:minorTickMark val="none"/>
        <c:tickLblPos val="nextTo"/>
        <c:crossAx val="1261453423"/>
        <c:crosses val="autoZero"/>
        <c:auto val="1"/>
        <c:lblAlgn val="ctr"/>
        <c:lblOffset val="100"/>
        <c:tickMarkSkip val="5"/>
        <c:noMultiLvlLbl val="0"/>
      </c:catAx>
      <c:valAx>
        <c:axId val="1261453423"/>
        <c:scaling>
          <c:orientation val="minMax"/>
          <c:max val="1"/>
        </c:scaling>
        <c:delete val="0"/>
        <c:axPos val="l"/>
        <c:numFmt formatCode="0.00" sourceLinked="0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1261465487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'Four graphs'!$B$3:$B$43</c:f>
              <c:numCache>
                <c:formatCode>0.0000</c:formatCode>
                <c:ptCount val="41"/>
                <c:pt idx="0">
                  <c:v>1</c:v>
                </c:pt>
                <c:pt idx="1">
                  <c:v>0.99785377312534285</c:v>
                </c:pt>
                <c:pt idx="2">
                  <c:v>0.99142202719474615</c:v>
                </c:pt>
                <c:pt idx="3">
                  <c:v>0.98256076576824569</c:v>
                </c:pt>
                <c:pt idx="4">
                  <c:v>0.9717485654449366</c:v>
                </c:pt>
                <c:pt idx="5">
                  <c:v>0.95612851648977837</c:v>
                </c:pt>
                <c:pt idx="6">
                  <c:v>0.94392836499325572</c:v>
                </c:pt>
                <c:pt idx="7">
                  <c:v>0.92800360264353721</c:v>
                </c:pt>
                <c:pt idx="8">
                  <c:v>0.91620511950212769</c:v>
                </c:pt>
                <c:pt idx="9">
                  <c:v>0.89154937630311426</c:v>
                </c:pt>
                <c:pt idx="10">
                  <c:v>0.85643260025528933</c:v>
                </c:pt>
                <c:pt idx="11">
                  <c:v>0.82473210914763906</c:v>
                </c:pt>
                <c:pt idx="12">
                  <c:v>0.78073318709672024</c:v>
                </c:pt>
                <c:pt idx="13">
                  <c:v>0.74361333608223168</c:v>
                </c:pt>
                <c:pt idx="14">
                  <c:v>0.70683870598186083</c:v>
                </c:pt>
                <c:pt idx="15">
                  <c:v>0.62869600852590879</c:v>
                </c:pt>
                <c:pt idx="16">
                  <c:v>0.56736931087216813</c:v>
                </c:pt>
                <c:pt idx="17">
                  <c:v>0.51357805987474037</c:v>
                </c:pt>
                <c:pt idx="18">
                  <c:v>0.46699978609949883</c:v>
                </c:pt>
                <c:pt idx="19">
                  <c:v>0.42667243526613252</c:v>
                </c:pt>
                <c:pt idx="20">
                  <c:v>0.37026400660398545</c:v>
                </c:pt>
                <c:pt idx="21">
                  <c:v>0.33122073902956645</c:v>
                </c:pt>
                <c:pt idx="22">
                  <c:v>0.28919952729652526</c:v>
                </c:pt>
                <c:pt idx="23">
                  <c:v>0.25539195325177988</c:v>
                </c:pt>
                <c:pt idx="24">
                  <c:v>0.21178175604879138</c:v>
                </c:pt>
                <c:pt idx="25">
                  <c:v>0.18709472127926424</c:v>
                </c:pt>
                <c:pt idx="26">
                  <c:v>0.15413907743570396</c:v>
                </c:pt>
                <c:pt idx="27">
                  <c:v>0.1325458031790806</c:v>
                </c:pt>
                <c:pt idx="28">
                  <c:v>0.11649311601534272</c:v>
                </c:pt>
                <c:pt idx="29">
                  <c:v>0.10161612890081516</c:v>
                </c:pt>
                <c:pt idx="30">
                  <c:v>7.6853120898801114E-2</c:v>
                </c:pt>
                <c:pt idx="31">
                  <c:v>6.7671441998770565E-2</c:v>
                </c:pt>
                <c:pt idx="32">
                  <c:v>6.0897135115195546E-2</c:v>
                </c:pt>
                <c:pt idx="33">
                  <c:v>5.1189911149574788E-2</c:v>
                </c:pt>
                <c:pt idx="34">
                  <c:v>4.4470852914312735E-2</c:v>
                </c:pt>
                <c:pt idx="35">
                  <c:v>4.111968312153598E-2</c:v>
                </c:pt>
                <c:pt idx="36">
                  <c:v>3.2783468186775751E-2</c:v>
                </c:pt>
                <c:pt idx="37">
                  <c:v>3.2783468186775751E-2</c:v>
                </c:pt>
                <c:pt idx="38">
                  <c:v>1.9670080912065454E-2</c:v>
                </c:pt>
                <c:pt idx="39">
                  <c:v>1.6391734093387879E-2</c:v>
                </c:pt>
                <c:pt idx="40">
                  <c:v>1.6391734093387879E-2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0F-4805-B845-4758FB2A9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261465487"/>
        <c:axId val="1261453423"/>
      </c:barChart>
      <c:catAx>
        <c:axId val="1261465487"/>
        <c:scaling>
          <c:orientation val="minMax"/>
        </c:scaling>
        <c:delete val="1"/>
        <c:axPos val="b"/>
        <c:majorTickMark val="out"/>
        <c:minorTickMark val="none"/>
        <c:tickLblPos val="nextTo"/>
        <c:crossAx val="1261453423"/>
        <c:crosses val="autoZero"/>
        <c:auto val="1"/>
        <c:lblAlgn val="ctr"/>
        <c:lblOffset val="100"/>
        <c:tickMarkSkip val="5"/>
        <c:noMultiLvlLbl val="0"/>
      </c:catAx>
      <c:valAx>
        <c:axId val="1261453423"/>
        <c:scaling>
          <c:orientation val="minMax"/>
          <c:max val="1"/>
        </c:scaling>
        <c:delete val="0"/>
        <c:axPos val="l"/>
        <c:numFmt formatCode="0.00" sourceLinked="0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1261465487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'Four graphs'!$B$3:$B$43</c:f>
              <c:numCache>
                <c:formatCode>0.0000</c:formatCode>
                <c:ptCount val="41"/>
                <c:pt idx="0">
                  <c:v>1</c:v>
                </c:pt>
                <c:pt idx="1">
                  <c:v>0.99785377312534285</c:v>
                </c:pt>
                <c:pt idx="2">
                  <c:v>0.99134521106288609</c:v>
                </c:pt>
                <c:pt idx="3">
                  <c:v>0.98225047080677341</c:v>
                </c:pt>
                <c:pt idx="4">
                  <c:v>0.97151125029403018</c:v>
                </c:pt>
                <c:pt idx="5">
                  <c:v>0.95550484229048582</c:v>
                </c:pt>
                <c:pt idx="6">
                  <c:v>0.94345095831459269</c:v>
                </c:pt>
                <c:pt idx="7">
                  <c:v>0.92754902769665271</c:v>
                </c:pt>
                <c:pt idx="8">
                  <c:v>0.91641888002147709</c:v>
                </c:pt>
                <c:pt idx="9">
                  <c:v>0.89180813748604926</c:v>
                </c:pt>
                <c:pt idx="10">
                  <c:v>0.85468792430190943</c:v>
                </c:pt>
                <c:pt idx="11">
                  <c:v>0.81913915173179519</c:v>
                </c:pt>
                <c:pt idx="12">
                  <c:v>0.77307250093791313</c:v>
                </c:pt>
                <c:pt idx="13">
                  <c:v>0.72643445621380487</c:v>
                </c:pt>
                <c:pt idx="14">
                  <c:v>0.67474754937984693</c:v>
                </c:pt>
                <c:pt idx="15">
                  <c:v>0.58531379100361647</c:v>
                </c:pt>
                <c:pt idx="16">
                  <c:v>0.51815255507422131</c:v>
                </c:pt>
                <c:pt idx="17">
                  <c:v>0.46097133371437155</c:v>
                </c:pt>
                <c:pt idx="18">
                  <c:v>0.41258348354653535</c:v>
                </c:pt>
                <c:pt idx="19">
                  <c:v>0.37576693778241582</c:v>
                </c:pt>
                <c:pt idx="20">
                  <c:v>0.323728561260479</c:v>
                </c:pt>
                <c:pt idx="21">
                  <c:v>0.28309479216071665</c:v>
                </c:pt>
                <c:pt idx="22">
                  <c:v>0.24915225679515776</c:v>
                </c:pt>
                <c:pt idx="23">
                  <c:v>0.21964615423502035</c:v>
                </c:pt>
                <c:pt idx="24">
                  <c:v>0.18075401620962456</c:v>
                </c:pt>
                <c:pt idx="25">
                  <c:v>0.1603456687766612</c:v>
                </c:pt>
                <c:pt idx="26">
                  <c:v>0.13130251656698574</c:v>
                </c:pt>
                <c:pt idx="27">
                  <c:v>0.11404678377341988</c:v>
                </c:pt>
                <c:pt idx="28">
                  <c:v>9.9456717240176434E-2</c:v>
                </c:pt>
                <c:pt idx="29">
                  <c:v>8.5194389633093462E-2</c:v>
                </c:pt>
                <c:pt idx="30">
                  <c:v>6.9846577871638491E-2</c:v>
                </c:pt>
                <c:pt idx="31">
                  <c:v>6.0757979921322751E-2</c:v>
                </c:pt>
                <c:pt idx="32">
                  <c:v>5.3307857362220268E-2</c:v>
                </c:pt>
                <c:pt idx="33">
                  <c:v>4.6542534647391429E-2</c:v>
                </c:pt>
                <c:pt idx="34">
                  <c:v>3.9076650466899308E-2</c:v>
                </c:pt>
                <c:pt idx="35">
                  <c:v>3.2707838818444211E-2</c:v>
                </c:pt>
                <c:pt idx="36">
                  <c:v>2.4540701844609946E-2</c:v>
                </c:pt>
                <c:pt idx="37">
                  <c:v>2.0964487373158387E-2</c:v>
                </c:pt>
                <c:pt idx="38">
                  <c:v>1.4110286691892567E-2</c:v>
                </c:pt>
                <c:pt idx="39">
                  <c:v>1.1516146127674539E-2</c:v>
                </c:pt>
                <c:pt idx="40">
                  <c:v>1.0078223064877956E-2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39-4488-B5B5-D9800ACAC5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1261465487"/>
        <c:axId val="1261453423"/>
      </c:barChart>
      <c:catAx>
        <c:axId val="1261465487"/>
        <c:scaling>
          <c:orientation val="minMax"/>
        </c:scaling>
        <c:delete val="1"/>
        <c:axPos val="b"/>
        <c:majorTickMark val="out"/>
        <c:minorTickMark val="none"/>
        <c:tickLblPos val="nextTo"/>
        <c:crossAx val="1261453423"/>
        <c:crosses val="autoZero"/>
        <c:auto val="1"/>
        <c:lblAlgn val="ctr"/>
        <c:lblOffset val="100"/>
        <c:tickMarkSkip val="5"/>
        <c:noMultiLvlLbl val="0"/>
      </c:catAx>
      <c:valAx>
        <c:axId val="1261453423"/>
        <c:scaling>
          <c:orientation val="minMax"/>
          <c:max val="1"/>
        </c:scaling>
        <c:delete val="0"/>
        <c:axPos val="l"/>
        <c:numFmt formatCode="0.00" sourceLinked="0"/>
        <c:majorTickMark val="out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Californian FB" panose="0207040306080B030204" pitchFamily="18" charset="0"/>
                <a:ea typeface="+mn-ea"/>
                <a:cs typeface="+mn-cs"/>
              </a:defRPr>
            </a:pPr>
            <a:endParaRPr lang="en-US"/>
          </a:p>
        </c:txPr>
        <c:crossAx val="1261465487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4D9120"/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'Age Structure_Actuarial'!$UE$2:$UE$52</c:f>
              <c:numCache>
                <c:formatCode>0.0</c:formatCode>
                <c:ptCount val="51"/>
                <c:pt idx="0">
                  <c:v>-0.22214386459802538</c:v>
                </c:pt>
                <c:pt idx="1">
                  <c:v>-0.29619181946403378</c:v>
                </c:pt>
                <c:pt idx="2">
                  <c:v>-0.38081805359661491</c:v>
                </c:pt>
                <c:pt idx="3">
                  <c:v>-0.41651974612129761</c:v>
                </c:pt>
                <c:pt idx="4">
                  <c:v>-0.49365303244005643</c:v>
                </c:pt>
                <c:pt idx="5">
                  <c:v>-0.61706629055007045</c:v>
                </c:pt>
                <c:pt idx="6">
                  <c:v>-0.7157968970380818</c:v>
                </c:pt>
                <c:pt idx="7">
                  <c:v>-0.83921015514809583</c:v>
                </c:pt>
                <c:pt idx="8">
                  <c:v>-0.98730606488011285</c:v>
                </c:pt>
                <c:pt idx="9">
                  <c:v>-1.1600846262341327</c:v>
                </c:pt>
                <c:pt idx="10">
                  <c:v>-1.3575458392101549</c:v>
                </c:pt>
                <c:pt idx="11">
                  <c:v>-1.5550070521861776</c:v>
                </c:pt>
                <c:pt idx="12">
                  <c:v>-1.8758815232722144</c:v>
                </c:pt>
                <c:pt idx="13">
                  <c:v>-2.0980253878702397</c:v>
                </c:pt>
                <c:pt idx="14">
                  <c:v>-2.3942172073342736</c:v>
                </c:pt>
                <c:pt idx="15">
                  <c:v>-2.6657263751763045</c:v>
                </c:pt>
                <c:pt idx="16">
                  <c:v>-2.8878702397743301</c:v>
                </c:pt>
                <c:pt idx="17">
                  <c:v>-3.1840620592383639</c:v>
                </c:pt>
                <c:pt idx="18">
                  <c:v>-3.4062059238363895</c:v>
                </c:pt>
                <c:pt idx="19">
                  <c:v>-3.6036671368124114</c:v>
                </c:pt>
                <c:pt idx="20">
                  <c:v>-3.7517630465444287</c:v>
                </c:pt>
                <c:pt idx="21">
                  <c:v>-3.7764456981664316</c:v>
                </c:pt>
                <c:pt idx="22">
                  <c:v>-3.9245416078984485</c:v>
                </c:pt>
                <c:pt idx="23">
                  <c:v>-3.9492242595204514</c:v>
                </c:pt>
                <c:pt idx="24">
                  <c:v>-3.9739069111424539</c:v>
                </c:pt>
                <c:pt idx="25">
                  <c:v>-3.9245416078984485</c:v>
                </c:pt>
                <c:pt idx="26">
                  <c:v>-3.7764456981664316</c:v>
                </c:pt>
                <c:pt idx="27">
                  <c:v>-3.6036671368124114</c:v>
                </c:pt>
                <c:pt idx="28">
                  <c:v>-3.5049365303244007</c:v>
                </c:pt>
                <c:pt idx="29">
                  <c:v>-3.2827926657263751</c:v>
                </c:pt>
                <c:pt idx="30">
                  <c:v>-3.0359661495063466</c:v>
                </c:pt>
                <c:pt idx="31">
                  <c:v>-2.8878702397743301</c:v>
                </c:pt>
                <c:pt idx="32">
                  <c:v>-2.5916784203102958</c:v>
                </c:pt>
                <c:pt idx="33">
                  <c:v>-2.3201692524682653</c:v>
                </c:pt>
                <c:pt idx="34">
                  <c:v>-2.1473906911142451</c:v>
                </c:pt>
                <c:pt idx="35">
                  <c:v>-1.9992947813822284</c:v>
                </c:pt>
                <c:pt idx="36">
                  <c:v>-1.9252468265162199</c:v>
                </c:pt>
                <c:pt idx="37">
                  <c:v>-1.7524682651622003</c:v>
                </c:pt>
                <c:pt idx="38">
                  <c:v>-1.5550070521861776</c:v>
                </c:pt>
                <c:pt idx="39">
                  <c:v>-1.5550070521861776</c:v>
                </c:pt>
                <c:pt idx="40">
                  <c:v>-1.5056417489421718</c:v>
                </c:pt>
                <c:pt idx="41">
                  <c:v>-1.3328631875881523</c:v>
                </c:pt>
                <c:pt idx="42">
                  <c:v>-1.258815232722144</c:v>
                </c:pt>
                <c:pt idx="43">
                  <c:v>-1.1847672778561351</c:v>
                </c:pt>
                <c:pt idx="44">
                  <c:v>-1.0613540197461213</c:v>
                </c:pt>
                <c:pt idx="45">
                  <c:v>-0.86389280677009861</c:v>
                </c:pt>
                <c:pt idx="46">
                  <c:v>-0.69111424541607902</c:v>
                </c:pt>
                <c:pt idx="47">
                  <c:v>-0.56770098730606477</c:v>
                </c:pt>
                <c:pt idx="48">
                  <c:v>-0.47205571227080395</c:v>
                </c:pt>
                <c:pt idx="49">
                  <c:v>-0.44428772919605075</c:v>
                </c:pt>
                <c:pt idx="50">
                  <c:v>-0.22214386459802538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8F-4D05-96F8-DE82E090DCA2}"/>
            </c:ext>
          </c:extLst>
        </c:ser>
        <c:ser>
          <c:idx val="1"/>
          <c:order val="1"/>
          <c:spPr>
            <a:solidFill>
              <a:srgbClr val="E6F4D0"/>
            </a:solidFill>
            <a:ln>
              <a:solidFill>
                <a:schemeClr val="tx1"/>
              </a:solidFill>
            </a:ln>
            <a:effectLst/>
          </c:spPr>
          <c:invertIfNegative val="0"/>
          <c:val>
            <c:numRef>
              <c:f>'Age Structure_Actuarial'!$UF$2:$UF$52</c:f>
              <c:numCache>
                <c:formatCode>0.00</c:formatCode>
                <c:ptCount val="51"/>
                <c:pt idx="0">
                  <c:v>8.6705202312138727E-2</c:v>
                </c:pt>
                <c:pt idx="1">
                  <c:v>9.6339113680154145E-2</c:v>
                </c:pt>
                <c:pt idx="2">
                  <c:v>0.11881824020552345</c:v>
                </c:pt>
                <c:pt idx="3">
                  <c:v>0.12386457473162676</c:v>
                </c:pt>
                <c:pt idx="4">
                  <c:v>0.15139003578309937</c:v>
                </c:pt>
                <c:pt idx="5">
                  <c:v>0.18717313515001374</c:v>
                </c:pt>
                <c:pt idx="6">
                  <c:v>0.22570878062207539</c:v>
                </c:pt>
                <c:pt idx="7">
                  <c:v>0.25048169556840078</c:v>
                </c:pt>
                <c:pt idx="8">
                  <c:v>0.29452243325075694</c:v>
                </c:pt>
                <c:pt idx="9">
                  <c:v>0.33030553261767132</c:v>
                </c:pt>
                <c:pt idx="10">
                  <c:v>0.40462427745664742</c:v>
                </c:pt>
                <c:pt idx="11">
                  <c:v>0.48720066061106521</c:v>
                </c:pt>
                <c:pt idx="12">
                  <c:v>0.59730250481695568</c:v>
                </c:pt>
                <c:pt idx="13">
                  <c:v>0.71566198733828801</c:v>
                </c:pt>
                <c:pt idx="14">
                  <c:v>0.8450316542802091</c:v>
                </c:pt>
                <c:pt idx="15">
                  <c:v>1.0074318744838975</c:v>
                </c:pt>
                <c:pt idx="16">
                  <c:v>1.1615744563721442</c:v>
                </c:pt>
                <c:pt idx="17">
                  <c:v>1.3625103220478942</c:v>
                </c:pt>
                <c:pt idx="18">
                  <c:v>1.5331681805670245</c:v>
                </c:pt>
                <c:pt idx="19">
                  <c:v>1.69832094687586</c:v>
                </c:pt>
                <c:pt idx="20">
                  <c:v>1.9350399119185246</c:v>
                </c:pt>
                <c:pt idx="21">
                  <c:v>2.1139554087530965</c:v>
                </c:pt>
                <c:pt idx="22">
                  <c:v>2.3011285439031104</c:v>
                </c:pt>
                <c:pt idx="23">
                  <c:v>2.537847508945775</c:v>
                </c:pt>
                <c:pt idx="24">
                  <c:v>2.6341866226259292</c:v>
                </c:pt>
                <c:pt idx="25">
                  <c:v>2.8488852188274154</c:v>
                </c:pt>
                <c:pt idx="26">
                  <c:v>3.0856041838700796</c:v>
                </c:pt>
                <c:pt idx="27">
                  <c:v>3.0745939994494913</c:v>
                </c:pt>
                <c:pt idx="28">
                  <c:v>3.2287365813377376</c:v>
                </c:pt>
                <c:pt idx="29">
                  <c:v>3.3168180567024494</c:v>
                </c:pt>
                <c:pt idx="30">
                  <c:v>3.3581062482796584</c:v>
                </c:pt>
                <c:pt idx="31">
                  <c:v>3.4324249931186346</c:v>
                </c:pt>
                <c:pt idx="32">
                  <c:v>3.3883842554362786</c:v>
                </c:pt>
                <c:pt idx="33">
                  <c:v>3.3470960638590697</c:v>
                </c:pt>
                <c:pt idx="34">
                  <c:v>3.3993944398568674</c:v>
                </c:pt>
                <c:pt idx="35">
                  <c:v>3.3113129644921555</c:v>
                </c:pt>
                <c:pt idx="36">
                  <c:v>3.2645196807046517</c:v>
                </c:pt>
                <c:pt idx="37">
                  <c:v>3.2424993118634737</c:v>
                </c:pt>
                <c:pt idx="38">
                  <c:v>3.2012111202862648</c:v>
                </c:pt>
                <c:pt idx="39">
                  <c:v>3.2012111202862648</c:v>
                </c:pt>
                <c:pt idx="40">
                  <c:v>3.1158821910266998</c:v>
                </c:pt>
                <c:pt idx="41">
                  <c:v>3.0938618221855219</c:v>
                </c:pt>
                <c:pt idx="42">
                  <c:v>3.0773465455546383</c:v>
                </c:pt>
                <c:pt idx="43">
                  <c:v>2.9424717864024226</c:v>
                </c:pt>
                <c:pt idx="44">
                  <c:v>2.88466831819433</c:v>
                </c:pt>
                <c:pt idx="45">
                  <c:v>2.6947426369391687</c:v>
                </c:pt>
                <c:pt idx="46">
                  <c:v>2.5543627855766586</c:v>
                </c:pt>
                <c:pt idx="47">
                  <c:v>2.2846132672722268</c:v>
                </c:pt>
                <c:pt idx="48">
                  <c:v>2.1612074502247913</c:v>
                </c:pt>
                <c:pt idx="49">
                  <c:v>2.019267822736031</c:v>
                </c:pt>
                <c:pt idx="50">
                  <c:v>1.9653179190751444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8F-4D05-96F8-DE82E090D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9894207"/>
        <c:axId val="9881311"/>
      </c:barChart>
      <c:catAx>
        <c:axId val="9894207"/>
        <c:scaling>
          <c:orientation val="minMax"/>
        </c:scaling>
        <c:delete val="1"/>
        <c:axPos val="l"/>
        <c:majorTickMark val="out"/>
        <c:minorTickMark val="none"/>
        <c:tickLblPos val="nextTo"/>
        <c:crossAx val="9881311"/>
        <c:crosses val="autoZero"/>
        <c:auto val="1"/>
        <c:lblAlgn val="ctr"/>
        <c:lblOffset val="100"/>
        <c:noMultiLvlLbl val="0"/>
      </c:catAx>
      <c:valAx>
        <c:axId val="9881311"/>
        <c:scaling>
          <c:orientation val="minMax"/>
          <c:min val="-4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out"/>
        <c:minorTickMark val="none"/>
        <c:tickLblPos val="nextTo"/>
        <c:crossAx val="9894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9" rIns="93936" bIns="469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9" rIns="93936" bIns="46969" rtlCol="0"/>
          <a:lstStyle>
            <a:lvl1pPr algn="r">
              <a:defRPr sz="1200"/>
            </a:lvl1pPr>
          </a:lstStyle>
          <a:p>
            <a:fld id="{AB4638E9-875A-4006-A1AA-1E4ACD70AE4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9" rIns="93936" bIns="469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9" rIns="93936" bIns="46969" rtlCol="0" anchor="b"/>
          <a:lstStyle>
            <a:lvl1pPr algn="r">
              <a:defRPr sz="1200"/>
            </a:lvl1pPr>
          </a:lstStyle>
          <a:p>
            <a:fld id="{B891ECC9-9B45-4389-88B0-8C4B8B491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4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9" rIns="93936" bIns="469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9" rIns="93936" bIns="46969" rtlCol="0"/>
          <a:lstStyle>
            <a:lvl1pPr algn="r">
              <a:defRPr sz="1200"/>
            </a:lvl1pPr>
          </a:lstStyle>
          <a:p>
            <a:fld id="{46793A8B-2299-4927-BADB-EE36441E0FAE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69988"/>
            <a:ext cx="561657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9" rIns="93936" bIns="469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79"/>
            <a:ext cx="5661660" cy="3686711"/>
          </a:xfrm>
          <a:prstGeom prst="rect">
            <a:avLst/>
          </a:prstGeom>
        </p:spPr>
        <p:txBody>
          <a:bodyPr vert="horz" lIns="93936" tIns="46969" rIns="93936" bIns="4696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9" rIns="93936" bIns="469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9" rIns="93936" bIns="46969" rtlCol="0" anchor="b"/>
          <a:lstStyle>
            <a:lvl1pPr algn="r">
              <a:defRPr sz="1200"/>
            </a:lvl1pPr>
          </a:lstStyle>
          <a:p>
            <a:fld id="{1EEAC011-37D6-49CD-98E6-A82DA91E8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9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opulation.un.org/wpp/Download/Standard/Population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B35B-10A1-43ED-9514-7BAC8C25AE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76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878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30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33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0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Model depiction of horizontal life-lines (congressional terms) for the 100 seats in the U.S. senate over a century. Each horizontal line represents a seat with the green ticks within the gray-shaded area indicating replacement of that seat. The solid green lines depict the years served by individual members who were jointly serving in year 0 (i.e., current). (a)random vertical distribution of lifelines for current members; (b)lifelines of current members ordered shortest to longest from top-to-bottom according to years already served; (c)lifeline segments of current members for years served and years remaining decoupled and each ordered shortest-to-longest from top-to-bottom.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 contained in Hypothetical Identity Model (Excel)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Graphic depiction of the identity terms served equals terms yet to serve. Each horizontal line represents a fictional senator’s total years served divided into years served and years left. Panels in which lifelines are ordered; (a)  randomly top-to-bottom; (b) according to years served; and (c) according years served and separately (decoupled from left-segments) according to years left.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C011-37D6-49CD-98E6-A82DA91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412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Model depiction of horizontal life-lines (congressional terms) for the 100 seats in the U.S. senate over a century. Each horizontal line represents a seat with the green ticks within the gray-shaded area indicating replacement of that seat. The solid green lines depict the years served by individual members who were jointly serving in year 0 (i.e., current). (a)random vertical distribution of lifelines for current members; (b)lifelines of current members ordered shortest to longest from top-to-bottom according to years already served; (c)lifeline segments of current members for years served and years remaining decoupled and each ordered shortest-to-longest from top-to-bottom.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 contained in Hypothetical Identity Model (Excel)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Graphic depiction of the identity terms served equals terms yet to serve. Each horizontal line represents a fictional senator’s total years served divided into years served and years left. Panels in which lifelines are ordered; (a)  randomly top-to-bottom; (b) according to years served; and (c) according years served and separately (decoupled from left-segments) according to years left.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EAC011-37D6-49CD-98E6-A82DA91E86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05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438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81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Turnover sheet in Senate database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00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Born in wild, lives life for an unknown period and is captured, at which</a:t>
            </a:r>
            <a:r>
              <a:rPr lang="en-US" baseline="0" dirty="0"/>
              <a:t> time is brought to lab and monitored through death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What tell us?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Problem: Don’t know whether captured 1 day after emerging or 100 days afterwards</a:t>
            </a:r>
          </a:p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B35B-10A1-43ED-9514-7BAC8C25AE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6751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pPr algn="l"/>
            <a:r>
              <a:rPr lang="en-US" sz="1200" dirty="0">
                <a:latin typeface="Californian FB" panose="0207040306080B030204" pitchFamily="18" charset="0"/>
              </a:rPr>
              <a:t>The Life Cycle of the 1980 U.S. Senate: Formation, Growth, Regression and Extinction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090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512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604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</a:t>
            </a:r>
            <a:r>
              <a:rPr lang="en-US" baseline="0" dirty="0"/>
              <a:t> Courts folder CrossSectional_Longitutinal_230511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E252-68A5-4CD5-A23A-62E6DA0FC5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29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 </a:t>
            </a:r>
            <a:r>
              <a:rPr lang="en-US" dirty="0" err="1"/>
              <a:t>Lifespan_Career_Macro</a:t>
            </a:r>
            <a:r>
              <a:rPr lang="en-US" dirty="0"/>
              <a:t> (Actuaria</a:t>
            </a:r>
            <a:r>
              <a:rPr lang="en-US" baseline="0" dirty="0"/>
              <a:t>l Sheet)</a:t>
            </a:r>
            <a:endParaRPr lang="en-US" dirty="0"/>
          </a:p>
          <a:p>
            <a:r>
              <a:rPr lang="en-US" dirty="0"/>
              <a:t>Mean age House Members = 54.9</a:t>
            </a:r>
          </a:p>
          <a:p>
            <a:r>
              <a:rPr lang="en-US" dirty="0"/>
              <a:t>Mean age death</a:t>
            </a:r>
            <a:r>
              <a:rPr lang="en-US" baseline="0" dirty="0"/>
              <a:t> distribution = 62.9</a:t>
            </a:r>
          </a:p>
          <a:p>
            <a:r>
              <a:rPr lang="en-US" baseline="0" dirty="0"/>
              <a:t>Total deaths/2-year cycle = 10.4</a:t>
            </a:r>
          </a:p>
          <a:p>
            <a:r>
              <a:rPr lang="en-US" baseline="0" dirty="0"/>
              <a:t>House of Representatives in 2000</a:t>
            </a:r>
          </a:p>
          <a:p>
            <a:r>
              <a:rPr lang="en-US" baseline="0" dirty="0"/>
              <a:t>30% women; so q(x) weighted 30:70 women to men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9E252-68A5-4CD5-A23A-62E6DA0FC5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18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1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9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UN: World Population Prospects</a:t>
            </a:r>
          </a:p>
          <a:p>
            <a:r>
              <a:rPr lang="en-US" dirty="0">
                <a:hlinkClick r:id="rId3"/>
              </a:rPr>
              <a:t>World Population Prospects - Population Division - United Nations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2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607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66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AC011-37D6-49CD-98E6-A82DA91E86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4CCFF6-061C-4EA6-93BD-D64D37EBEA3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15900" indent="-2159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808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B35B-10A1-43ED-9514-7BAC8C25AE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170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B35B-10A1-43ED-9514-7BAC8C25AE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43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68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864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698500"/>
            <a:ext cx="6205537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  <a:p>
            <a:r>
              <a:rPr lang="en-US" baseline="0" dirty="0"/>
              <a:t>Professional meetings</a:t>
            </a:r>
          </a:p>
          <a:p>
            <a:r>
              <a:rPr lang="en-US" baseline="0" dirty="0"/>
              <a:t>Proposals</a:t>
            </a:r>
          </a:p>
          <a:p>
            <a:r>
              <a:rPr lang="en-US" baseline="0" dirty="0"/>
              <a:t>Teaching</a:t>
            </a:r>
          </a:p>
          <a:p>
            <a:r>
              <a:rPr lang="en-US" baseline="0" dirty="0"/>
              <a:t>Business report organization’s executives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729F2-9D08-4073-A1CC-1E56BE6DE0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9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3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6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14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72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69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67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26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0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1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61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5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02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10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3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82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79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65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8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20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957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23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4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43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992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4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1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5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9FDDE-80A7-4146-A779-E9E3334F6580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8AE60-55DE-4C06-8DC6-9CE6D8431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1995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06203-D877-45D8-9E75-A8E5D399F788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73C0D-3642-44F3-BF66-BCD0D0F480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116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FF049-AAAC-40CC-881F-0290F8C9DE2E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1FAB5-0A21-4064-AE65-6408FC7909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778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7B6C9C-7DED-4C55-B992-7846140E7973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3A3A58-1376-4353-9268-F4E7276ECB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6164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850B1-E9C0-435B-94B4-BBD526409C6C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73357-A5C1-4504-998B-61449B499D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833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D836D-FF0A-449B-9E30-8D2FC0DE515D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2EB33-017D-46AA-9D17-52008A7A71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35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932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731E2-7D83-4C76-AA2E-32290653BAA8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57FBB-42E1-4ABA-A9C6-F4D189019C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4309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F2702-E522-4776-B55D-73B2EF7986D1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B6EDF-2371-4DF0-BE02-C9DB720816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0084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584A51-E032-4FFF-A669-4AB94FD2E209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304EF-379B-4E47-89D5-2C7D0917C4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34691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C68EA-E8CB-4106-AF47-AFEC130706DA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C1C1E-8C04-4FDF-8195-A880192CC7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1137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1D696-579C-44A8-9ABD-861BE9A179EF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1C6AB-CE34-44E4-9EBE-AE4FF6BC42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3723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8124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C242F-A989-450C-AB55-3259656C5A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9041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904A9-44C1-49C8-A40A-98A3381AA8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619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42568-993A-4B8A-93BC-A13F064CD8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7614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660EDD-9542-4FB2-B470-03A3CF5EEE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95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0C719F-9C4D-4189-A421-16D4E1AB7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8769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B16BA-24A7-4330-842E-6063D9F440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103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FF21D-A79B-47E1-87F8-68EE45EB3C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2235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FFFDA-9F06-4D25-A40E-EB85624365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7590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913F4-872F-48ED-BC0C-FBFB131C18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2478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198E88-8A75-470A-9698-D43E17D3C1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9794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43CE46-02F1-466C-A272-AD015D2090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3953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E0A65-A454-4E28-BC4A-1E7906EFBB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58098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438E-C235-4D16-83DD-C5EBF25E61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455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F8CA1-7EC6-46A9-82C8-A3A2CB0FD0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17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1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6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886C8-AB11-485B-A5F2-A315BB4C0FB4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E04A-19B4-4D7C-80B7-70711CBC1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C9C75-073A-4D56-8C88-2A02994EC6EF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2C92E-2911-4126-854E-4AC7C4747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F6A6-79A1-43FF-98BB-65C30C68614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BAC2E-52C4-4056-9E31-F5D135185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3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EF59A7-7D2C-4D93-B5F5-B71D7156531A}" type="datetimeFigureOut">
              <a:rPr lang="en-US"/>
              <a:pPr>
                <a:defRPr/>
              </a:pPr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2B68D00-29E0-40B0-9F05-AFBE3FE0F3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8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3133D0B-779B-4252-B669-980F0734BA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653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4.png"/><Relationship Id="rId21" Type="http://schemas.openxmlformats.org/officeDocument/2006/relationships/image" Target="../media/image68.png"/><Relationship Id="rId42" Type="http://schemas.openxmlformats.org/officeDocument/2006/relationships/image" Target="../media/image89.png"/><Relationship Id="rId63" Type="http://schemas.openxmlformats.org/officeDocument/2006/relationships/image" Target="../media/image110.png"/><Relationship Id="rId84" Type="http://schemas.openxmlformats.org/officeDocument/2006/relationships/image" Target="../media/image131.png"/><Relationship Id="rId138" Type="http://schemas.openxmlformats.org/officeDocument/2006/relationships/image" Target="../media/image185.png"/><Relationship Id="rId159" Type="http://schemas.openxmlformats.org/officeDocument/2006/relationships/image" Target="../media/image206.png"/><Relationship Id="rId170" Type="http://schemas.openxmlformats.org/officeDocument/2006/relationships/image" Target="../media/image217.png"/><Relationship Id="rId107" Type="http://schemas.openxmlformats.org/officeDocument/2006/relationships/image" Target="../media/image154.png"/><Relationship Id="rId11" Type="http://schemas.openxmlformats.org/officeDocument/2006/relationships/image" Target="../media/image58.png"/><Relationship Id="rId32" Type="http://schemas.openxmlformats.org/officeDocument/2006/relationships/image" Target="../media/image79.png"/><Relationship Id="rId53" Type="http://schemas.openxmlformats.org/officeDocument/2006/relationships/image" Target="../media/image100.png"/><Relationship Id="rId74" Type="http://schemas.openxmlformats.org/officeDocument/2006/relationships/image" Target="../media/image121.png"/><Relationship Id="rId128" Type="http://schemas.openxmlformats.org/officeDocument/2006/relationships/image" Target="../media/image175.png"/><Relationship Id="rId149" Type="http://schemas.openxmlformats.org/officeDocument/2006/relationships/image" Target="../media/image196.png"/><Relationship Id="rId5" Type="http://schemas.openxmlformats.org/officeDocument/2006/relationships/image" Target="../media/image52.png"/><Relationship Id="rId95" Type="http://schemas.openxmlformats.org/officeDocument/2006/relationships/image" Target="../media/image142.png"/><Relationship Id="rId160" Type="http://schemas.openxmlformats.org/officeDocument/2006/relationships/image" Target="../media/image207.png"/><Relationship Id="rId181" Type="http://schemas.openxmlformats.org/officeDocument/2006/relationships/image" Target="../media/image228.png"/><Relationship Id="rId22" Type="http://schemas.openxmlformats.org/officeDocument/2006/relationships/image" Target="../media/image69.png"/><Relationship Id="rId43" Type="http://schemas.openxmlformats.org/officeDocument/2006/relationships/image" Target="../media/image90.png"/><Relationship Id="rId64" Type="http://schemas.openxmlformats.org/officeDocument/2006/relationships/image" Target="../media/image111.png"/><Relationship Id="rId118" Type="http://schemas.openxmlformats.org/officeDocument/2006/relationships/image" Target="../media/image165.png"/><Relationship Id="rId139" Type="http://schemas.openxmlformats.org/officeDocument/2006/relationships/image" Target="../media/image186.png"/><Relationship Id="rId85" Type="http://schemas.openxmlformats.org/officeDocument/2006/relationships/image" Target="../media/image132.png"/><Relationship Id="rId150" Type="http://schemas.openxmlformats.org/officeDocument/2006/relationships/image" Target="../media/image197.png"/><Relationship Id="rId171" Type="http://schemas.openxmlformats.org/officeDocument/2006/relationships/image" Target="../media/image218.png"/><Relationship Id="rId12" Type="http://schemas.openxmlformats.org/officeDocument/2006/relationships/image" Target="../media/image59.png"/><Relationship Id="rId33" Type="http://schemas.openxmlformats.org/officeDocument/2006/relationships/image" Target="../media/image80.png"/><Relationship Id="rId108" Type="http://schemas.openxmlformats.org/officeDocument/2006/relationships/image" Target="../media/image155.png"/><Relationship Id="rId129" Type="http://schemas.openxmlformats.org/officeDocument/2006/relationships/image" Target="../media/image176.png"/><Relationship Id="rId54" Type="http://schemas.openxmlformats.org/officeDocument/2006/relationships/image" Target="../media/image101.png"/><Relationship Id="rId75" Type="http://schemas.openxmlformats.org/officeDocument/2006/relationships/image" Target="../media/image122.png"/><Relationship Id="rId96" Type="http://schemas.openxmlformats.org/officeDocument/2006/relationships/image" Target="../media/image143.png"/><Relationship Id="rId140" Type="http://schemas.openxmlformats.org/officeDocument/2006/relationships/image" Target="../media/image187.png"/><Relationship Id="rId161" Type="http://schemas.openxmlformats.org/officeDocument/2006/relationships/image" Target="../media/image208.png"/><Relationship Id="rId182" Type="http://schemas.openxmlformats.org/officeDocument/2006/relationships/image" Target="../media/image229.png"/><Relationship Id="rId6" Type="http://schemas.openxmlformats.org/officeDocument/2006/relationships/image" Target="../media/image53.png"/><Relationship Id="rId23" Type="http://schemas.openxmlformats.org/officeDocument/2006/relationships/image" Target="../media/image70.png"/><Relationship Id="rId119" Type="http://schemas.openxmlformats.org/officeDocument/2006/relationships/image" Target="../media/image166.png"/><Relationship Id="rId44" Type="http://schemas.openxmlformats.org/officeDocument/2006/relationships/image" Target="../media/image91.png"/><Relationship Id="rId60" Type="http://schemas.openxmlformats.org/officeDocument/2006/relationships/image" Target="../media/image107.png"/><Relationship Id="rId65" Type="http://schemas.openxmlformats.org/officeDocument/2006/relationships/image" Target="../media/image112.png"/><Relationship Id="rId81" Type="http://schemas.openxmlformats.org/officeDocument/2006/relationships/image" Target="../media/image128.png"/><Relationship Id="rId86" Type="http://schemas.openxmlformats.org/officeDocument/2006/relationships/image" Target="../media/image133.png"/><Relationship Id="rId130" Type="http://schemas.openxmlformats.org/officeDocument/2006/relationships/image" Target="../media/image177.png"/><Relationship Id="rId135" Type="http://schemas.openxmlformats.org/officeDocument/2006/relationships/image" Target="../media/image182.png"/><Relationship Id="rId151" Type="http://schemas.openxmlformats.org/officeDocument/2006/relationships/image" Target="../media/image198.png"/><Relationship Id="rId156" Type="http://schemas.openxmlformats.org/officeDocument/2006/relationships/image" Target="../media/image203.png"/><Relationship Id="rId177" Type="http://schemas.openxmlformats.org/officeDocument/2006/relationships/image" Target="../media/image224.png"/><Relationship Id="rId172" Type="http://schemas.openxmlformats.org/officeDocument/2006/relationships/image" Target="../media/image219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9" Type="http://schemas.openxmlformats.org/officeDocument/2006/relationships/image" Target="../media/image86.png"/><Relationship Id="rId109" Type="http://schemas.openxmlformats.org/officeDocument/2006/relationships/image" Target="../media/image156.png"/><Relationship Id="rId34" Type="http://schemas.openxmlformats.org/officeDocument/2006/relationships/image" Target="../media/image81.png"/><Relationship Id="rId50" Type="http://schemas.openxmlformats.org/officeDocument/2006/relationships/image" Target="../media/image97.png"/><Relationship Id="rId55" Type="http://schemas.openxmlformats.org/officeDocument/2006/relationships/image" Target="../media/image102.png"/><Relationship Id="rId76" Type="http://schemas.openxmlformats.org/officeDocument/2006/relationships/image" Target="../media/image123.png"/><Relationship Id="rId97" Type="http://schemas.openxmlformats.org/officeDocument/2006/relationships/image" Target="../media/image144.png"/><Relationship Id="rId104" Type="http://schemas.openxmlformats.org/officeDocument/2006/relationships/image" Target="../media/image151.png"/><Relationship Id="rId120" Type="http://schemas.openxmlformats.org/officeDocument/2006/relationships/image" Target="../media/image167.png"/><Relationship Id="rId125" Type="http://schemas.openxmlformats.org/officeDocument/2006/relationships/image" Target="../media/image172.png"/><Relationship Id="rId141" Type="http://schemas.openxmlformats.org/officeDocument/2006/relationships/image" Target="../media/image188.png"/><Relationship Id="rId146" Type="http://schemas.openxmlformats.org/officeDocument/2006/relationships/image" Target="../media/image193.png"/><Relationship Id="rId167" Type="http://schemas.openxmlformats.org/officeDocument/2006/relationships/image" Target="../media/image214.png"/><Relationship Id="rId7" Type="http://schemas.openxmlformats.org/officeDocument/2006/relationships/image" Target="../media/image54.png"/><Relationship Id="rId71" Type="http://schemas.openxmlformats.org/officeDocument/2006/relationships/image" Target="../media/image118.png"/><Relationship Id="rId92" Type="http://schemas.openxmlformats.org/officeDocument/2006/relationships/image" Target="../media/image139.png"/><Relationship Id="rId162" Type="http://schemas.openxmlformats.org/officeDocument/2006/relationships/image" Target="../media/image209.png"/><Relationship Id="rId183" Type="http://schemas.openxmlformats.org/officeDocument/2006/relationships/image" Target="../media/image230.png"/><Relationship Id="rId2" Type="http://schemas.openxmlformats.org/officeDocument/2006/relationships/image" Target="../media/image1.jpeg"/><Relationship Id="rId29" Type="http://schemas.openxmlformats.org/officeDocument/2006/relationships/image" Target="../media/image76.png"/><Relationship Id="rId24" Type="http://schemas.openxmlformats.org/officeDocument/2006/relationships/image" Target="../media/image71.png"/><Relationship Id="rId40" Type="http://schemas.openxmlformats.org/officeDocument/2006/relationships/image" Target="../media/image87.png"/><Relationship Id="rId45" Type="http://schemas.openxmlformats.org/officeDocument/2006/relationships/image" Target="../media/image92.png"/><Relationship Id="rId66" Type="http://schemas.openxmlformats.org/officeDocument/2006/relationships/image" Target="../media/image113.png"/><Relationship Id="rId87" Type="http://schemas.openxmlformats.org/officeDocument/2006/relationships/image" Target="../media/image134.png"/><Relationship Id="rId110" Type="http://schemas.openxmlformats.org/officeDocument/2006/relationships/image" Target="../media/image157.png"/><Relationship Id="rId115" Type="http://schemas.openxmlformats.org/officeDocument/2006/relationships/image" Target="../media/image162.png"/><Relationship Id="rId131" Type="http://schemas.openxmlformats.org/officeDocument/2006/relationships/image" Target="../media/image178.png"/><Relationship Id="rId136" Type="http://schemas.openxmlformats.org/officeDocument/2006/relationships/image" Target="../media/image183.png"/><Relationship Id="rId157" Type="http://schemas.openxmlformats.org/officeDocument/2006/relationships/image" Target="../media/image204.png"/><Relationship Id="rId178" Type="http://schemas.openxmlformats.org/officeDocument/2006/relationships/image" Target="../media/image225.png"/><Relationship Id="rId61" Type="http://schemas.openxmlformats.org/officeDocument/2006/relationships/image" Target="../media/image108.png"/><Relationship Id="rId82" Type="http://schemas.openxmlformats.org/officeDocument/2006/relationships/image" Target="../media/image129.png"/><Relationship Id="rId152" Type="http://schemas.openxmlformats.org/officeDocument/2006/relationships/image" Target="../media/image199.png"/><Relationship Id="rId173" Type="http://schemas.openxmlformats.org/officeDocument/2006/relationships/image" Target="../media/image220.png"/><Relationship Id="rId19" Type="http://schemas.openxmlformats.org/officeDocument/2006/relationships/image" Target="../media/image66.png"/><Relationship Id="rId14" Type="http://schemas.openxmlformats.org/officeDocument/2006/relationships/image" Target="../media/image61.png"/><Relationship Id="rId30" Type="http://schemas.openxmlformats.org/officeDocument/2006/relationships/image" Target="../media/image77.png"/><Relationship Id="rId35" Type="http://schemas.openxmlformats.org/officeDocument/2006/relationships/image" Target="../media/image82.png"/><Relationship Id="rId56" Type="http://schemas.openxmlformats.org/officeDocument/2006/relationships/image" Target="../media/image103.png"/><Relationship Id="rId77" Type="http://schemas.openxmlformats.org/officeDocument/2006/relationships/image" Target="../media/image124.png"/><Relationship Id="rId100" Type="http://schemas.openxmlformats.org/officeDocument/2006/relationships/image" Target="../media/image147.png"/><Relationship Id="rId105" Type="http://schemas.openxmlformats.org/officeDocument/2006/relationships/image" Target="../media/image152.png"/><Relationship Id="rId126" Type="http://schemas.openxmlformats.org/officeDocument/2006/relationships/image" Target="../media/image173.png"/><Relationship Id="rId147" Type="http://schemas.openxmlformats.org/officeDocument/2006/relationships/image" Target="../media/image194.png"/><Relationship Id="rId168" Type="http://schemas.openxmlformats.org/officeDocument/2006/relationships/image" Target="../media/image215.png"/><Relationship Id="rId8" Type="http://schemas.openxmlformats.org/officeDocument/2006/relationships/image" Target="../media/image55.png"/><Relationship Id="rId51" Type="http://schemas.openxmlformats.org/officeDocument/2006/relationships/image" Target="../media/image98.png"/><Relationship Id="rId72" Type="http://schemas.openxmlformats.org/officeDocument/2006/relationships/image" Target="../media/image119.png"/><Relationship Id="rId93" Type="http://schemas.openxmlformats.org/officeDocument/2006/relationships/image" Target="../media/image140.png"/><Relationship Id="rId98" Type="http://schemas.openxmlformats.org/officeDocument/2006/relationships/image" Target="../media/image145.png"/><Relationship Id="rId121" Type="http://schemas.openxmlformats.org/officeDocument/2006/relationships/image" Target="../media/image168.png"/><Relationship Id="rId142" Type="http://schemas.openxmlformats.org/officeDocument/2006/relationships/image" Target="../media/image189.png"/><Relationship Id="rId163" Type="http://schemas.openxmlformats.org/officeDocument/2006/relationships/image" Target="../media/image210.png"/><Relationship Id="rId3" Type="http://schemas.openxmlformats.org/officeDocument/2006/relationships/image" Target="../media/image50.png"/><Relationship Id="rId25" Type="http://schemas.openxmlformats.org/officeDocument/2006/relationships/image" Target="../media/image72.png"/><Relationship Id="rId46" Type="http://schemas.openxmlformats.org/officeDocument/2006/relationships/image" Target="../media/image93.png"/><Relationship Id="rId67" Type="http://schemas.openxmlformats.org/officeDocument/2006/relationships/image" Target="../media/image114.png"/><Relationship Id="rId116" Type="http://schemas.openxmlformats.org/officeDocument/2006/relationships/image" Target="../media/image163.png"/><Relationship Id="rId137" Type="http://schemas.openxmlformats.org/officeDocument/2006/relationships/image" Target="../media/image184.png"/><Relationship Id="rId158" Type="http://schemas.openxmlformats.org/officeDocument/2006/relationships/image" Target="../media/image205.png"/><Relationship Id="rId20" Type="http://schemas.openxmlformats.org/officeDocument/2006/relationships/image" Target="../media/image67.png"/><Relationship Id="rId41" Type="http://schemas.openxmlformats.org/officeDocument/2006/relationships/image" Target="../media/image88.png"/><Relationship Id="rId62" Type="http://schemas.openxmlformats.org/officeDocument/2006/relationships/image" Target="../media/image109.png"/><Relationship Id="rId83" Type="http://schemas.openxmlformats.org/officeDocument/2006/relationships/image" Target="../media/image130.png"/><Relationship Id="rId88" Type="http://schemas.openxmlformats.org/officeDocument/2006/relationships/image" Target="../media/image135.png"/><Relationship Id="rId111" Type="http://schemas.openxmlformats.org/officeDocument/2006/relationships/image" Target="../media/image158.png"/><Relationship Id="rId132" Type="http://schemas.openxmlformats.org/officeDocument/2006/relationships/image" Target="../media/image179.png"/><Relationship Id="rId153" Type="http://schemas.openxmlformats.org/officeDocument/2006/relationships/image" Target="../media/image200.png"/><Relationship Id="rId174" Type="http://schemas.openxmlformats.org/officeDocument/2006/relationships/image" Target="../media/image221.png"/><Relationship Id="rId179" Type="http://schemas.openxmlformats.org/officeDocument/2006/relationships/image" Target="../media/image226.png"/><Relationship Id="rId15" Type="http://schemas.openxmlformats.org/officeDocument/2006/relationships/image" Target="../media/image62.png"/><Relationship Id="rId36" Type="http://schemas.openxmlformats.org/officeDocument/2006/relationships/image" Target="../media/image83.png"/><Relationship Id="rId57" Type="http://schemas.openxmlformats.org/officeDocument/2006/relationships/image" Target="../media/image104.png"/><Relationship Id="rId106" Type="http://schemas.openxmlformats.org/officeDocument/2006/relationships/image" Target="../media/image153.png"/><Relationship Id="rId127" Type="http://schemas.openxmlformats.org/officeDocument/2006/relationships/image" Target="../media/image174.png"/><Relationship Id="rId10" Type="http://schemas.openxmlformats.org/officeDocument/2006/relationships/image" Target="../media/image57.png"/><Relationship Id="rId31" Type="http://schemas.openxmlformats.org/officeDocument/2006/relationships/image" Target="../media/image78.png"/><Relationship Id="rId52" Type="http://schemas.openxmlformats.org/officeDocument/2006/relationships/image" Target="../media/image99.png"/><Relationship Id="rId73" Type="http://schemas.openxmlformats.org/officeDocument/2006/relationships/image" Target="../media/image120.png"/><Relationship Id="rId78" Type="http://schemas.openxmlformats.org/officeDocument/2006/relationships/image" Target="../media/image125.png"/><Relationship Id="rId94" Type="http://schemas.openxmlformats.org/officeDocument/2006/relationships/image" Target="../media/image141.png"/><Relationship Id="rId99" Type="http://schemas.openxmlformats.org/officeDocument/2006/relationships/image" Target="../media/image146.png"/><Relationship Id="rId101" Type="http://schemas.openxmlformats.org/officeDocument/2006/relationships/image" Target="../media/image148.png"/><Relationship Id="rId122" Type="http://schemas.openxmlformats.org/officeDocument/2006/relationships/image" Target="../media/image169.png"/><Relationship Id="rId143" Type="http://schemas.openxmlformats.org/officeDocument/2006/relationships/image" Target="../media/image190.png"/><Relationship Id="rId148" Type="http://schemas.openxmlformats.org/officeDocument/2006/relationships/image" Target="../media/image195.png"/><Relationship Id="rId164" Type="http://schemas.openxmlformats.org/officeDocument/2006/relationships/image" Target="../media/image211.png"/><Relationship Id="rId169" Type="http://schemas.openxmlformats.org/officeDocument/2006/relationships/image" Target="../media/image21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80" Type="http://schemas.openxmlformats.org/officeDocument/2006/relationships/image" Target="../media/image227.png"/><Relationship Id="rId26" Type="http://schemas.openxmlformats.org/officeDocument/2006/relationships/image" Target="../media/image73.png"/><Relationship Id="rId47" Type="http://schemas.openxmlformats.org/officeDocument/2006/relationships/image" Target="../media/image94.png"/><Relationship Id="rId68" Type="http://schemas.openxmlformats.org/officeDocument/2006/relationships/image" Target="../media/image115.png"/><Relationship Id="rId89" Type="http://schemas.openxmlformats.org/officeDocument/2006/relationships/image" Target="../media/image136.png"/><Relationship Id="rId112" Type="http://schemas.openxmlformats.org/officeDocument/2006/relationships/image" Target="../media/image159.png"/><Relationship Id="rId133" Type="http://schemas.openxmlformats.org/officeDocument/2006/relationships/image" Target="../media/image180.png"/><Relationship Id="rId154" Type="http://schemas.openxmlformats.org/officeDocument/2006/relationships/image" Target="../media/image201.png"/><Relationship Id="rId175" Type="http://schemas.openxmlformats.org/officeDocument/2006/relationships/image" Target="../media/image222.png"/><Relationship Id="rId16" Type="http://schemas.openxmlformats.org/officeDocument/2006/relationships/image" Target="../media/image63.png"/><Relationship Id="rId37" Type="http://schemas.openxmlformats.org/officeDocument/2006/relationships/image" Target="../media/image84.png"/><Relationship Id="rId58" Type="http://schemas.openxmlformats.org/officeDocument/2006/relationships/image" Target="../media/image105.png"/><Relationship Id="rId79" Type="http://schemas.openxmlformats.org/officeDocument/2006/relationships/image" Target="../media/image126.png"/><Relationship Id="rId102" Type="http://schemas.openxmlformats.org/officeDocument/2006/relationships/image" Target="../media/image149.png"/><Relationship Id="rId123" Type="http://schemas.openxmlformats.org/officeDocument/2006/relationships/image" Target="../media/image170.png"/><Relationship Id="rId144" Type="http://schemas.openxmlformats.org/officeDocument/2006/relationships/image" Target="../media/image191.png"/><Relationship Id="rId90" Type="http://schemas.openxmlformats.org/officeDocument/2006/relationships/image" Target="../media/image137.png"/><Relationship Id="rId165" Type="http://schemas.openxmlformats.org/officeDocument/2006/relationships/image" Target="../media/image212.png"/><Relationship Id="rId27" Type="http://schemas.openxmlformats.org/officeDocument/2006/relationships/image" Target="../media/image74.png"/><Relationship Id="rId48" Type="http://schemas.openxmlformats.org/officeDocument/2006/relationships/image" Target="../media/image95.png"/><Relationship Id="rId69" Type="http://schemas.openxmlformats.org/officeDocument/2006/relationships/image" Target="../media/image116.png"/><Relationship Id="rId113" Type="http://schemas.openxmlformats.org/officeDocument/2006/relationships/image" Target="../media/image160.png"/><Relationship Id="rId134" Type="http://schemas.openxmlformats.org/officeDocument/2006/relationships/image" Target="../media/image181.png"/><Relationship Id="rId80" Type="http://schemas.openxmlformats.org/officeDocument/2006/relationships/image" Target="../media/image127.png"/><Relationship Id="rId155" Type="http://schemas.openxmlformats.org/officeDocument/2006/relationships/image" Target="../media/image202.png"/><Relationship Id="rId176" Type="http://schemas.openxmlformats.org/officeDocument/2006/relationships/image" Target="../media/image223.png"/><Relationship Id="rId17" Type="http://schemas.openxmlformats.org/officeDocument/2006/relationships/image" Target="../media/image64.png"/><Relationship Id="rId38" Type="http://schemas.openxmlformats.org/officeDocument/2006/relationships/image" Target="../media/image85.png"/><Relationship Id="rId59" Type="http://schemas.openxmlformats.org/officeDocument/2006/relationships/image" Target="../media/image106.png"/><Relationship Id="rId103" Type="http://schemas.openxmlformats.org/officeDocument/2006/relationships/image" Target="../media/image150.png"/><Relationship Id="rId124" Type="http://schemas.openxmlformats.org/officeDocument/2006/relationships/image" Target="../media/image171.png"/><Relationship Id="rId70" Type="http://schemas.openxmlformats.org/officeDocument/2006/relationships/image" Target="../media/image117.png"/><Relationship Id="rId91" Type="http://schemas.openxmlformats.org/officeDocument/2006/relationships/image" Target="../media/image138.png"/><Relationship Id="rId145" Type="http://schemas.openxmlformats.org/officeDocument/2006/relationships/image" Target="../media/image192.png"/><Relationship Id="rId166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75.png"/><Relationship Id="rId49" Type="http://schemas.openxmlformats.org/officeDocument/2006/relationships/image" Target="../media/image96.png"/><Relationship Id="rId11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1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40.JPEG"/><Relationship Id="rId5" Type="http://schemas.openxmlformats.org/officeDocument/2006/relationships/image" Target="../media/image233.png"/><Relationship Id="rId10" Type="http://schemas.openxmlformats.org/officeDocument/2006/relationships/image" Target="../media/image239.jpg"/><Relationship Id="rId4" Type="http://schemas.openxmlformats.org/officeDocument/2006/relationships/image" Target="../media/image232.png"/><Relationship Id="rId9" Type="http://schemas.openxmlformats.org/officeDocument/2006/relationships/image" Target="../media/image2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275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9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10" Type="http://schemas.openxmlformats.org/officeDocument/2006/relationships/chart" Target="../charts/chart4.xml"/><Relationship Id="rId4" Type="http://schemas.openxmlformats.org/officeDocument/2006/relationships/image" Target="../media/image291.png"/><Relationship Id="rId9" Type="http://schemas.openxmlformats.org/officeDocument/2006/relationships/chart" Target="../charts/char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26" Type="http://schemas.openxmlformats.org/officeDocument/2006/relationships/image" Target="../media/image325.png"/><Relationship Id="rId39" Type="http://schemas.openxmlformats.org/officeDocument/2006/relationships/image" Target="../media/image338.png"/><Relationship Id="rId21" Type="http://schemas.openxmlformats.org/officeDocument/2006/relationships/image" Target="../media/image320.png"/><Relationship Id="rId34" Type="http://schemas.openxmlformats.org/officeDocument/2006/relationships/image" Target="../media/image333.png"/><Relationship Id="rId42" Type="http://schemas.openxmlformats.org/officeDocument/2006/relationships/image" Target="../media/image341.png"/><Relationship Id="rId7" Type="http://schemas.openxmlformats.org/officeDocument/2006/relationships/image" Target="../media/image306.png"/><Relationship Id="rId2" Type="http://schemas.openxmlformats.org/officeDocument/2006/relationships/image" Target="../media/image1.jpeg"/><Relationship Id="rId16" Type="http://schemas.openxmlformats.org/officeDocument/2006/relationships/image" Target="../media/image315.png"/><Relationship Id="rId20" Type="http://schemas.openxmlformats.org/officeDocument/2006/relationships/image" Target="../media/image319.png"/><Relationship Id="rId29" Type="http://schemas.openxmlformats.org/officeDocument/2006/relationships/image" Target="../media/image328.png"/><Relationship Id="rId41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32" Type="http://schemas.openxmlformats.org/officeDocument/2006/relationships/image" Target="../media/image331.png"/><Relationship Id="rId37" Type="http://schemas.openxmlformats.org/officeDocument/2006/relationships/image" Target="../media/image336.png"/><Relationship Id="rId40" Type="http://schemas.openxmlformats.org/officeDocument/2006/relationships/image" Target="../media/image339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28" Type="http://schemas.openxmlformats.org/officeDocument/2006/relationships/image" Target="../media/image327.png"/><Relationship Id="rId36" Type="http://schemas.openxmlformats.org/officeDocument/2006/relationships/image" Target="../media/image335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31" Type="http://schemas.openxmlformats.org/officeDocument/2006/relationships/image" Target="../media/image330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Relationship Id="rId27" Type="http://schemas.openxmlformats.org/officeDocument/2006/relationships/image" Target="../media/image326.png"/><Relationship Id="rId30" Type="http://schemas.openxmlformats.org/officeDocument/2006/relationships/image" Target="../media/image329.png"/><Relationship Id="rId35" Type="http://schemas.openxmlformats.org/officeDocument/2006/relationships/image" Target="../media/image334.png"/><Relationship Id="rId43" Type="http://schemas.openxmlformats.org/officeDocument/2006/relationships/image" Target="../media/image342.png"/><Relationship Id="rId8" Type="http://schemas.openxmlformats.org/officeDocument/2006/relationships/image" Target="../media/image307.png"/><Relationship Id="rId3" Type="http://schemas.openxmlformats.org/officeDocument/2006/relationships/image" Target="../media/image302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33" Type="http://schemas.openxmlformats.org/officeDocument/2006/relationships/image" Target="../media/image332.png"/><Relationship Id="rId38" Type="http://schemas.openxmlformats.org/officeDocument/2006/relationships/image" Target="../media/image3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1.jpeg"/><Relationship Id="rId7" Type="http://schemas.openxmlformats.org/officeDocument/2006/relationships/image" Target="../media/image3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0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62.png"/><Relationship Id="rId7" Type="http://schemas.openxmlformats.org/officeDocument/2006/relationships/image" Target="../media/image3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.jpe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1.jpeg"/><Relationship Id="rId5" Type="http://schemas.openxmlformats.org/officeDocument/2006/relationships/image" Target="../media/image370.png"/><Relationship Id="rId4" Type="http://schemas.openxmlformats.org/officeDocument/2006/relationships/image" Target="../media/image369.png"/><Relationship Id="rId9" Type="http://schemas.openxmlformats.org/officeDocument/2006/relationships/image" Target="../media/image3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val 94"/>
          <p:cNvSpPr>
            <a:spLocks/>
          </p:cNvSpPr>
          <p:nvPr/>
        </p:nvSpPr>
        <p:spPr>
          <a:xfrm rot="19848963">
            <a:off x="17409318" y="1698152"/>
            <a:ext cx="1828800" cy="421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7520" y="2183532"/>
            <a:ext cx="66769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Congressional Symmetry: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Applications of the Stationary Population Identity </a:t>
            </a:r>
          </a:p>
          <a:p>
            <a:pPr algn="ctr"/>
            <a:endParaRPr lang="en-US" sz="3600" dirty="0">
              <a:latin typeface="Californian FB" panose="0207040306080B030204" pitchFamily="18" charset="0"/>
            </a:endParaRPr>
          </a:p>
          <a:p>
            <a:pPr algn="ctr"/>
            <a:r>
              <a:rPr lang="en-US" sz="2800" dirty="0">
                <a:latin typeface="Californian FB" panose="0207040306080B030204" pitchFamily="18" charset="0"/>
              </a:rPr>
              <a:t>James R. Carey</a:t>
            </a:r>
          </a:p>
          <a:p>
            <a:pPr algn="ctr"/>
            <a:r>
              <a:rPr lang="en-US" sz="2800" dirty="0">
                <a:latin typeface="Californian FB" panose="0207040306080B030204" pitchFamily="18" charset="0"/>
              </a:rPr>
              <a:t>UC Davis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34929" y="508464"/>
            <a:ext cx="5768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Formal Demography Workshop</a:t>
            </a:r>
          </a:p>
          <a:p>
            <a:pPr algn="ctr"/>
            <a:r>
              <a:rPr lang="en-US" b="1" dirty="0">
                <a:latin typeface="Californian FB" panose="0207040306080B030204" pitchFamily="18" charset="0"/>
              </a:rPr>
              <a:t>UC Berkeley</a:t>
            </a:r>
          </a:p>
          <a:p>
            <a:pPr algn="ctr"/>
            <a:r>
              <a:rPr lang="en-US" b="1" dirty="0">
                <a:latin typeface="Californian FB" panose="0207040306080B030204" pitchFamily="18" charset="0"/>
              </a:rPr>
              <a:t>June 8, 2023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415" y="704708"/>
            <a:ext cx="1371600" cy="12695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978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val 149"/>
          <p:cNvSpPr/>
          <p:nvPr/>
        </p:nvSpPr>
        <p:spPr>
          <a:xfrm>
            <a:off x="3808388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951042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4093696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4236350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4379003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3808388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3951042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4093696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4236350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4379003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3808388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3951042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4093696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4236350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4379003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3808388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3951042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4093696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4236350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4379003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3808388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3951042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4093696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4236350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4379003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3808388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3951042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4093696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4236350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3" name="Oval 262"/>
          <p:cNvSpPr/>
          <p:nvPr/>
        </p:nvSpPr>
        <p:spPr>
          <a:xfrm>
            <a:off x="4379003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3808388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3951042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6" name="Oval 265"/>
          <p:cNvSpPr/>
          <p:nvPr/>
        </p:nvSpPr>
        <p:spPr>
          <a:xfrm>
            <a:off x="4093696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7" name="Oval 266"/>
          <p:cNvSpPr/>
          <p:nvPr/>
        </p:nvSpPr>
        <p:spPr>
          <a:xfrm>
            <a:off x="4236350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8" name="Oval 267"/>
          <p:cNvSpPr/>
          <p:nvPr/>
        </p:nvSpPr>
        <p:spPr>
          <a:xfrm>
            <a:off x="4379003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9" name="Oval 268"/>
          <p:cNvSpPr/>
          <p:nvPr/>
        </p:nvSpPr>
        <p:spPr>
          <a:xfrm>
            <a:off x="3808388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3951042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4093696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2" name="Oval 271"/>
          <p:cNvSpPr/>
          <p:nvPr/>
        </p:nvSpPr>
        <p:spPr>
          <a:xfrm>
            <a:off x="4236350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4379003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4" name="Oval 273"/>
          <p:cNvSpPr/>
          <p:nvPr/>
        </p:nvSpPr>
        <p:spPr>
          <a:xfrm>
            <a:off x="5183534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5326188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6" name="Oval 275"/>
          <p:cNvSpPr/>
          <p:nvPr/>
        </p:nvSpPr>
        <p:spPr>
          <a:xfrm>
            <a:off x="5468842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5611496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5754149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9" name="Oval 278"/>
          <p:cNvSpPr/>
          <p:nvPr/>
        </p:nvSpPr>
        <p:spPr>
          <a:xfrm>
            <a:off x="5183534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0" name="Oval 279"/>
          <p:cNvSpPr/>
          <p:nvPr/>
        </p:nvSpPr>
        <p:spPr>
          <a:xfrm>
            <a:off x="5326188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5468842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2" name="Oval 281"/>
          <p:cNvSpPr/>
          <p:nvPr/>
        </p:nvSpPr>
        <p:spPr>
          <a:xfrm>
            <a:off x="5611496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5754149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4" name="Oval 283"/>
          <p:cNvSpPr/>
          <p:nvPr/>
        </p:nvSpPr>
        <p:spPr>
          <a:xfrm>
            <a:off x="5183534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5" name="Oval 284"/>
          <p:cNvSpPr/>
          <p:nvPr/>
        </p:nvSpPr>
        <p:spPr>
          <a:xfrm>
            <a:off x="5326188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5468842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5611496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5754149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5183534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5326188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5468842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5611496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5754149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5183534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5" name="Oval 294"/>
          <p:cNvSpPr/>
          <p:nvPr/>
        </p:nvSpPr>
        <p:spPr>
          <a:xfrm>
            <a:off x="5326188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5468842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611496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5754149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5183534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5326188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5468842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611496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5754149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6494883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6637537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6780191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6922845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7065498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9" name="Oval 308"/>
          <p:cNvSpPr/>
          <p:nvPr/>
        </p:nvSpPr>
        <p:spPr>
          <a:xfrm>
            <a:off x="6494883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0" name="Oval 309"/>
          <p:cNvSpPr/>
          <p:nvPr/>
        </p:nvSpPr>
        <p:spPr>
          <a:xfrm>
            <a:off x="6637537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6780191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2" name="Oval 311"/>
          <p:cNvSpPr/>
          <p:nvPr/>
        </p:nvSpPr>
        <p:spPr>
          <a:xfrm>
            <a:off x="6922845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3" name="Oval 312"/>
          <p:cNvSpPr/>
          <p:nvPr/>
        </p:nvSpPr>
        <p:spPr>
          <a:xfrm>
            <a:off x="7065498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6494883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5" name="Oval 314"/>
          <p:cNvSpPr/>
          <p:nvPr/>
        </p:nvSpPr>
        <p:spPr>
          <a:xfrm>
            <a:off x="6637537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6" name="Oval 315"/>
          <p:cNvSpPr/>
          <p:nvPr/>
        </p:nvSpPr>
        <p:spPr>
          <a:xfrm>
            <a:off x="6780191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6922845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8" name="Oval 317"/>
          <p:cNvSpPr/>
          <p:nvPr/>
        </p:nvSpPr>
        <p:spPr>
          <a:xfrm>
            <a:off x="7065498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9" name="Oval 318"/>
          <p:cNvSpPr/>
          <p:nvPr/>
        </p:nvSpPr>
        <p:spPr>
          <a:xfrm>
            <a:off x="6494883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637537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6780191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6922845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7065498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6494883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6637537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780191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6922845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7065498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7646745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7789399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7932053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8074707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8217360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334" name="Group 333"/>
          <p:cNvGrpSpPr/>
          <p:nvPr/>
        </p:nvGrpSpPr>
        <p:grpSpPr>
          <a:xfrm>
            <a:off x="3056061" y="1295847"/>
            <a:ext cx="5592180" cy="1528465"/>
            <a:chOff x="3056061" y="1435795"/>
            <a:chExt cx="5592180" cy="1528465"/>
          </a:xfrm>
        </p:grpSpPr>
        <p:cxnSp>
          <p:nvCxnSpPr>
            <p:cNvPr id="335" name="Straight Connector 334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6" name="Group 335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337" name="Group 336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TextBox 337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339" name="TextBox 338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341" name="TextBox 340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96760" y="97724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72622" y="1313955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471597" y="147951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657610" y="2070705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25356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8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1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4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6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9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2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8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1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4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7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3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6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9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2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8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1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4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7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3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6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9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2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8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1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4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7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6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63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66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9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2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5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78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81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84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7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3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96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9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2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5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8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1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14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17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2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3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26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90"/>
                            </p:stCondLst>
                            <p:childTnLst>
                              <p:par>
                                <p:cTn id="2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32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350"/>
                            </p:stCondLst>
                            <p:childTnLst>
                              <p:par>
                                <p:cTn id="2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380"/>
                            </p:stCondLst>
                            <p:childTnLst>
                              <p:par>
                                <p:cTn id="2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1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44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47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3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560"/>
                            </p:stCondLst>
                            <p:childTnLst>
                              <p:par>
                                <p:cTn id="2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59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62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650"/>
                            </p:stCondLst>
                            <p:childTnLst>
                              <p:par>
                                <p:cTn id="2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680"/>
                            </p:stCondLst>
                            <p:childTnLst>
                              <p:par>
                                <p:cTn id="2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710"/>
                            </p:stCondLst>
                            <p:childTnLst>
                              <p:par>
                                <p:cTn id="2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74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77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83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86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890"/>
                            </p:stCondLst>
                            <p:childTnLst>
                              <p:par>
                                <p:cTn id="2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92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95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98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3010"/>
                            </p:stCondLst>
                            <p:childTnLst>
                              <p:par>
                                <p:cTn id="2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04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070"/>
                            </p:stCondLst>
                            <p:childTnLst>
                              <p:par>
                                <p:cTn id="2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31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3130"/>
                            </p:stCondLst>
                            <p:childTnLst>
                              <p:par>
                                <p:cTn id="2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16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19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322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450"/>
                            </p:stCondLst>
                            <p:childTnLst>
                              <p:par>
                                <p:cTn id="3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3650"/>
                            </p:stCondLst>
                            <p:childTnLst>
                              <p:par>
                                <p:cTn id="3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850"/>
                            </p:stCondLst>
                            <p:childTnLst>
                              <p:par>
                                <p:cTn id="3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" grpId="0"/>
      <p:bldP spid="2" grpId="0"/>
      <p:bldP spid="118" grpId="0"/>
      <p:bldP spid="119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808388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951042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93696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36350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79003" y="1462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808388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3951042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93696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36350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79003" y="1614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808388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51042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093696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36350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379003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808388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951042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093696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36350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79003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808388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951042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093696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236350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79003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808388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951042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093696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236350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79003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808388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951042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093696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236350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79003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808388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951042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093696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236350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379003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183534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326188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468842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611496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754149" y="1766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183534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326188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68842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11496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754149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183534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326188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468842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611496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5754149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83534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326188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468842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611496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754149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83534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6188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5468842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611496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754149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5183534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326188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68842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611496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754149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94883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37537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780191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922845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065498" y="19193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494883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637537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80191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22845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65498" y="20717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494883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637537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780191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922845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065498" y="22241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94883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637537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780191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22845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7065498" y="23765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94883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637537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780191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922845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065498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7646745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789399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7932053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074707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217360" y="2528927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811926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954580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4097234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239888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82541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811926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954580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4097234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239888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2541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814584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957238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099892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242546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385199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808384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951038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093692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236346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378999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808384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951038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93692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236346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78999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808384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951038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093692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6346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378999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808384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951038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093692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36346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4378999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3813700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3956354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4099008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4241662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384315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056061" y="1292574"/>
            <a:ext cx="5592180" cy="1528465"/>
            <a:chOff x="3056061" y="1435795"/>
            <a:chExt cx="5592180" cy="152846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3056061" y="4267086"/>
            <a:ext cx="5592180" cy="1528465"/>
            <a:chOff x="3056061" y="1435795"/>
            <a:chExt cx="5592180" cy="1528465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178" name="TextBox 177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401676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423802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672277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844670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4875255" y="5968316"/>
            <a:ext cx="26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TO DEATH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268038" y="4673982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Post-capture Deaths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678536" y="3834441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0 to 1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</p:spTree>
    <p:extLst>
      <p:ext uri="{BB962C8B-B14F-4D97-AF65-F5344CB8AC3E}">
        <p14:creationId xmlns:p14="http://schemas.microsoft.com/office/powerpoint/2010/main" val="7535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5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50"/>
                            </p:stCondLst>
                            <p:childTnLst>
                              <p:par>
                                <p:cTn id="1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6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5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70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5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8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9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5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05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1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2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88" grpId="0"/>
      <p:bldP spid="1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5183534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326188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468842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611496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754149" y="1766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183534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326188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468842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611496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5754149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183534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326188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468842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611496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5754149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183534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326188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468842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611496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754149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183534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6188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5468842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611496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5754149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5183534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5326188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68842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611496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754149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494883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37537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780191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922845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065498" y="19193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494883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637537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80191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22845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65498" y="20717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494883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637537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780191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922845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065498" y="22241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94883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637537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780191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22845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7065498" y="23765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94883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637537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780191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922845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065498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7646745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789399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7932053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074707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217360" y="2528927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811926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954580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4097234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239888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82541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811926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954580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4097234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239888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2541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814584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957238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099892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242546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385199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808384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951038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093692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236346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378999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808384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951038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93692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236346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78999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808384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951038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093692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6346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378999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808384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951038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093692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36346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4378999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3813700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3956354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4099008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4241662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384315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056061" y="1292574"/>
            <a:ext cx="5592180" cy="1528465"/>
            <a:chOff x="3056061" y="1435795"/>
            <a:chExt cx="5592180" cy="152846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3056061" y="4267086"/>
            <a:ext cx="5592180" cy="1528465"/>
            <a:chOff x="3056061" y="1435795"/>
            <a:chExt cx="5592180" cy="1528465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178" name="Oval 177"/>
          <p:cNvSpPr/>
          <p:nvPr/>
        </p:nvSpPr>
        <p:spPr>
          <a:xfrm>
            <a:off x="5190460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5333114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475768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5618422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5761075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90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5343499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486153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5628807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5771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5190460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5346157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5488811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5631465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5774118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5190460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5339957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5482611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5625265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5767918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5190460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5339957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5482611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5625265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5767918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197303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5339957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5482611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5625265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5767918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401676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5423802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672277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844670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4875255" y="5968316"/>
            <a:ext cx="26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TO DEATH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3678536" y="3834441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0 to 1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4986804" y="4141536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1 to 2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268038" y="4673982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Post-capture Deaths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</p:spTree>
    <p:extLst>
      <p:ext uri="{BB962C8B-B14F-4D97-AF65-F5344CB8AC3E}">
        <p14:creationId xmlns:p14="http://schemas.microsoft.com/office/powerpoint/2010/main" val="76661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"/>
                            </p:stCondLst>
                            <p:childTnLst>
                              <p:par>
                                <p:cTn id="7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"/>
                            </p:stCondLst>
                            <p:childTnLst>
                              <p:par>
                                <p:cTn id="8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"/>
                            </p:stCondLst>
                            <p:childTnLst>
                              <p:par>
                                <p:cTn id="8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00"/>
                            </p:stCondLst>
                            <p:childTnLst>
                              <p:par>
                                <p:cTn id="10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"/>
                            </p:stCondLst>
                            <p:childTnLst>
                              <p:par>
                                <p:cTn id="10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5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00"/>
                            </p:stCondLst>
                            <p:childTnLst>
                              <p:par>
                                <p:cTn id="1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50"/>
                            </p:stCondLst>
                            <p:childTnLst>
                              <p:par>
                                <p:cTn id="1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50"/>
                            </p:stCondLst>
                            <p:childTnLst>
                              <p:par>
                                <p:cTn id="14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5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650"/>
                            </p:stCondLst>
                            <p:childTnLst>
                              <p:par>
                                <p:cTn id="1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65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6494883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37537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780191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6922845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7065498" y="19193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494883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637537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80191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22845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065498" y="20717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494883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637537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780191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6922845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065498" y="22241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94883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637537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780191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22845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7065498" y="23765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494883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637537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6780191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922845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065498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7646745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789399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7932053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074707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217360" y="252892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056061" y="1292574"/>
            <a:ext cx="5592180" cy="1528465"/>
            <a:chOff x="3056061" y="1435795"/>
            <a:chExt cx="5592180" cy="152846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3056061" y="4267086"/>
            <a:ext cx="5592180" cy="1528465"/>
            <a:chOff x="3056061" y="1435795"/>
            <a:chExt cx="5592180" cy="1528465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108" name="Oval 107"/>
          <p:cNvSpPr/>
          <p:nvPr/>
        </p:nvSpPr>
        <p:spPr>
          <a:xfrm>
            <a:off x="3811926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954580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4097234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239888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82541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811926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954580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4097234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239888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2541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814584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957238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099892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242546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385199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808384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951038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093692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236346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378999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808384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951038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93692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236346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78999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808384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951038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093692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6346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378999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808384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951038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093692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36346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4378999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3813700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3956354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4099008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4241662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384315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5190460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5333114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475768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5618422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5761075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90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5343499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486153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5628807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5771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5190460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5346157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5488811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5631465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5774118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5190460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5339957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5482611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5625265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5767918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5190460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5339957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5482611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5625265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5767918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197303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5339957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5482611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5625265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5767918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6503866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6646520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6789174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6931828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074481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6503866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6656905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6799559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6942213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084866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6503866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6659563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6802217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6944871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7087524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6503866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6653363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6796017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6938671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7081324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6503866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6653363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6796017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6938671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7081324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401676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423802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672277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7844670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4875255" y="5968316"/>
            <a:ext cx="26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TO DEATH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3678536" y="3834441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0 to 1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4986804" y="4141536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1 to 2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6315292" y="4355600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2 to 3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268038" y="4673982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Post-capture Deaths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</p:spTree>
    <p:extLst>
      <p:ext uri="{BB962C8B-B14F-4D97-AF65-F5344CB8AC3E}">
        <p14:creationId xmlns:p14="http://schemas.microsoft.com/office/powerpoint/2010/main" val="42177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"/>
                            </p:stCondLst>
                            <p:childTnLst>
                              <p:par>
                                <p:cTn id="7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"/>
                            </p:stCondLst>
                            <p:childTnLst>
                              <p:par>
                                <p:cTn id="9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"/>
                            </p:stCondLst>
                            <p:childTnLst>
                              <p:par>
                                <p:cTn id="10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"/>
                            </p:stCondLst>
                            <p:childTnLst>
                              <p:par>
                                <p:cTn id="1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"/>
                            </p:stCondLst>
                            <p:childTnLst>
                              <p:par>
                                <p:cTn id="1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5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00"/>
                            </p:stCondLst>
                            <p:childTnLst>
                              <p:par>
                                <p:cTn id="1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5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5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"/>
                            </p:stCondLst>
                            <p:childTnLst>
                              <p:par>
                                <p:cTn id="1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450"/>
                            </p:stCondLst>
                            <p:childTnLst>
                              <p:par>
                                <p:cTn id="15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5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63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val 96"/>
          <p:cNvSpPr/>
          <p:nvPr/>
        </p:nvSpPr>
        <p:spPr>
          <a:xfrm>
            <a:off x="7646745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789399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7932053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074707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8217360" y="252892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3056061" y="1292574"/>
            <a:ext cx="5592180" cy="1528465"/>
            <a:chOff x="3056061" y="1435795"/>
            <a:chExt cx="5592180" cy="1528465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Group 161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8" name="TextBox 157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3056061" y="4267086"/>
            <a:ext cx="5592180" cy="1528465"/>
            <a:chOff x="3056061" y="1435795"/>
            <a:chExt cx="5592180" cy="1528465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3558448" y="2815685"/>
              <a:ext cx="50897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3056061" y="1435795"/>
              <a:ext cx="498936" cy="1528465"/>
              <a:chOff x="3056061" y="1435795"/>
              <a:chExt cx="498936" cy="1528465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3372117" y="1605348"/>
                <a:ext cx="182880" cy="1215932"/>
                <a:chOff x="2711108" y="1605348"/>
                <a:chExt cx="182880" cy="1215932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893988" y="1605348"/>
                  <a:ext cx="0" cy="120502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16200000">
                  <a:off x="2802548" y="151875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16200000">
                  <a:off x="2802548" y="2729840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16200000">
                  <a:off x="2802548" y="1922447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16200000">
                  <a:off x="2802548" y="2326144"/>
                  <a:ext cx="0" cy="182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TextBox 168"/>
              <p:cNvSpPr txBox="1"/>
              <p:nvPr/>
            </p:nvSpPr>
            <p:spPr>
              <a:xfrm>
                <a:off x="3056062" y="1435795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</a:t>
                </a: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056061" y="1842691"/>
                <a:ext cx="364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056062" y="2249587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3145830" y="2656483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</p:grpSp>
      <p:sp>
        <p:nvSpPr>
          <p:cNvPr id="108" name="Oval 107"/>
          <p:cNvSpPr/>
          <p:nvPr/>
        </p:nvSpPr>
        <p:spPr>
          <a:xfrm>
            <a:off x="3811926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954580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4097234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239888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382541" y="53533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811926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954580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4097234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239888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2541" y="5505749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814584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957238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099892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242546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385199" y="5200949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808384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3951038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093692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236346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378999" y="4608178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808384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3951038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093692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236346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78999" y="47499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808384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951038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093692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236346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4378999" y="49023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808384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951038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093692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236346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4378999" y="505474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3813700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3956354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4099008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4241662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4384315" y="4463748"/>
            <a:ext cx="138224" cy="138224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5190460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5333114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475768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5618422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5761075" y="5493798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90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5343499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486153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5628807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5771460" y="5349884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5190460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5346157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5488811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5631465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5774118" y="5207875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5190460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5339957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5482611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5625265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5767918" y="49092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5190460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9" name="Oval 198"/>
          <p:cNvSpPr/>
          <p:nvPr/>
        </p:nvSpPr>
        <p:spPr>
          <a:xfrm>
            <a:off x="5339957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5482611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5625265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5767918" y="5061671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197303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4" name="Oval 203"/>
          <p:cNvSpPr/>
          <p:nvPr/>
        </p:nvSpPr>
        <p:spPr>
          <a:xfrm>
            <a:off x="5339957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5482611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5625265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5767918" y="4765165"/>
            <a:ext cx="138224" cy="138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6503866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6646520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6789174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6931828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7074481" y="5507884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6503866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6656905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6799559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6942213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084866" y="536397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6503866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6659563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6802217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6944871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7087524" y="5221961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6503866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6653363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4" name="Oval 223"/>
          <p:cNvSpPr/>
          <p:nvPr/>
        </p:nvSpPr>
        <p:spPr>
          <a:xfrm>
            <a:off x="6796017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6938671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7081324" y="4923357"/>
            <a:ext cx="138224" cy="13822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6503866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6653363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6796017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6938671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7081324" y="5075757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7647078" y="550251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7787431" y="550251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7930085" y="550251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8072739" y="550251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8215392" y="5502510"/>
            <a:ext cx="138224" cy="138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401676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5423802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672277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844670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4875255" y="5968316"/>
            <a:ext cx="26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TO DEATH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678536" y="3834441"/>
            <a:ext cx="968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0 to 1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4986804" y="4141536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1 to 2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315292" y="4355600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2 to 3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547666" y="4945283"/>
            <a:ext cx="968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days 3 to 4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268038" y="4673982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Post-capture Deaths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</p:spTree>
    <p:extLst>
      <p:ext uri="{BB962C8B-B14F-4D97-AF65-F5344CB8AC3E}">
        <p14:creationId xmlns:p14="http://schemas.microsoft.com/office/powerpoint/2010/main" val="93943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56" grpId="0" animBg="1"/>
      <p:bldP spid="232" grpId="0" animBg="1"/>
      <p:bldP spid="233" grpId="0" animBg="1"/>
      <p:bldP spid="234" grpId="0" animBg="1"/>
      <p:bldP spid="235" grpId="0" animBg="1"/>
      <p:bldP spid="2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56061" y="4267086"/>
            <a:ext cx="5592180" cy="1528465"/>
            <a:chOff x="3056061" y="4267086"/>
            <a:chExt cx="5592180" cy="1528465"/>
          </a:xfrm>
        </p:grpSpPr>
        <p:grpSp>
          <p:nvGrpSpPr>
            <p:cNvPr id="165" name="Group 164"/>
            <p:cNvGrpSpPr/>
            <p:nvPr/>
          </p:nvGrpSpPr>
          <p:grpSpPr>
            <a:xfrm>
              <a:off x="3056061" y="4267086"/>
              <a:ext cx="5592180" cy="1528465"/>
              <a:chOff x="3056061" y="1435795"/>
              <a:chExt cx="5592180" cy="1528465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3558448" y="2815685"/>
                <a:ext cx="508979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Group 166"/>
              <p:cNvGrpSpPr/>
              <p:nvPr/>
            </p:nvGrpSpPr>
            <p:grpSpPr>
              <a:xfrm>
                <a:off x="3056061" y="1435795"/>
                <a:ext cx="498936" cy="1528465"/>
                <a:chOff x="3056061" y="1435795"/>
                <a:chExt cx="498936" cy="1528465"/>
              </a:xfrm>
            </p:grpSpPr>
            <p:grpSp>
              <p:nvGrpSpPr>
                <p:cNvPr id="168" name="Group 167"/>
                <p:cNvGrpSpPr/>
                <p:nvPr/>
              </p:nvGrpSpPr>
              <p:grpSpPr>
                <a:xfrm>
                  <a:off x="3372117" y="1605348"/>
                  <a:ext cx="182880" cy="1215932"/>
                  <a:chOff x="2711108" y="1605348"/>
                  <a:chExt cx="182880" cy="1215932"/>
                </a:xfrm>
              </p:grpSpPr>
              <p:cxnSp>
                <p:nvCxnSpPr>
                  <p:cNvPr id="173" name="Straight Connector 172"/>
                  <p:cNvCxnSpPr/>
                  <p:nvPr/>
                </p:nvCxnSpPr>
                <p:spPr>
                  <a:xfrm>
                    <a:off x="2893988" y="1605348"/>
                    <a:ext cx="0" cy="120502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/>
                  <p:cNvCxnSpPr/>
                  <p:nvPr/>
                </p:nvCxnSpPr>
                <p:spPr>
                  <a:xfrm rot="16200000">
                    <a:off x="2802548" y="151875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 rot="16200000">
                    <a:off x="2802548" y="272984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rot="16200000">
                    <a:off x="2802548" y="192244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rot="16200000">
                    <a:off x="2802548" y="232614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TextBox 168"/>
                <p:cNvSpPr txBox="1"/>
                <p:nvPr/>
              </p:nvSpPr>
              <p:spPr>
                <a:xfrm>
                  <a:off x="3056062" y="1435795"/>
                  <a:ext cx="3642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40</a:t>
                  </a:r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3056061" y="1842691"/>
                  <a:ext cx="3642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30</a:t>
                  </a:r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056062" y="2249587"/>
                  <a:ext cx="3642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20</a:t>
                  </a: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3145830" y="2656483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</p:grpSp>
        <p:sp>
          <p:nvSpPr>
            <p:cNvPr id="108" name="Oval 107"/>
            <p:cNvSpPr/>
            <p:nvPr/>
          </p:nvSpPr>
          <p:spPr>
            <a:xfrm>
              <a:off x="3811926" y="53533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3954580" y="53533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4097234" y="53533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4239888" y="53533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382541" y="53533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811926" y="55057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954580" y="55057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097234" y="55057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4239888" y="55057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4382541" y="5505749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3814584" y="5200949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3957238" y="5200949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4099892" y="5200949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4242546" y="5200949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4385199" y="5200949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808384" y="4608178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3951038" y="4608178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4093692" y="4608178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4236346" y="4608178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4378999" y="4608178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808384" y="47499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3951038" y="47499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4093692" y="47499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4236346" y="47499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4378999" y="47499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808384" y="49023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3951038" y="49023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4093692" y="49023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4236346" y="49023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4378999" y="49023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3808384" y="50547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3951038" y="50547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4093692" y="50547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4236346" y="50547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4378999" y="505474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3813700" y="4463748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3956354" y="4463748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099008" y="4463748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4241662" y="4463748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384315" y="4463748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5190460" y="5493798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5333114" y="5493798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475768" y="5493798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5618422" y="5493798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5761075" y="5493798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5190460" y="5349884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5343499" y="5349884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5486153" y="5349884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5628807" y="5349884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5771460" y="5349884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5190460" y="5207875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5346157" y="5207875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5488811" y="5207875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5631465" y="5207875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5774118" y="5207875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5190460" y="49092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5339957" y="49092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5482611" y="49092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5625265" y="49092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5767918" y="49092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8" name="Oval 197"/>
            <p:cNvSpPr/>
            <p:nvPr/>
          </p:nvSpPr>
          <p:spPr>
            <a:xfrm>
              <a:off x="5190460" y="50616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>
              <a:off x="5339957" y="50616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0" name="Oval 199"/>
            <p:cNvSpPr/>
            <p:nvPr/>
          </p:nvSpPr>
          <p:spPr>
            <a:xfrm>
              <a:off x="5482611" y="50616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1" name="Oval 200"/>
            <p:cNvSpPr/>
            <p:nvPr/>
          </p:nvSpPr>
          <p:spPr>
            <a:xfrm>
              <a:off x="5625265" y="50616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>
              <a:off x="5767918" y="5061671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5197303" y="476516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5339957" y="476516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5482611" y="476516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5625265" y="476516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767918" y="4765165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6503866" y="5507884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6646520" y="5507884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09" name="Oval 208"/>
            <p:cNvSpPr/>
            <p:nvPr/>
          </p:nvSpPr>
          <p:spPr>
            <a:xfrm>
              <a:off x="6789174" y="5507884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0" name="Oval 209"/>
            <p:cNvSpPr/>
            <p:nvPr/>
          </p:nvSpPr>
          <p:spPr>
            <a:xfrm>
              <a:off x="6931828" y="5507884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1" name="Oval 210"/>
            <p:cNvSpPr/>
            <p:nvPr/>
          </p:nvSpPr>
          <p:spPr>
            <a:xfrm>
              <a:off x="7074481" y="5507884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6503866" y="536397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6656905" y="536397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6799559" y="536397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6942213" y="536397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7084866" y="536397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6503866" y="5221961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6659563" y="5221961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6802217" y="5221961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6944871" y="5221961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7087524" y="5221961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6503866" y="492335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6653363" y="492335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>
              <a:off x="6796017" y="492335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6938671" y="492335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>
            <a:xfrm>
              <a:off x="7081324" y="492335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6503866" y="507575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>
              <a:off x="6653363" y="507575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>
              <a:off x="6796017" y="507575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0" name="Oval 229"/>
            <p:cNvSpPr/>
            <p:nvPr/>
          </p:nvSpPr>
          <p:spPr>
            <a:xfrm>
              <a:off x="6938671" y="507575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7081324" y="507575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7647078" y="550251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7787431" y="550251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7930085" y="550251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8072739" y="550251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8215392" y="5502510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056061" y="1292574"/>
            <a:ext cx="5592180" cy="1528465"/>
            <a:chOff x="3056061" y="1292574"/>
            <a:chExt cx="5592180" cy="1528465"/>
          </a:xfrm>
        </p:grpSpPr>
        <p:sp>
          <p:nvSpPr>
            <p:cNvPr id="150" name="Oval 149"/>
            <p:cNvSpPr/>
            <p:nvPr/>
          </p:nvSpPr>
          <p:spPr>
            <a:xfrm>
              <a:off x="3808388" y="1462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3951042" y="1462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6" name="Oval 235"/>
            <p:cNvSpPr/>
            <p:nvPr/>
          </p:nvSpPr>
          <p:spPr>
            <a:xfrm>
              <a:off x="4093696" y="1462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4236350" y="1462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4379003" y="1462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3808388" y="1614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0" name="Oval 239"/>
            <p:cNvSpPr/>
            <p:nvPr/>
          </p:nvSpPr>
          <p:spPr>
            <a:xfrm>
              <a:off x="3951042" y="1614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4093696" y="1614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2" name="Oval 241"/>
            <p:cNvSpPr/>
            <p:nvPr/>
          </p:nvSpPr>
          <p:spPr>
            <a:xfrm>
              <a:off x="4236350" y="1614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3" name="Oval 242"/>
            <p:cNvSpPr/>
            <p:nvPr/>
          </p:nvSpPr>
          <p:spPr>
            <a:xfrm>
              <a:off x="4379003" y="1614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3808388" y="1766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5" name="Oval 244"/>
            <p:cNvSpPr/>
            <p:nvPr/>
          </p:nvSpPr>
          <p:spPr>
            <a:xfrm>
              <a:off x="3951042" y="1766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4093696" y="1766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4236350" y="1766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8" name="Oval 247"/>
            <p:cNvSpPr/>
            <p:nvPr/>
          </p:nvSpPr>
          <p:spPr>
            <a:xfrm>
              <a:off x="4379003" y="1766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49" name="Oval 248"/>
            <p:cNvSpPr/>
            <p:nvPr/>
          </p:nvSpPr>
          <p:spPr>
            <a:xfrm>
              <a:off x="3808388" y="19193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0" name="Oval 249"/>
            <p:cNvSpPr/>
            <p:nvPr/>
          </p:nvSpPr>
          <p:spPr>
            <a:xfrm>
              <a:off x="3951042" y="19193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1" name="Oval 250"/>
            <p:cNvSpPr/>
            <p:nvPr/>
          </p:nvSpPr>
          <p:spPr>
            <a:xfrm>
              <a:off x="4093696" y="19193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>
              <a:off x="4236350" y="19193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4379003" y="19193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3808388" y="20717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3951042" y="20717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6" name="Oval 255"/>
            <p:cNvSpPr/>
            <p:nvPr/>
          </p:nvSpPr>
          <p:spPr>
            <a:xfrm>
              <a:off x="4093696" y="20717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>
              <a:off x="4236350" y="20717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4379003" y="20717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3808388" y="2224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0" name="Oval 259"/>
            <p:cNvSpPr/>
            <p:nvPr/>
          </p:nvSpPr>
          <p:spPr>
            <a:xfrm>
              <a:off x="3951042" y="2224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4093696" y="2224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4236350" y="2224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3" name="Oval 262"/>
            <p:cNvSpPr/>
            <p:nvPr/>
          </p:nvSpPr>
          <p:spPr>
            <a:xfrm>
              <a:off x="4379003" y="22241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4" name="Oval 263"/>
            <p:cNvSpPr/>
            <p:nvPr/>
          </p:nvSpPr>
          <p:spPr>
            <a:xfrm>
              <a:off x="3808388" y="2376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5" name="Oval 264"/>
            <p:cNvSpPr/>
            <p:nvPr/>
          </p:nvSpPr>
          <p:spPr>
            <a:xfrm>
              <a:off x="3951042" y="2376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4093696" y="2376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4236350" y="2376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8" name="Oval 267"/>
            <p:cNvSpPr/>
            <p:nvPr/>
          </p:nvSpPr>
          <p:spPr>
            <a:xfrm>
              <a:off x="4379003" y="23765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9" name="Oval 268"/>
            <p:cNvSpPr/>
            <p:nvPr/>
          </p:nvSpPr>
          <p:spPr>
            <a:xfrm>
              <a:off x="3808388" y="2528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3951042" y="2528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1" name="Oval 270"/>
            <p:cNvSpPr/>
            <p:nvPr/>
          </p:nvSpPr>
          <p:spPr>
            <a:xfrm>
              <a:off x="4093696" y="2528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2" name="Oval 271"/>
            <p:cNvSpPr/>
            <p:nvPr/>
          </p:nvSpPr>
          <p:spPr>
            <a:xfrm>
              <a:off x="4236350" y="2528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3" name="Oval 272"/>
            <p:cNvSpPr/>
            <p:nvPr/>
          </p:nvSpPr>
          <p:spPr>
            <a:xfrm>
              <a:off x="4379003" y="2528927"/>
              <a:ext cx="138224" cy="1382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4" name="Oval 273"/>
            <p:cNvSpPr/>
            <p:nvPr/>
          </p:nvSpPr>
          <p:spPr>
            <a:xfrm>
              <a:off x="5183534" y="1766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5" name="Oval 274"/>
            <p:cNvSpPr/>
            <p:nvPr/>
          </p:nvSpPr>
          <p:spPr>
            <a:xfrm>
              <a:off x="5326188" y="1766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6" name="Oval 275"/>
            <p:cNvSpPr/>
            <p:nvPr/>
          </p:nvSpPr>
          <p:spPr>
            <a:xfrm>
              <a:off x="5468842" y="1766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5611496" y="1766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5754149" y="1766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79" name="Oval 278"/>
            <p:cNvSpPr/>
            <p:nvPr/>
          </p:nvSpPr>
          <p:spPr>
            <a:xfrm>
              <a:off x="5183534" y="19193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0" name="Oval 279"/>
            <p:cNvSpPr/>
            <p:nvPr/>
          </p:nvSpPr>
          <p:spPr>
            <a:xfrm>
              <a:off x="5326188" y="19193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5468842" y="19193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5611496" y="19193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>
              <a:off x="5754149" y="19193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4" name="Oval 283"/>
            <p:cNvSpPr/>
            <p:nvPr/>
          </p:nvSpPr>
          <p:spPr>
            <a:xfrm>
              <a:off x="5183534" y="20717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5" name="Oval 284"/>
            <p:cNvSpPr/>
            <p:nvPr/>
          </p:nvSpPr>
          <p:spPr>
            <a:xfrm>
              <a:off x="5326188" y="20717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6" name="Oval 285"/>
            <p:cNvSpPr/>
            <p:nvPr/>
          </p:nvSpPr>
          <p:spPr>
            <a:xfrm>
              <a:off x="5468842" y="20717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7" name="Oval 286"/>
            <p:cNvSpPr/>
            <p:nvPr/>
          </p:nvSpPr>
          <p:spPr>
            <a:xfrm>
              <a:off x="5611496" y="20717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8" name="Oval 287"/>
            <p:cNvSpPr/>
            <p:nvPr/>
          </p:nvSpPr>
          <p:spPr>
            <a:xfrm>
              <a:off x="5754149" y="20717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5183534" y="22241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0" name="Oval 289"/>
            <p:cNvSpPr/>
            <p:nvPr/>
          </p:nvSpPr>
          <p:spPr>
            <a:xfrm>
              <a:off x="5326188" y="22241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1" name="Oval 290"/>
            <p:cNvSpPr/>
            <p:nvPr/>
          </p:nvSpPr>
          <p:spPr>
            <a:xfrm>
              <a:off x="5468842" y="22241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5611496" y="22241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3" name="Oval 292"/>
            <p:cNvSpPr/>
            <p:nvPr/>
          </p:nvSpPr>
          <p:spPr>
            <a:xfrm>
              <a:off x="5754149" y="22241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5183534" y="23765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5326188" y="23765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6" name="Oval 295"/>
            <p:cNvSpPr/>
            <p:nvPr/>
          </p:nvSpPr>
          <p:spPr>
            <a:xfrm>
              <a:off x="5468842" y="23765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7" name="Oval 296"/>
            <p:cNvSpPr/>
            <p:nvPr/>
          </p:nvSpPr>
          <p:spPr>
            <a:xfrm>
              <a:off x="5611496" y="23765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8" name="Oval 297"/>
            <p:cNvSpPr/>
            <p:nvPr/>
          </p:nvSpPr>
          <p:spPr>
            <a:xfrm>
              <a:off x="5754149" y="23765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99" name="Oval 298"/>
            <p:cNvSpPr/>
            <p:nvPr/>
          </p:nvSpPr>
          <p:spPr>
            <a:xfrm>
              <a:off x="5183534" y="2528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0" name="Oval 299"/>
            <p:cNvSpPr/>
            <p:nvPr/>
          </p:nvSpPr>
          <p:spPr>
            <a:xfrm>
              <a:off x="5326188" y="2528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1" name="Oval 300"/>
            <p:cNvSpPr/>
            <p:nvPr/>
          </p:nvSpPr>
          <p:spPr>
            <a:xfrm>
              <a:off x="5468842" y="2528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2" name="Oval 301"/>
            <p:cNvSpPr/>
            <p:nvPr/>
          </p:nvSpPr>
          <p:spPr>
            <a:xfrm>
              <a:off x="5611496" y="2528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3" name="Oval 302"/>
            <p:cNvSpPr/>
            <p:nvPr/>
          </p:nvSpPr>
          <p:spPr>
            <a:xfrm>
              <a:off x="5754149" y="2528927"/>
              <a:ext cx="138224" cy="13822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6494883" y="19193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6637537" y="19193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6780191" y="19193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7" name="Oval 306"/>
            <p:cNvSpPr/>
            <p:nvPr/>
          </p:nvSpPr>
          <p:spPr>
            <a:xfrm>
              <a:off x="6922845" y="19193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8" name="Oval 307"/>
            <p:cNvSpPr/>
            <p:nvPr/>
          </p:nvSpPr>
          <p:spPr>
            <a:xfrm>
              <a:off x="7065498" y="19193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6494883" y="20717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0" name="Oval 309"/>
            <p:cNvSpPr/>
            <p:nvPr/>
          </p:nvSpPr>
          <p:spPr>
            <a:xfrm>
              <a:off x="6637537" y="20717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6780191" y="20717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2" name="Oval 311"/>
            <p:cNvSpPr/>
            <p:nvPr/>
          </p:nvSpPr>
          <p:spPr>
            <a:xfrm>
              <a:off x="6922845" y="20717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7065498" y="20717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6494883" y="22241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6637537" y="22241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6780191" y="22241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6922845" y="22241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8" name="Oval 317"/>
            <p:cNvSpPr/>
            <p:nvPr/>
          </p:nvSpPr>
          <p:spPr>
            <a:xfrm>
              <a:off x="7065498" y="22241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19" name="Oval 318"/>
            <p:cNvSpPr/>
            <p:nvPr/>
          </p:nvSpPr>
          <p:spPr>
            <a:xfrm>
              <a:off x="6494883" y="23765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6637537" y="23765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1" name="Oval 320"/>
            <p:cNvSpPr/>
            <p:nvPr/>
          </p:nvSpPr>
          <p:spPr>
            <a:xfrm>
              <a:off x="6780191" y="23765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2" name="Oval 321"/>
            <p:cNvSpPr/>
            <p:nvPr/>
          </p:nvSpPr>
          <p:spPr>
            <a:xfrm>
              <a:off x="6922845" y="23765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7065498" y="23765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4" name="Oval 323"/>
            <p:cNvSpPr/>
            <p:nvPr/>
          </p:nvSpPr>
          <p:spPr>
            <a:xfrm>
              <a:off x="6494883" y="25289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6637537" y="25289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6780191" y="25289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6922845" y="25289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7065498" y="2528927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7646745" y="2528927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7789399" y="2528927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7932053" y="2528927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8074707" y="2528927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333" name="Oval 332"/>
            <p:cNvSpPr/>
            <p:nvPr/>
          </p:nvSpPr>
          <p:spPr>
            <a:xfrm>
              <a:off x="8217360" y="2528927"/>
              <a:ext cx="138224" cy="138224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grpSp>
          <p:nvGrpSpPr>
            <p:cNvPr id="334" name="Group 333"/>
            <p:cNvGrpSpPr/>
            <p:nvPr/>
          </p:nvGrpSpPr>
          <p:grpSpPr>
            <a:xfrm>
              <a:off x="3056061" y="1292574"/>
              <a:ext cx="5592180" cy="1528465"/>
              <a:chOff x="3056061" y="1435795"/>
              <a:chExt cx="5592180" cy="1528465"/>
            </a:xfrm>
          </p:grpSpPr>
          <p:cxnSp>
            <p:nvCxnSpPr>
              <p:cNvPr id="335" name="Straight Connector 334"/>
              <p:cNvCxnSpPr/>
              <p:nvPr/>
            </p:nvCxnSpPr>
            <p:spPr>
              <a:xfrm>
                <a:off x="3558448" y="2815685"/>
                <a:ext cx="508979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6" name="Group 335"/>
              <p:cNvGrpSpPr/>
              <p:nvPr/>
            </p:nvGrpSpPr>
            <p:grpSpPr>
              <a:xfrm>
                <a:off x="3056061" y="1435795"/>
                <a:ext cx="498936" cy="1528465"/>
                <a:chOff x="3056061" y="1435795"/>
                <a:chExt cx="498936" cy="1528465"/>
              </a:xfrm>
            </p:grpSpPr>
            <p:grpSp>
              <p:nvGrpSpPr>
                <p:cNvPr id="337" name="Group 336"/>
                <p:cNvGrpSpPr/>
                <p:nvPr/>
              </p:nvGrpSpPr>
              <p:grpSpPr>
                <a:xfrm>
                  <a:off x="3372117" y="1605348"/>
                  <a:ext cx="182880" cy="1215932"/>
                  <a:chOff x="2711108" y="1605348"/>
                  <a:chExt cx="182880" cy="1215932"/>
                </a:xfrm>
              </p:grpSpPr>
              <p:cxnSp>
                <p:nvCxnSpPr>
                  <p:cNvPr id="342" name="Straight Connector 341"/>
                  <p:cNvCxnSpPr/>
                  <p:nvPr/>
                </p:nvCxnSpPr>
                <p:spPr>
                  <a:xfrm>
                    <a:off x="2893988" y="1605348"/>
                    <a:ext cx="0" cy="1205024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Straight Connector 342"/>
                  <p:cNvCxnSpPr/>
                  <p:nvPr/>
                </p:nvCxnSpPr>
                <p:spPr>
                  <a:xfrm rot="16200000">
                    <a:off x="2802548" y="151875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Straight Connector 343"/>
                  <p:cNvCxnSpPr/>
                  <p:nvPr/>
                </p:nvCxnSpPr>
                <p:spPr>
                  <a:xfrm rot="16200000">
                    <a:off x="2802548" y="272984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/>
                  <p:cNvCxnSpPr/>
                  <p:nvPr/>
                </p:nvCxnSpPr>
                <p:spPr>
                  <a:xfrm rot="16200000">
                    <a:off x="2802548" y="192244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Connector 345"/>
                  <p:cNvCxnSpPr/>
                  <p:nvPr/>
                </p:nvCxnSpPr>
                <p:spPr>
                  <a:xfrm rot="16200000">
                    <a:off x="2802548" y="232614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8" name="TextBox 337"/>
                <p:cNvSpPr txBox="1"/>
                <p:nvPr/>
              </p:nvSpPr>
              <p:spPr>
                <a:xfrm>
                  <a:off x="3056062" y="1435795"/>
                  <a:ext cx="3642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40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3056061" y="1842691"/>
                  <a:ext cx="3642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30</a:t>
                  </a:r>
                </a:p>
              </p:txBody>
            </p:sp>
            <p:sp>
              <p:nvSpPr>
                <p:cNvPr id="340" name="TextBox 339"/>
                <p:cNvSpPr txBox="1"/>
                <p:nvPr/>
              </p:nvSpPr>
              <p:spPr>
                <a:xfrm>
                  <a:off x="3056062" y="2249587"/>
                  <a:ext cx="36420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20</a:t>
                  </a:r>
                </a:p>
              </p:txBody>
            </p:sp>
            <p:sp>
              <p:nvSpPr>
                <p:cNvPr id="341" name="TextBox 340"/>
                <p:cNvSpPr txBox="1"/>
                <p:nvPr/>
              </p:nvSpPr>
              <p:spPr>
                <a:xfrm>
                  <a:off x="3145830" y="2656483"/>
                  <a:ext cx="2744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0</a:t>
                  </a:r>
                </a:p>
              </p:txBody>
            </p:sp>
          </p:grpSp>
        </p:grpSp>
      </p:grpSp>
      <p:sp>
        <p:nvSpPr>
          <p:cNvPr id="347" name="TextBox 346"/>
          <p:cNvSpPr txBox="1"/>
          <p:nvPr/>
        </p:nvSpPr>
        <p:spPr>
          <a:xfrm>
            <a:off x="401886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5425897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6724872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7846765" y="27264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5783687" y="300475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401676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5423802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6722777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844670" y="56899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4875255" y="5968316"/>
            <a:ext cx="26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TO DEATH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3796760" y="97724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5172622" y="1313955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6471597" y="1479517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n=25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657610" y="2070705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3883588" y="3985774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n=40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5259450" y="4322489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n=30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6558425" y="4488051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n=25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7744438" y="5079239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n=5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3616" y="3552686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Life table identify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268038" y="4673982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Post-capture Deaths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4244325" y="185156"/>
            <a:ext cx="3296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Population Sample</a:t>
            </a:r>
          </a:p>
        </p:txBody>
      </p:sp>
    </p:spTree>
    <p:extLst>
      <p:ext uri="{BB962C8B-B14F-4D97-AF65-F5344CB8AC3E}">
        <p14:creationId xmlns:p14="http://schemas.microsoft.com/office/powerpoint/2010/main" val="272213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076062" y="1824783"/>
            <a:ext cx="811607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The proportion of individuals x days old in a population equals the proportion that have x days left to live</a:t>
            </a:r>
          </a:p>
        </p:txBody>
      </p:sp>
    </p:spTree>
    <p:extLst>
      <p:ext uri="{BB962C8B-B14F-4D97-AF65-F5344CB8AC3E}">
        <p14:creationId xmlns:p14="http://schemas.microsoft.com/office/powerpoint/2010/main" val="25390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1523388" y="558130"/>
            <a:ext cx="23044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Proportion Age x</a:t>
            </a:r>
          </a:p>
        </p:txBody>
      </p:sp>
      <p:sp>
        <p:nvSpPr>
          <p:cNvPr id="11" name="Freeform 10"/>
          <p:cNvSpPr/>
          <p:nvPr/>
        </p:nvSpPr>
        <p:spPr>
          <a:xfrm>
            <a:off x="2235034" y="1227907"/>
            <a:ext cx="7968343" cy="4545875"/>
          </a:xfrm>
          <a:custGeom>
            <a:avLst/>
            <a:gdLst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72937 w 7968343"/>
              <a:gd name="connsiteY13" fmla="*/ 28738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72937 w 7968343"/>
              <a:gd name="connsiteY13" fmla="*/ 28738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72937 w 7968343"/>
              <a:gd name="connsiteY13" fmla="*/ 28738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435532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396343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396343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277395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396343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303521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396343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  <a:gd name="connsiteX0" fmla="*/ 0 w 7968343"/>
              <a:gd name="connsiteY0" fmla="*/ 0 h 4545875"/>
              <a:gd name="connsiteX1" fmla="*/ 13063 w 7968343"/>
              <a:gd name="connsiteY1" fmla="*/ 4545875 h 4545875"/>
              <a:gd name="connsiteX2" fmla="*/ 7968343 w 7968343"/>
              <a:gd name="connsiteY2" fmla="*/ 4545875 h 4545875"/>
              <a:gd name="connsiteX3" fmla="*/ 7471955 w 7968343"/>
              <a:gd name="connsiteY3" fmla="*/ 4493623 h 4545875"/>
              <a:gd name="connsiteX4" fmla="*/ 6949440 w 7968343"/>
              <a:gd name="connsiteY4" fmla="*/ 4362995 h 4545875"/>
              <a:gd name="connsiteX5" fmla="*/ 6322423 w 7968343"/>
              <a:gd name="connsiteY5" fmla="*/ 4140926 h 4545875"/>
              <a:gd name="connsiteX6" fmla="*/ 5943600 w 7968343"/>
              <a:gd name="connsiteY6" fmla="*/ 3879669 h 4545875"/>
              <a:gd name="connsiteX7" fmla="*/ 5303521 w 7968343"/>
              <a:gd name="connsiteY7" fmla="*/ 3396343 h 4545875"/>
              <a:gd name="connsiteX8" fmla="*/ 4990012 w 7968343"/>
              <a:gd name="connsiteY8" fmla="*/ 3056709 h 4545875"/>
              <a:gd name="connsiteX9" fmla="*/ 4702629 w 7968343"/>
              <a:gd name="connsiteY9" fmla="*/ 2638697 h 4545875"/>
              <a:gd name="connsiteX10" fmla="*/ 4023360 w 7968343"/>
              <a:gd name="connsiteY10" fmla="*/ 1815737 h 4545875"/>
              <a:gd name="connsiteX11" fmla="*/ 3396343 w 7968343"/>
              <a:gd name="connsiteY11" fmla="*/ 1097280 h 4545875"/>
              <a:gd name="connsiteX12" fmla="*/ 2782389 w 7968343"/>
              <a:gd name="connsiteY12" fmla="*/ 666206 h 4545875"/>
              <a:gd name="connsiteX13" fmla="*/ 2246812 w 7968343"/>
              <a:gd name="connsiteY13" fmla="*/ 378823 h 4545875"/>
              <a:gd name="connsiteX14" fmla="*/ 1685109 w 7968343"/>
              <a:gd name="connsiteY14" fmla="*/ 156755 h 4545875"/>
              <a:gd name="connsiteX15" fmla="*/ 888275 w 7968343"/>
              <a:gd name="connsiteY15" fmla="*/ 52252 h 4545875"/>
              <a:gd name="connsiteX16" fmla="*/ 339635 w 7968343"/>
              <a:gd name="connsiteY16" fmla="*/ 0 h 4545875"/>
              <a:gd name="connsiteX17" fmla="*/ 0 w 7968343"/>
              <a:gd name="connsiteY17" fmla="*/ 0 h 454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68343" h="4545875">
                <a:moveTo>
                  <a:pt x="0" y="0"/>
                </a:moveTo>
                <a:cubicBezTo>
                  <a:pt x="4354" y="1515292"/>
                  <a:pt x="8709" y="3030583"/>
                  <a:pt x="13063" y="4545875"/>
                </a:cubicBezTo>
                <a:lnTo>
                  <a:pt x="7968343" y="4545875"/>
                </a:lnTo>
                <a:lnTo>
                  <a:pt x="7471955" y="4493623"/>
                </a:lnTo>
                <a:lnTo>
                  <a:pt x="6949440" y="4362995"/>
                </a:lnTo>
                <a:cubicBezTo>
                  <a:pt x="6757852" y="4304212"/>
                  <a:pt x="6490063" y="4221480"/>
                  <a:pt x="6322423" y="4140926"/>
                </a:cubicBezTo>
                <a:cubicBezTo>
                  <a:pt x="6154783" y="4060372"/>
                  <a:pt x="6113417" y="4003766"/>
                  <a:pt x="5943600" y="3879669"/>
                </a:cubicBezTo>
                <a:cubicBezTo>
                  <a:pt x="5769429" y="3755572"/>
                  <a:pt x="5462452" y="3533503"/>
                  <a:pt x="5303521" y="3396343"/>
                </a:cubicBezTo>
                <a:cubicBezTo>
                  <a:pt x="5144590" y="3259183"/>
                  <a:pt x="5090161" y="3182983"/>
                  <a:pt x="4990012" y="3056709"/>
                </a:cubicBezTo>
                <a:cubicBezTo>
                  <a:pt x="4889863" y="2930435"/>
                  <a:pt x="4798423" y="2778034"/>
                  <a:pt x="4702629" y="2638697"/>
                </a:cubicBezTo>
                <a:cubicBezTo>
                  <a:pt x="4541520" y="2431868"/>
                  <a:pt x="4241074" y="2072640"/>
                  <a:pt x="4023360" y="1815737"/>
                </a:cubicBezTo>
                <a:cubicBezTo>
                  <a:pt x="3805646" y="1558834"/>
                  <a:pt x="3603171" y="1288868"/>
                  <a:pt x="3396343" y="1097280"/>
                </a:cubicBezTo>
                <a:cubicBezTo>
                  <a:pt x="3189515" y="905692"/>
                  <a:pt x="2973978" y="785949"/>
                  <a:pt x="2782389" y="666206"/>
                </a:cubicBezTo>
                <a:cubicBezTo>
                  <a:pt x="2590800" y="546463"/>
                  <a:pt x="2429692" y="463731"/>
                  <a:pt x="2246812" y="378823"/>
                </a:cubicBezTo>
                <a:cubicBezTo>
                  <a:pt x="2063932" y="293915"/>
                  <a:pt x="1915886" y="195944"/>
                  <a:pt x="1685109" y="156755"/>
                </a:cubicBezTo>
                <a:lnTo>
                  <a:pt x="888275" y="52252"/>
                </a:lnTo>
                <a:lnTo>
                  <a:pt x="33963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35034" y="1226684"/>
            <a:ext cx="2956113" cy="786356"/>
          </a:xfrm>
          <a:custGeom>
            <a:avLst/>
            <a:gdLst>
              <a:gd name="connsiteX0" fmla="*/ 0 w 2717075"/>
              <a:gd name="connsiteY0" fmla="*/ 0 h 613955"/>
              <a:gd name="connsiteX1" fmla="*/ 26126 w 2717075"/>
              <a:gd name="connsiteY1" fmla="*/ 300446 h 613955"/>
              <a:gd name="connsiteX2" fmla="*/ 313509 w 2717075"/>
              <a:gd name="connsiteY2" fmla="*/ 287383 h 613955"/>
              <a:gd name="connsiteX3" fmla="*/ 705395 w 2717075"/>
              <a:gd name="connsiteY3" fmla="*/ 313509 h 613955"/>
              <a:gd name="connsiteX4" fmla="*/ 992777 w 2717075"/>
              <a:gd name="connsiteY4" fmla="*/ 300446 h 613955"/>
              <a:gd name="connsiteX5" fmla="*/ 1149532 w 2717075"/>
              <a:gd name="connsiteY5" fmla="*/ 222069 h 613955"/>
              <a:gd name="connsiteX6" fmla="*/ 1371600 w 2717075"/>
              <a:gd name="connsiteY6" fmla="*/ 235132 h 613955"/>
              <a:gd name="connsiteX7" fmla="*/ 1802675 w 2717075"/>
              <a:gd name="connsiteY7" fmla="*/ 274320 h 613955"/>
              <a:gd name="connsiteX8" fmla="*/ 2116183 w 2717075"/>
              <a:gd name="connsiteY8" fmla="*/ 365760 h 613955"/>
              <a:gd name="connsiteX9" fmla="*/ 2468880 w 2717075"/>
              <a:gd name="connsiteY9" fmla="*/ 483326 h 613955"/>
              <a:gd name="connsiteX10" fmla="*/ 2717075 w 2717075"/>
              <a:gd name="connsiteY10" fmla="*/ 613955 h 613955"/>
              <a:gd name="connsiteX11" fmla="*/ 2586446 w 2717075"/>
              <a:gd name="connsiteY11" fmla="*/ 444138 h 613955"/>
              <a:gd name="connsiteX12" fmla="*/ 2076995 w 2717075"/>
              <a:gd name="connsiteY12" fmla="*/ 287383 h 613955"/>
              <a:gd name="connsiteX13" fmla="*/ 1397726 w 2717075"/>
              <a:gd name="connsiteY13" fmla="*/ 156755 h 613955"/>
              <a:gd name="connsiteX14" fmla="*/ 888275 w 2717075"/>
              <a:gd name="connsiteY14" fmla="*/ 78378 h 613955"/>
              <a:gd name="connsiteX15" fmla="*/ 431075 w 2717075"/>
              <a:gd name="connsiteY15" fmla="*/ 26126 h 613955"/>
              <a:gd name="connsiteX16" fmla="*/ 222069 w 2717075"/>
              <a:gd name="connsiteY16" fmla="*/ 26126 h 613955"/>
              <a:gd name="connsiteX17" fmla="*/ 0 w 2717075"/>
              <a:gd name="connsiteY17" fmla="*/ 0 h 613955"/>
              <a:gd name="connsiteX0" fmla="*/ 0 w 2721635"/>
              <a:gd name="connsiteY0" fmla="*/ 0 h 613955"/>
              <a:gd name="connsiteX1" fmla="*/ 26126 w 2721635"/>
              <a:gd name="connsiteY1" fmla="*/ 300446 h 613955"/>
              <a:gd name="connsiteX2" fmla="*/ 313509 w 2721635"/>
              <a:gd name="connsiteY2" fmla="*/ 287383 h 613955"/>
              <a:gd name="connsiteX3" fmla="*/ 705395 w 2721635"/>
              <a:gd name="connsiteY3" fmla="*/ 313509 h 613955"/>
              <a:gd name="connsiteX4" fmla="*/ 992777 w 2721635"/>
              <a:gd name="connsiteY4" fmla="*/ 300446 h 613955"/>
              <a:gd name="connsiteX5" fmla="*/ 1149532 w 2721635"/>
              <a:gd name="connsiteY5" fmla="*/ 222069 h 613955"/>
              <a:gd name="connsiteX6" fmla="*/ 1371600 w 2721635"/>
              <a:gd name="connsiteY6" fmla="*/ 235132 h 613955"/>
              <a:gd name="connsiteX7" fmla="*/ 1802675 w 2721635"/>
              <a:gd name="connsiteY7" fmla="*/ 274320 h 613955"/>
              <a:gd name="connsiteX8" fmla="*/ 2116183 w 2721635"/>
              <a:gd name="connsiteY8" fmla="*/ 365760 h 613955"/>
              <a:gd name="connsiteX9" fmla="*/ 2468880 w 2721635"/>
              <a:gd name="connsiteY9" fmla="*/ 483326 h 613955"/>
              <a:gd name="connsiteX10" fmla="*/ 2717075 w 2721635"/>
              <a:gd name="connsiteY10" fmla="*/ 613955 h 613955"/>
              <a:gd name="connsiteX11" fmla="*/ 2586446 w 2721635"/>
              <a:gd name="connsiteY11" fmla="*/ 444138 h 613955"/>
              <a:gd name="connsiteX12" fmla="*/ 2076995 w 2721635"/>
              <a:gd name="connsiteY12" fmla="*/ 287383 h 613955"/>
              <a:gd name="connsiteX13" fmla="*/ 1397726 w 2721635"/>
              <a:gd name="connsiteY13" fmla="*/ 156755 h 613955"/>
              <a:gd name="connsiteX14" fmla="*/ 888275 w 2721635"/>
              <a:gd name="connsiteY14" fmla="*/ 78378 h 613955"/>
              <a:gd name="connsiteX15" fmla="*/ 431075 w 2721635"/>
              <a:gd name="connsiteY15" fmla="*/ 26126 h 613955"/>
              <a:gd name="connsiteX16" fmla="*/ 222069 w 2721635"/>
              <a:gd name="connsiteY16" fmla="*/ 26126 h 613955"/>
              <a:gd name="connsiteX17" fmla="*/ 0 w 2721635"/>
              <a:gd name="connsiteY17" fmla="*/ 0 h 613955"/>
              <a:gd name="connsiteX0" fmla="*/ 0 w 2849415"/>
              <a:gd name="connsiteY0" fmla="*/ 0 h 692332"/>
              <a:gd name="connsiteX1" fmla="*/ 26126 w 2849415"/>
              <a:gd name="connsiteY1" fmla="*/ 300446 h 692332"/>
              <a:gd name="connsiteX2" fmla="*/ 313509 w 2849415"/>
              <a:gd name="connsiteY2" fmla="*/ 287383 h 692332"/>
              <a:gd name="connsiteX3" fmla="*/ 705395 w 2849415"/>
              <a:gd name="connsiteY3" fmla="*/ 313509 h 692332"/>
              <a:gd name="connsiteX4" fmla="*/ 992777 w 2849415"/>
              <a:gd name="connsiteY4" fmla="*/ 300446 h 692332"/>
              <a:gd name="connsiteX5" fmla="*/ 1149532 w 2849415"/>
              <a:gd name="connsiteY5" fmla="*/ 222069 h 692332"/>
              <a:gd name="connsiteX6" fmla="*/ 1371600 w 2849415"/>
              <a:gd name="connsiteY6" fmla="*/ 235132 h 692332"/>
              <a:gd name="connsiteX7" fmla="*/ 1802675 w 2849415"/>
              <a:gd name="connsiteY7" fmla="*/ 274320 h 692332"/>
              <a:gd name="connsiteX8" fmla="*/ 2116183 w 2849415"/>
              <a:gd name="connsiteY8" fmla="*/ 365760 h 692332"/>
              <a:gd name="connsiteX9" fmla="*/ 2468880 w 2849415"/>
              <a:gd name="connsiteY9" fmla="*/ 483326 h 692332"/>
              <a:gd name="connsiteX10" fmla="*/ 2847703 w 2849415"/>
              <a:gd name="connsiteY10" fmla="*/ 692332 h 692332"/>
              <a:gd name="connsiteX11" fmla="*/ 2586446 w 2849415"/>
              <a:gd name="connsiteY11" fmla="*/ 444138 h 692332"/>
              <a:gd name="connsiteX12" fmla="*/ 2076995 w 2849415"/>
              <a:gd name="connsiteY12" fmla="*/ 287383 h 692332"/>
              <a:gd name="connsiteX13" fmla="*/ 1397726 w 2849415"/>
              <a:gd name="connsiteY13" fmla="*/ 156755 h 692332"/>
              <a:gd name="connsiteX14" fmla="*/ 888275 w 2849415"/>
              <a:gd name="connsiteY14" fmla="*/ 78378 h 692332"/>
              <a:gd name="connsiteX15" fmla="*/ 431075 w 2849415"/>
              <a:gd name="connsiteY15" fmla="*/ 26126 h 692332"/>
              <a:gd name="connsiteX16" fmla="*/ 222069 w 2849415"/>
              <a:gd name="connsiteY16" fmla="*/ 26126 h 692332"/>
              <a:gd name="connsiteX17" fmla="*/ 0 w 2849415"/>
              <a:gd name="connsiteY17" fmla="*/ 0 h 692332"/>
              <a:gd name="connsiteX0" fmla="*/ 0 w 2849415"/>
              <a:gd name="connsiteY0" fmla="*/ 0 h 692332"/>
              <a:gd name="connsiteX1" fmla="*/ 26126 w 2849415"/>
              <a:gd name="connsiteY1" fmla="*/ 300446 h 692332"/>
              <a:gd name="connsiteX2" fmla="*/ 313509 w 2849415"/>
              <a:gd name="connsiteY2" fmla="*/ 287383 h 692332"/>
              <a:gd name="connsiteX3" fmla="*/ 705395 w 2849415"/>
              <a:gd name="connsiteY3" fmla="*/ 313509 h 692332"/>
              <a:gd name="connsiteX4" fmla="*/ 992777 w 2849415"/>
              <a:gd name="connsiteY4" fmla="*/ 300446 h 692332"/>
              <a:gd name="connsiteX5" fmla="*/ 1149532 w 2849415"/>
              <a:gd name="connsiteY5" fmla="*/ 222069 h 692332"/>
              <a:gd name="connsiteX6" fmla="*/ 1371600 w 2849415"/>
              <a:gd name="connsiteY6" fmla="*/ 235132 h 692332"/>
              <a:gd name="connsiteX7" fmla="*/ 1802675 w 2849415"/>
              <a:gd name="connsiteY7" fmla="*/ 274320 h 692332"/>
              <a:gd name="connsiteX8" fmla="*/ 2116183 w 2849415"/>
              <a:gd name="connsiteY8" fmla="*/ 365760 h 692332"/>
              <a:gd name="connsiteX9" fmla="*/ 2468880 w 2849415"/>
              <a:gd name="connsiteY9" fmla="*/ 483326 h 692332"/>
              <a:gd name="connsiteX10" fmla="*/ 2847703 w 2849415"/>
              <a:gd name="connsiteY10" fmla="*/ 692332 h 692332"/>
              <a:gd name="connsiteX11" fmla="*/ 2586446 w 2849415"/>
              <a:gd name="connsiteY11" fmla="*/ 444138 h 692332"/>
              <a:gd name="connsiteX12" fmla="*/ 2076995 w 2849415"/>
              <a:gd name="connsiteY12" fmla="*/ 287383 h 692332"/>
              <a:gd name="connsiteX13" fmla="*/ 1397726 w 2849415"/>
              <a:gd name="connsiteY13" fmla="*/ 156755 h 692332"/>
              <a:gd name="connsiteX14" fmla="*/ 888275 w 2849415"/>
              <a:gd name="connsiteY14" fmla="*/ 78378 h 692332"/>
              <a:gd name="connsiteX15" fmla="*/ 431075 w 2849415"/>
              <a:gd name="connsiteY15" fmla="*/ 26126 h 692332"/>
              <a:gd name="connsiteX16" fmla="*/ 222069 w 2849415"/>
              <a:gd name="connsiteY16" fmla="*/ 26126 h 692332"/>
              <a:gd name="connsiteX17" fmla="*/ 0 w 2849415"/>
              <a:gd name="connsiteY17" fmla="*/ 0 h 692332"/>
              <a:gd name="connsiteX0" fmla="*/ 0 w 2849415"/>
              <a:gd name="connsiteY0" fmla="*/ 0 h 692332"/>
              <a:gd name="connsiteX1" fmla="*/ 26126 w 2849415"/>
              <a:gd name="connsiteY1" fmla="*/ 300446 h 692332"/>
              <a:gd name="connsiteX2" fmla="*/ 313509 w 2849415"/>
              <a:gd name="connsiteY2" fmla="*/ 287383 h 692332"/>
              <a:gd name="connsiteX3" fmla="*/ 705395 w 2849415"/>
              <a:gd name="connsiteY3" fmla="*/ 313509 h 692332"/>
              <a:gd name="connsiteX4" fmla="*/ 992777 w 2849415"/>
              <a:gd name="connsiteY4" fmla="*/ 300446 h 692332"/>
              <a:gd name="connsiteX5" fmla="*/ 1149532 w 2849415"/>
              <a:gd name="connsiteY5" fmla="*/ 222069 h 692332"/>
              <a:gd name="connsiteX6" fmla="*/ 1371600 w 2849415"/>
              <a:gd name="connsiteY6" fmla="*/ 235132 h 692332"/>
              <a:gd name="connsiteX7" fmla="*/ 1802675 w 2849415"/>
              <a:gd name="connsiteY7" fmla="*/ 274320 h 692332"/>
              <a:gd name="connsiteX8" fmla="*/ 2116183 w 2849415"/>
              <a:gd name="connsiteY8" fmla="*/ 365760 h 692332"/>
              <a:gd name="connsiteX9" fmla="*/ 2468880 w 2849415"/>
              <a:gd name="connsiteY9" fmla="*/ 483326 h 692332"/>
              <a:gd name="connsiteX10" fmla="*/ 2847703 w 2849415"/>
              <a:gd name="connsiteY10" fmla="*/ 692332 h 692332"/>
              <a:gd name="connsiteX11" fmla="*/ 2586446 w 2849415"/>
              <a:gd name="connsiteY11" fmla="*/ 444138 h 692332"/>
              <a:gd name="connsiteX12" fmla="*/ 2076995 w 2849415"/>
              <a:gd name="connsiteY12" fmla="*/ 287383 h 692332"/>
              <a:gd name="connsiteX13" fmla="*/ 1397726 w 2849415"/>
              <a:gd name="connsiteY13" fmla="*/ 156755 h 692332"/>
              <a:gd name="connsiteX14" fmla="*/ 888275 w 2849415"/>
              <a:gd name="connsiteY14" fmla="*/ 78378 h 692332"/>
              <a:gd name="connsiteX15" fmla="*/ 431075 w 2849415"/>
              <a:gd name="connsiteY15" fmla="*/ 26126 h 692332"/>
              <a:gd name="connsiteX16" fmla="*/ 222069 w 2849415"/>
              <a:gd name="connsiteY16" fmla="*/ 26126 h 692332"/>
              <a:gd name="connsiteX17" fmla="*/ 0 w 2849415"/>
              <a:gd name="connsiteY17" fmla="*/ 0 h 692332"/>
              <a:gd name="connsiteX0" fmla="*/ 0 w 2849415"/>
              <a:gd name="connsiteY0" fmla="*/ 0 h 692332"/>
              <a:gd name="connsiteX1" fmla="*/ 26126 w 2849415"/>
              <a:gd name="connsiteY1" fmla="*/ 300446 h 692332"/>
              <a:gd name="connsiteX2" fmla="*/ 313509 w 2849415"/>
              <a:gd name="connsiteY2" fmla="*/ 287383 h 692332"/>
              <a:gd name="connsiteX3" fmla="*/ 705395 w 2849415"/>
              <a:gd name="connsiteY3" fmla="*/ 313509 h 692332"/>
              <a:gd name="connsiteX4" fmla="*/ 992777 w 2849415"/>
              <a:gd name="connsiteY4" fmla="*/ 300446 h 692332"/>
              <a:gd name="connsiteX5" fmla="*/ 1149532 w 2849415"/>
              <a:gd name="connsiteY5" fmla="*/ 222069 h 692332"/>
              <a:gd name="connsiteX6" fmla="*/ 1397725 w 2849415"/>
              <a:gd name="connsiteY6" fmla="*/ 235132 h 692332"/>
              <a:gd name="connsiteX7" fmla="*/ 1802675 w 2849415"/>
              <a:gd name="connsiteY7" fmla="*/ 274320 h 692332"/>
              <a:gd name="connsiteX8" fmla="*/ 2116183 w 2849415"/>
              <a:gd name="connsiteY8" fmla="*/ 365760 h 692332"/>
              <a:gd name="connsiteX9" fmla="*/ 2468880 w 2849415"/>
              <a:gd name="connsiteY9" fmla="*/ 483326 h 692332"/>
              <a:gd name="connsiteX10" fmla="*/ 2847703 w 2849415"/>
              <a:gd name="connsiteY10" fmla="*/ 692332 h 692332"/>
              <a:gd name="connsiteX11" fmla="*/ 2586446 w 2849415"/>
              <a:gd name="connsiteY11" fmla="*/ 444138 h 692332"/>
              <a:gd name="connsiteX12" fmla="*/ 2076995 w 2849415"/>
              <a:gd name="connsiteY12" fmla="*/ 287383 h 692332"/>
              <a:gd name="connsiteX13" fmla="*/ 1397726 w 2849415"/>
              <a:gd name="connsiteY13" fmla="*/ 156755 h 692332"/>
              <a:gd name="connsiteX14" fmla="*/ 888275 w 2849415"/>
              <a:gd name="connsiteY14" fmla="*/ 78378 h 692332"/>
              <a:gd name="connsiteX15" fmla="*/ 431075 w 2849415"/>
              <a:gd name="connsiteY15" fmla="*/ 26126 h 692332"/>
              <a:gd name="connsiteX16" fmla="*/ 222069 w 2849415"/>
              <a:gd name="connsiteY16" fmla="*/ 26126 h 692332"/>
              <a:gd name="connsiteX17" fmla="*/ 0 w 2849415"/>
              <a:gd name="connsiteY17" fmla="*/ 0 h 692332"/>
              <a:gd name="connsiteX0" fmla="*/ 0 w 2849415"/>
              <a:gd name="connsiteY0" fmla="*/ 0 h 692332"/>
              <a:gd name="connsiteX1" fmla="*/ 26126 w 2849415"/>
              <a:gd name="connsiteY1" fmla="*/ 300446 h 692332"/>
              <a:gd name="connsiteX2" fmla="*/ 313509 w 2849415"/>
              <a:gd name="connsiteY2" fmla="*/ 287383 h 692332"/>
              <a:gd name="connsiteX3" fmla="*/ 705395 w 2849415"/>
              <a:gd name="connsiteY3" fmla="*/ 313509 h 692332"/>
              <a:gd name="connsiteX4" fmla="*/ 992777 w 2849415"/>
              <a:gd name="connsiteY4" fmla="*/ 300446 h 692332"/>
              <a:gd name="connsiteX5" fmla="*/ 1149532 w 2849415"/>
              <a:gd name="connsiteY5" fmla="*/ 222069 h 692332"/>
              <a:gd name="connsiteX6" fmla="*/ 1397725 w 2849415"/>
              <a:gd name="connsiteY6" fmla="*/ 235132 h 692332"/>
              <a:gd name="connsiteX7" fmla="*/ 1815738 w 2849415"/>
              <a:gd name="connsiteY7" fmla="*/ 300446 h 692332"/>
              <a:gd name="connsiteX8" fmla="*/ 2116183 w 2849415"/>
              <a:gd name="connsiteY8" fmla="*/ 365760 h 692332"/>
              <a:gd name="connsiteX9" fmla="*/ 2468880 w 2849415"/>
              <a:gd name="connsiteY9" fmla="*/ 483326 h 692332"/>
              <a:gd name="connsiteX10" fmla="*/ 2847703 w 2849415"/>
              <a:gd name="connsiteY10" fmla="*/ 692332 h 692332"/>
              <a:gd name="connsiteX11" fmla="*/ 2586446 w 2849415"/>
              <a:gd name="connsiteY11" fmla="*/ 444138 h 692332"/>
              <a:gd name="connsiteX12" fmla="*/ 2076995 w 2849415"/>
              <a:gd name="connsiteY12" fmla="*/ 287383 h 692332"/>
              <a:gd name="connsiteX13" fmla="*/ 1397726 w 2849415"/>
              <a:gd name="connsiteY13" fmla="*/ 156755 h 692332"/>
              <a:gd name="connsiteX14" fmla="*/ 888275 w 2849415"/>
              <a:gd name="connsiteY14" fmla="*/ 78378 h 692332"/>
              <a:gd name="connsiteX15" fmla="*/ 431075 w 2849415"/>
              <a:gd name="connsiteY15" fmla="*/ 26126 h 692332"/>
              <a:gd name="connsiteX16" fmla="*/ 222069 w 2849415"/>
              <a:gd name="connsiteY16" fmla="*/ 26126 h 692332"/>
              <a:gd name="connsiteX17" fmla="*/ 0 w 2849415"/>
              <a:gd name="connsiteY17" fmla="*/ 0 h 692332"/>
              <a:gd name="connsiteX0" fmla="*/ 26126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23406 w 2823289"/>
              <a:gd name="connsiteY5" fmla="*/ 222069 h 692332"/>
              <a:gd name="connsiteX6" fmla="*/ 1371599 w 2823289"/>
              <a:gd name="connsiteY6" fmla="*/ 235132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26126 w 2823289"/>
              <a:gd name="connsiteY17" fmla="*/ 0 h 692332"/>
              <a:gd name="connsiteX0" fmla="*/ 0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23406 w 2823289"/>
              <a:gd name="connsiteY5" fmla="*/ 222069 h 692332"/>
              <a:gd name="connsiteX6" fmla="*/ 1371599 w 2823289"/>
              <a:gd name="connsiteY6" fmla="*/ 235132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0 w 2823289"/>
              <a:gd name="connsiteY17" fmla="*/ 0 h 692332"/>
              <a:gd name="connsiteX0" fmla="*/ 0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75657 w 2823289"/>
              <a:gd name="connsiteY5" fmla="*/ 248195 h 692332"/>
              <a:gd name="connsiteX6" fmla="*/ 1371599 w 2823289"/>
              <a:gd name="connsiteY6" fmla="*/ 235132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0 w 2823289"/>
              <a:gd name="connsiteY17" fmla="*/ 0 h 692332"/>
              <a:gd name="connsiteX0" fmla="*/ 0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75657 w 2823289"/>
              <a:gd name="connsiteY5" fmla="*/ 248195 h 692332"/>
              <a:gd name="connsiteX6" fmla="*/ 1371599 w 2823289"/>
              <a:gd name="connsiteY6" fmla="*/ 235132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0 w 2823289"/>
              <a:gd name="connsiteY17" fmla="*/ 0 h 692332"/>
              <a:gd name="connsiteX0" fmla="*/ 0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75657 w 2823289"/>
              <a:gd name="connsiteY5" fmla="*/ 248195 h 692332"/>
              <a:gd name="connsiteX6" fmla="*/ 1397724 w 2823289"/>
              <a:gd name="connsiteY6" fmla="*/ 261257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0 w 2823289"/>
              <a:gd name="connsiteY17" fmla="*/ 0 h 692332"/>
              <a:gd name="connsiteX0" fmla="*/ 0 w 2823289"/>
              <a:gd name="connsiteY0" fmla="*/ 0 h 692332"/>
              <a:gd name="connsiteX1" fmla="*/ 0 w 2823289"/>
              <a:gd name="connsiteY1" fmla="*/ 300446 h 692332"/>
              <a:gd name="connsiteX2" fmla="*/ 287383 w 2823289"/>
              <a:gd name="connsiteY2" fmla="*/ 287383 h 692332"/>
              <a:gd name="connsiteX3" fmla="*/ 679269 w 2823289"/>
              <a:gd name="connsiteY3" fmla="*/ 313509 h 692332"/>
              <a:gd name="connsiteX4" fmla="*/ 966651 w 2823289"/>
              <a:gd name="connsiteY4" fmla="*/ 300446 h 692332"/>
              <a:gd name="connsiteX5" fmla="*/ 1175657 w 2823289"/>
              <a:gd name="connsiteY5" fmla="*/ 248195 h 692332"/>
              <a:gd name="connsiteX6" fmla="*/ 1397724 w 2823289"/>
              <a:gd name="connsiteY6" fmla="*/ 261257 h 692332"/>
              <a:gd name="connsiteX7" fmla="*/ 1789612 w 2823289"/>
              <a:gd name="connsiteY7" fmla="*/ 300446 h 692332"/>
              <a:gd name="connsiteX8" fmla="*/ 2090057 w 2823289"/>
              <a:gd name="connsiteY8" fmla="*/ 365760 h 692332"/>
              <a:gd name="connsiteX9" fmla="*/ 2442754 w 2823289"/>
              <a:gd name="connsiteY9" fmla="*/ 483326 h 692332"/>
              <a:gd name="connsiteX10" fmla="*/ 2821577 w 2823289"/>
              <a:gd name="connsiteY10" fmla="*/ 692332 h 692332"/>
              <a:gd name="connsiteX11" fmla="*/ 2560320 w 2823289"/>
              <a:gd name="connsiteY11" fmla="*/ 444138 h 692332"/>
              <a:gd name="connsiteX12" fmla="*/ 2050869 w 2823289"/>
              <a:gd name="connsiteY12" fmla="*/ 287383 h 692332"/>
              <a:gd name="connsiteX13" fmla="*/ 1371600 w 2823289"/>
              <a:gd name="connsiteY13" fmla="*/ 156755 h 692332"/>
              <a:gd name="connsiteX14" fmla="*/ 862149 w 2823289"/>
              <a:gd name="connsiteY14" fmla="*/ 78378 h 692332"/>
              <a:gd name="connsiteX15" fmla="*/ 404949 w 2823289"/>
              <a:gd name="connsiteY15" fmla="*/ 26126 h 692332"/>
              <a:gd name="connsiteX16" fmla="*/ 195943 w 2823289"/>
              <a:gd name="connsiteY16" fmla="*/ 26126 h 692332"/>
              <a:gd name="connsiteX17" fmla="*/ 0 w 2823289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56755 h 692332"/>
              <a:gd name="connsiteX14" fmla="*/ 862149 w 2823452"/>
              <a:gd name="connsiteY14" fmla="*/ 78378 h 692332"/>
              <a:gd name="connsiteX15" fmla="*/ 404949 w 2823452"/>
              <a:gd name="connsiteY15" fmla="*/ 26126 h 692332"/>
              <a:gd name="connsiteX16" fmla="*/ 195943 w 2823452"/>
              <a:gd name="connsiteY16" fmla="*/ 26126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56755 h 692332"/>
              <a:gd name="connsiteX14" fmla="*/ 862149 w 2823452"/>
              <a:gd name="connsiteY14" fmla="*/ 78378 h 692332"/>
              <a:gd name="connsiteX15" fmla="*/ 404949 w 2823452"/>
              <a:gd name="connsiteY15" fmla="*/ 26126 h 692332"/>
              <a:gd name="connsiteX16" fmla="*/ 195943 w 2823452"/>
              <a:gd name="connsiteY16" fmla="*/ 26126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30629 h 692332"/>
              <a:gd name="connsiteX14" fmla="*/ 862149 w 2823452"/>
              <a:gd name="connsiteY14" fmla="*/ 78378 h 692332"/>
              <a:gd name="connsiteX15" fmla="*/ 404949 w 2823452"/>
              <a:gd name="connsiteY15" fmla="*/ 26126 h 692332"/>
              <a:gd name="connsiteX16" fmla="*/ 195943 w 2823452"/>
              <a:gd name="connsiteY16" fmla="*/ 26126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30629 h 692332"/>
              <a:gd name="connsiteX14" fmla="*/ 862149 w 2823452"/>
              <a:gd name="connsiteY14" fmla="*/ 78378 h 692332"/>
              <a:gd name="connsiteX15" fmla="*/ 404949 w 2823452"/>
              <a:gd name="connsiteY15" fmla="*/ 13063 h 692332"/>
              <a:gd name="connsiteX16" fmla="*/ 195943 w 2823452"/>
              <a:gd name="connsiteY16" fmla="*/ 26126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30629 h 692332"/>
              <a:gd name="connsiteX14" fmla="*/ 862149 w 2823452"/>
              <a:gd name="connsiteY14" fmla="*/ 52253 h 692332"/>
              <a:gd name="connsiteX15" fmla="*/ 404949 w 2823452"/>
              <a:gd name="connsiteY15" fmla="*/ 13063 h 692332"/>
              <a:gd name="connsiteX16" fmla="*/ 195943 w 2823452"/>
              <a:gd name="connsiteY16" fmla="*/ 26126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175657 w 2823452"/>
              <a:gd name="connsiteY5" fmla="*/ 248195 h 692332"/>
              <a:gd name="connsiteX6" fmla="*/ 1397724 w 2823452"/>
              <a:gd name="connsiteY6" fmla="*/ 261257 h 692332"/>
              <a:gd name="connsiteX7" fmla="*/ 1789612 w 2823452"/>
              <a:gd name="connsiteY7" fmla="*/ 300446 h 692332"/>
              <a:gd name="connsiteX8" fmla="*/ 2090057 w 2823452"/>
              <a:gd name="connsiteY8" fmla="*/ 365760 h 692332"/>
              <a:gd name="connsiteX9" fmla="*/ 2442754 w 2823452"/>
              <a:gd name="connsiteY9" fmla="*/ 483326 h 692332"/>
              <a:gd name="connsiteX10" fmla="*/ 2821577 w 2823452"/>
              <a:gd name="connsiteY10" fmla="*/ 692332 h 692332"/>
              <a:gd name="connsiteX11" fmla="*/ 2560320 w 2823452"/>
              <a:gd name="connsiteY11" fmla="*/ 444138 h 692332"/>
              <a:gd name="connsiteX12" fmla="*/ 1959429 w 2823452"/>
              <a:gd name="connsiteY12" fmla="*/ 209006 h 692332"/>
              <a:gd name="connsiteX13" fmla="*/ 1371600 w 2823452"/>
              <a:gd name="connsiteY13" fmla="*/ 130629 h 692332"/>
              <a:gd name="connsiteX14" fmla="*/ 862149 w 2823452"/>
              <a:gd name="connsiteY14" fmla="*/ 52253 h 692332"/>
              <a:gd name="connsiteX15" fmla="*/ 404949 w 2823452"/>
              <a:gd name="connsiteY15" fmla="*/ 13063 h 692332"/>
              <a:gd name="connsiteX16" fmla="*/ 209006 w 2823452"/>
              <a:gd name="connsiteY16" fmla="*/ 1 h 692332"/>
              <a:gd name="connsiteX17" fmla="*/ 0 w 2823452"/>
              <a:gd name="connsiteY17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397724 w 2823452"/>
              <a:gd name="connsiteY5" fmla="*/ 261257 h 692332"/>
              <a:gd name="connsiteX6" fmla="*/ 1789612 w 2823452"/>
              <a:gd name="connsiteY6" fmla="*/ 300446 h 692332"/>
              <a:gd name="connsiteX7" fmla="*/ 2090057 w 2823452"/>
              <a:gd name="connsiteY7" fmla="*/ 365760 h 692332"/>
              <a:gd name="connsiteX8" fmla="*/ 2442754 w 2823452"/>
              <a:gd name="connsiteY8" fmla="*/ 483326 h 692332"/>
              <a:gd name="connsiteX9" fmla="*/ 2821577 w 2823452"/>
              <a:gd name="connsiteY9" fmla="*/ 692332 h 692332"/>
              <a:gd name="connsiteX10" fmla="*/ 2560320 w 2823452"/>
              <a:gd name="connsiteY10" fmla="*/ 444138 h 692332"/>
              <a:gd name="connsiteX11" fmla="*/ 1959429 w 2823452"/>
              <a:gd name="connsiteY11" fmla="*/ 209006 h 692332"/>
              <a:gd name="connsiteX12" fmla="*/ 1371600 w 2823452"/>
              <a:gd name="connsiteY12" fmla="*/ 130629 h 692332"/>
              <a:gd name="connsiteX13" fmla="*/ 862149 w 2823452"/>
              <a:gd name="connsiteY13" fmla="*/ 52253 h 692332"/>
              <a:gd name="connsiteX14" fmla="*/ 404949 w 2823452"/>
              <a:gd name="connsiteY14" fmla="*/ 13063 h 692332"/>
              <a:gd name="connsiteX15" fmla="*/ 209006 w 2823452"/>
              <a:gd name="connsiteY15" fmla="*/ 1 h 692332"/>
              <a:gd name="connsiteX16" fmla="*/ 0 w 2823452"/>
              <a:gd name="connsiteY16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397724 w 2823452"/>
              <a:gd name="connsiteY5" fmla="*/ 261257 h 692332"/>
              <a:gd name="connsiteX6" fmla="*/ 1789612 w 2823452"/>
              <a:gd name="connsiteY6" fmla="*/ 300446 h 692332"/>
              <a:gd name="connsiteX7" fmla="*/ 2090057 w 2823452"/>
              <a:gd name="connsiteY7" fmla="*/ 365760 h 692332"/>
              <a:gd name="connsiteX8" fmla="*/ 2442754 w 2823452"/>
              <a:gd name="connsiteY8" fmla="*/ 483326 h 692332"/>
              <a:gd name="connsiteX9" fmla="*/ 2821577 w 2823452"/>
              <a:gd name="connsiteY9" fmla="*/ 692332 h 692332"/>
              <a:gd name="connsiteX10" fmla="*/ 2560320 w 2823452"/>
              <a:gd name="connsiteY10" fmla="*/ 444138 h 692332"/>
              <a:gd name="connsiteX11" fmla="*/ 1959429 w 2823452"/>
              <a:gd name="connsiteY11" fmla="*/ 209006 h 692332"/>
              <a:gd name="connsiteX12" fmla="*/ 1371600 w 2823452"/>
              <a:gd name="connsiteY12" fmla="*/ 104504 h 692332"/>
              <a:gd name="connsiteX13" fmla="*/ 862149 w 2823452"/>
              <a:gd name="connsiteY13" fmla="*/ 52253 h 692332"/>
              <a:gd name="connsiteX14" fmla="*/ 404949 w 2823452"/>
              <a:gd name="connsiteY14" fmla="*/ 13063 h 692332"/>
              <a:gd name="connsiteX15" fmla="*/ 209006 w 2823452"/>
              <a:gd name="connsiteY15" fmla="*/ 1 h 692332"/>
              <a:gd name="connsiteX16" fmla="*/ 0 w 2823452"/>
              <a:gd name="connsiteY16" fmla="*/ 0 h 692332"/>
              <a:gd name="connsiteX0" fmla="*/ 0 w 2823452"/>
              <a:gd name="connsiteY0" fmla="*/ 0 h 692332"/>
              <a:gd name="connsiteX1" fmla="*/ 0 w 2823452"/>
              <a:gd name="connsiteY1" fmla="*/ 300446 h 692332"/>
              <a:gd name="connsiteX2" fmla="*/ 287383 w 2823452"/>
              <a:gd name="connsiteY2" fmla="*/ 287383 h 692332"/>
              <a:gd name="connsiteX3" fmla="*/ 679269 w 2823452"/>
              <a:gd name="connsiteY3" fmla="*/ 313509 h 692332"/>
              <a:gd name="connsiteX4" fmla="*/ 966651 w 2823452"/>
              <a:gd name="connsiteY4" fmla="*/ 300446 h 692332"/>
              <a:gd name="connsiteX5" fmla="*/ 1397724 w 2823452"/>
              <a:gd name="connsiteY5" fmla="*/ 261257 h 692332"/>
              <a:gd name="connsiteX6" fmla="*/ 1789612 w 2823452"/>
              <a:gd name="connsiteY6" fmla="*/ 300446 h 692332"/>
              <a:gd name="connsiteX7" fmla="*/ 2090057 w 2823452"/>
              <a:gd name="connsiteY7" fmla="*/ 365760 h 692332"/>
              <a:gd name="connsiteX8" fmla="*/ 2442754 w 2823452"/>
              <a:gd name="connsiteY8" fmla="*/ 483326 h 692332"/>
              <a:gd name="connsiteX9" fmla="*/ 2821577 w 2823452"/>
              <a:gd name="connsiteY9" fmla="*/ 692332 h 692332"/>
              <a:gd name="connsiteX10" fmla="*/ 2560320 w 2823452"/>
              <a:gd name="connsiteY10" fmla="*/ 444138 h 692332"/>
              <a:gd name="connsiteX11" fmla="*/ 1959429 w 2823452"/>
              <a:gd name="connsiteY11" fmla="*/ 209006 h 692332"/>
              <a:gd name="connsiteX12" fmla="*/ 1371600 w 2823452"/>
              <a:gd name="connsiteY12" fmla="*/ 104504 h 692332"/>
              <a:gd name="connsiteX13" fmla="*/ 862149 w 2823452"/>
              <a:gd name="connsiteY13" fmla="*/ 13064 h 692332"/>
              <a:gd name="connsiteX14" fmla="*/ 404949 w 2823452"/>
              <a:gd name="connsiteY14" fmla="*/ 13063 h 692332"/>
              <a:gd name="connsiteX15" fmla="*/ 209006 w 2823452"/>
              <a:gd name="connsiteY15" fmla="*/ 1 h 692332"/>
              <a:gd name="connsiteX16" fmla="*/ 0 w 2823452"/>
              <a:gd name="connsiteY16" fmla="*/ 0 h 692332"/>
              <a:gd name="connsiteX0" fmla="*/ 0 w 2823452"/>
              <a:gd name="connsiteY0" fmla="*/ 13062 h 705394"/>
              <a:gd name="connsiteX1" fmla="*/ 0 w 2823452"/>
              <a:gd name="connsiteY1" fmla="*/ 313508 h 705394"/>
              <a:gd name="connsiteX2" fmla="*/ 287383 w 2823452"/>
              <a:gd name="connsiteY2" fmla="*/ 300445 h 705394"/>
              <a:gd name="connsiteX3" fmla="*/ 679269 w 2823452"/>
              <a:gd name="connsiteY3" fmla="*/ 326571 h 705394"/>
              <a:gd name="connsiteX4" fmla="*/ 966651 w 2823452"/>
              <a:gd name="connsiteY4" fmla="*/ 313508 h 705394"/>
              <a:gd name="connsiteX5" fmla="*/ 1397724 w 2823452"/>
              <a:gd name="connsiteY5" fmla="*/ 274319 h 705394"/>
              <a:gd name="connsiteX6" fmla="*/ 1789612 w 2823452"/>
              <a:gd name="connsiteY6" fmla="*/ 313508 h 705394"/>
              <a:gd name="connsiteX7" fmla="*/ 2090057 w 2823452"/>
              <a:gd name="connsiteY7" fmla="*/ 378822 h 705394"/>
              <a:gd name="connsiteX8" fmla="*/ 2442754 w 2823452"/>
              <a:gd name="connsiteY8" fmla="*/ 496388 h 705394"/>
              <a:gd name="connsiteX9" fmla="*/ 2821577 w 2823452"/>
              <a:gd name="connsiteY9" fmla="*/ 705394 h 705394"/>
              <a:gd name="connsiteX10" fmla="*/ 2560320 w 2823452"/>
              <a:gd name="connsiteY10" fmla="*/ 457200 h 705394"/>
              <a:gd name="connsiteX11" fmla="*/ 1959429 w 2823452"/>
              <a:gd name="connsiteY11" fmla="*/ 222068 h 705394"/>
              <a:gd name="connsiteX12" fmla="*/ 1371600 w 2823452"/>
              <a:gd name="connsiteY12" fmla="*/ 117566 h 705394"/>
              <a:gd name="connsiteX13" fmla="*/ 862149 w 2823452"/>
              <a:gd name="connsiteY13" fmla="*/ 26126 h 705394"/>
              <a:gd name="connsiteX14" fmla="*/ 404949 w 2823452"/>
              <a:gd name="connsiteY14" fmla="*/ 26125 h 705394"/>
              <a:gd name="connsiteX15" fmla="*/ 209006 w 2823452"/>
              <a:gd name="connsiteY15" fmla="*/ 0 h 705394"/>
              <a:gd name="connsiteX16" fmla="*/ 0 w 2823452"/>
              <a:gd name="connsiteY16" fmla="*/ 13062 h 705394"/>
              <a:gd name="connsiteX0" fmla="*/ 0 w 2823452"/>
              <a:gd name="connsiteY0" fmla="*/ 0 h 718458"/>
              <a:gd name="connsiteX1" fmla="*/ 0 w 2823452"/>
              <a:gd name="connsiteY1" fmla="*/ 326572 h 718458"/>
              <a:gd name="connsiteX2" fmla="*/ 287383 w 2823452"/>
              <a:gd name="connsiteY2" fmla="*/ 313509 h 718458"/>
              <a:gd name="connsiteX3" fmla="*/ 679269 w 2823452"/>
              <a:gd name="connsiteY3" fmla="*/ 339635 h 718458"/>
              <a:gd name="connsiteX4" fmla="*/ 966651 w 2823452"/>
              <a:gd name="connsiteY4" fmla="*/ 326572 h 718458"/>
              <a:gd name="connsiteX5" fmla="*/ 1397724 w 2823452"/>
              <a:gd name="connsiteY5" fmla="*/ 287383 h 718458"/>
              <a:gd name="connsiteX6" fmla="*/ 1789612 w 2823452"/>
              <a:gd name="connsiteY6" fmla="*/ 326572 h 718458"/>
              <a:gd name="connsiteX7" fmla="*/ 2090057 w 2823452"/>
              <a:gd name="connsiteY7" fmla="*/ 391886 h 718458"/>
              <a:gd name="connsiteX8" fmla="*/ 2442754 w 2823452"/>
              <a:gd name="connsiteY8" fmla="*/ 509452 h 718458"/>
              <a:gd name="connsiteX9" fmla="*/ 2821577 w 2823452"/>
              <a:gd name="connsiteY9" fmla="*/ 718458 h 718458"/>
              <a:gd name="connsiteX10" fmla="*/ 2560320 w 2823452"/>
              <a:gd name="connsiteY10" fmla="*/ 470264 h 718458"/>
              <a:gd name="connsiteX11" fmla="*/ 1959429 w 2823452"/>
              <a:gd name="connsiteY11" fmla="*/ 235132 h 718458"/>
              <a:gd name="connsiteX12" fmla="*/ 1371600 w 2823452"/>
              <a:gd name="connsiteY12" fmla="*/ 130630 h 718458"/>
              <a:gd name="connsiteX13" fmla="*/ 862149 w 2823452"/>
              <a:gd name="connsiteY13" fmla="*/ 39190 h 718458"/>
              <a:gd name="connsiteX14" fmla="*/ 404949 w 2823452"/>
              <a:gd name="connsiteY14" fmla="*/ 39189 h 718458"/>
              <a:gd name="connsiteX15" fmla="*/ 209006 w 2823452"/>
              <a:gd name="connsiteY15" fmla="*/ 13064 h 718458"/>
              <a:gd name="connsiteX16" fmla="*/ 0 w 2823452"/>
              <a:gd name="connsiteY16" fmla="*/ 0 h 718458"/>
              <a:gd name="connsiteX0" fmla="*/ 0 w 2823452"/>
              <a:gd name="connsiteY0" fmla="*/ 0 h 718458"/>
              <a:gd name="connsiteX1" fmla="*/ 0 w 2823452"/>
              <a:gd name="connsiteY1" fmla="*/ 326572 h 718458"/>
              <a:gd name="connsiteX2" fmla="*/ 287383 w 2823452"/>
              <a:gd name="connsiteY2" fmla="*/ 313509 h 718458"/>
              <a:gd name="connsiteX3" fmla="*/ 679269 w 2823452"/>
              <a:gd name="connsiteY3" fmla="*/ 339635 h 718458"/>
              <a:gd name="connsiteX4" fmla="*/ 966651 w 2823452"/>
              <a:gd name="connsiteY4" fmla="*/ 326572 h 718458"/>
              <a:gd name="connsiteX5" fmla="*/ 1397724 w 2823452"/>
              <a:gd name="connsiteY5" fmla="*/ 287383 h 718458"/>
              <a:gd name="connsiteX6" fmla="*/ 1789612 w 2823452"/>
              <a:gd name="connsiteY6" fmla="*/ 326572 h 718458"/>
              <a:gd name="connsiteX7" fmla="*/ 2090057 w 2823452"/>
              <a:gd name="connsiteY7" fmla="*/ 391886 h 718458"/>
              <a:gd name="connsiteX8" fmla="*/ 2442754 w 2823452"/>
              <a:gd name="connsiteY8" fmla="*/ 509452 h 718458"/>
              <a:gd name="connsiteX9" fmla="*/ 2821577 w 2823452"/>
              <a:gd name="connsiteY9" fmla="*/ 718458 h 718458"/>
              <a:gd name="connsiteX10" fmla="*/ 2560320 w 2823452"/>
              <a:gd name="connsiteY10" fmla="*/ 470264 h 718458"/>
              <a:gd name="connsiteX11" fmla="*/ 1959429 w 2823452"/>
              <a:gd name="connsiteY11" fmla="*/ 235132 h 718458"/>
              <a:gd name="connsiteX12" fmla="*/ 1371600 w 2823452"/>
              <a:gd name="connsiteY12" fmla="*/ 130630 h 718458"/>
              <a:gd name="connsiteX13" fmla="*/ 862149 w 2823452"/>
              <a:gd name="connsiteY13" fmla="*/ 39190 h 718458"/>
              <a:gd name="connsiteX14" fmla="*/ 418012 w 2823452"/>
              <a:gd name="connsiteY14" fmla="*/ 13063 h 718458"/>
              <a:gd name="connsiteX15" fmla="*/ 209006 w 2823452"/>
              <a:gd name="connsiteY15" fmla="*/ 13064 h 718458"/>
              <a:gd name="connsiteX16" fmla="*/ 0 w 2823452"/>
              <a:gd name="connsiteY16" fmla="*/ 0 h 718458"/>
              <a:gd name="connsiteX0" fmla="*/ 0 w 2823452"/>
              <a:gd name="connsiteY0" fmla="*/ 0 h 718458"/>
              <a:gd name="connsiteX1" fmla="*/ 0 w 2823452"/>
              <a:gd name="connsiteY1" fmla="*/ 326572 h 718458"/>
              <a:gd name="connsiteX2" fmla="*/ 287383 w 2823452"/>
              <a:gd name="connsiteY2" fmla="*/ 313509 h 718458"/>
              <a:gd name="connsiteX3" fmla="*/ 679269 w 2823452"/>
              <a:gd name="connsiteY3" fmla="*/ 339635 h 718458"/>
              <a:gd name="connsiteX4" fmla="*/ 966651 w 2823452"/>
              <a:gd name="connsiteY4" fmla="*/ 326572 h 718458"/>
              <a:gd name="connsiteX5" fmla="*/ 1397724 w 2823452"/>
              <a:gd name="connsiteY5" fmla="*/ 287383 h 718458"/>
              <a:gd name="connsiteX6" fmla="*/ 1789612 w 2823452"/>
              <a:gd name="connsiteY6" fmla="*/ 326572 h 718458"/>
              <a:gd name="connsiteX7" fmla="*/ 2090057 w 2823452"/>
              <a:gd name="connsiteY7" fmla="*/ 391886 h 718458"/>
              <a:gd name="connsiteX8" fmla="*/ 2442754 w 2823452"/>
              <a:gd name="connsiteY8" fmla="*/ 509452 h 718458"/>
              <a:gd name="connsiteX9" fmla="*/ 2821577 w 2823452"/>
              <a:gd name="connsiteY9" fmla="*/ 718458 h 718458"/>
              <a:gd name="connsiteX10" fmla="*/ 2560320 w 2823452"/>
              <a:gd name="connsiteY10" fmla="*/ 470264 h 718458"/>
              <a:gd name="connsiteX11" fmla="*/ 1959429 w 2823452"/>
              <a:gd name="connsiteY11" fmla="*/ 235132 h 718458"/>
              <a:gd name="connsiteX12" fmla="*/ 1371600 w 2823452"/>
              <a:gd name="connsiteY12" fmla="*/ 130630 h 718458"/>
              <a:gd name="connsiteX13" fmla="*/ 862149 w 2823452"/>
              <a:gd name="connsiteY13" fmla="*/ 39190 h 718458"/>
              <a:gd name="connsiteX14" fmla="*/ 418012 w 2823452"/>
              <a:gd name="connsiteY14" fmla="*/ 13063 h 718458"/>
              <a:gd name="connsiteX15" fmla="*/ 209006 w 2823452"/>
              <a:gd name="connsiteY15" fmla="*/ 13064 h 718458"/>
              <a:gd name="connsiteX16" fmla="*/ 0 w 2823452"/>
              <a:gd name="connsiteY16" fmla="*/ 0 h 718458"/>
              <a:gd name="connsiteX0" fmla="*/ 0 w 2823452"/>
              <a:gd name="connsiteY0" fmla="*/ 0 h 718458"/>
              <a:gd name="connsiteX1" fmla="*/ 0 w 2823452"/>
              <a:gd name="connsiteY1" fmla="*/ 326572 h 718458"/>
              <a:gd name="connsiteX2" fmla="*/ 287383 w 2823452"/>
              <a:gd name="connsiteY2" fmla="*/ 313509 h 718458"/>
              <a:gd name="connsiteX3" fmla="*/ 679269 w 2823452"/>
              <a:gd name="connsiteY3" fmla="*/ 339635 h 718458"/>
              <a:gd name="connsiteX4" fmla="*/ 966651 w 2823452"/>
              <a:gd name="connsiteY4" fmla="*/ 326572 h 718458"/>
              <a:gd name="connsiteX5" fmla="*/ 1397724 w 2823452"/>
              <a:gd name="connsiteY5" fmla="*/ 287383 h 718458"/>
              <a:gd name="connsiteX6" fmla="*/ 1789612 w 2823452"/>
              <a:gd name="connsiteY6" fmla="*/ 326572 h 718458"/>
              <a:gd name="connsiteX7" fmla="*/ 2090057 w 2823452"/>
              <a:gd name="connsiteY7" fmla="*/ 391886 h 718458"/>
              <a:gd name="connsiteX8" fmla="*/ 2442754 w 2823452"/>
              <a:gd name="connsiteY8" fmla="*/ 509452 h 718458"/>
              <a:gd name="connsiteX9" fmla="*/ 2821577 w 2823452"/>
              <a:gd name="connsiteY9" fmla="*/ 718458 h 718458"/>
              <a:gd name="connsiteX10" fmla="*/ 2560320 w 2823452"/>
              <a:gd name="connsiteY10" fmla="*/ 470264 h 718458"/>
              <a:gd name="connsiteX11" fmla="*/ 1959429 w 2823452"/>
              <a:gd name="connsiteY11" fmla="*/ 235132 h 718458"/>
              <a:gd name="connsiteX12" fmla="*/ 1452563 w 2823452"/>
              <a:gd name="connsiteY12" fmla="*/ 130630 h 718458"/>
              <a:gd name="connsiteX13" fmla="*/ 862149 w 2823452"/>
              <a:gd name="connsiteY13" fmla="*/ 39190 h 718458"/>
              <a:gd name="connsiteX14" fmla="*/ 418012 w 2823452"/>
              <a:gd name="connsiteY14" fmla="*/ 13063 h 718458"/>
              <a:gd name="connsiteX15" fmla="*/ 209006 w 2823452"/>
              <a:gd name="connsiteY15" fmla="*/ 13064 h 718458"/>
              <a:gd name="connsiteX16" fmla="*/ 0 w 2823452"/>
              <a:gd name="connsiteY16" fmla="*/ 0 h 718458"/>
              <a:gd name="connsiteX0" fmla="*/ 0 w 2823656"/>
              <a:gd name="connsiteY0" fmla="*/ 0 h 718458"/>
              <a:gd name="connsiteX1" fmla="*/ 0 w 2823656"/>
              <a:gd name="connsiteY1" fmla="*/ 326572 h 718458"/>
              <a:gd name="connsiteX2" fmla="*/ 287383 w 2823656"/>
              <a:gd name="connsiteY2" fmla="*/ 313509 h 718458"/>
              <a:gd name="connsiteX3" fmla="*/ 679269 w 2823656"/>
              <a:gd name="connsiteY3" fmla="*/ 339635 h 718458"/>
              <a:gd name="connsiteX4" fmla="*/ 966651 w 2823656"/>
              <a:gd name="connsiteY4" fmla="*/ 326572 h 718458"/>
              <a:gd name="connsiteX5" fmla="*/ 1397724 w 2823656"/>
              <a:gd name="connsiteY5" fmla="*/ 287383 h 718458"/>
              <a:gd name="connsiteX6" fmla="*/ 1789612 w 2823656"/>
              <a:gd name="connsiteY6" fmla="*/ 326572 h 718458"/>
              <a:gd name="connsiteX7" fmla="*/ 2090057 w 2823656"/>
              <a:gd name="connsiteY7" fmla="*/ 391886 h 718458"/>
              <a:gd name="connsiteX8" fmla="*/ 2442754 w 2823656"/>
              <a:gd name="connsiteY8" fmla="*/ 509452 h 718458"/>
              <a:gd name="connsiteX9" fmla="*/ 2821577 w 2823656"/>
              <a:gd name="connsiteY9" fmla="*/ 718458 h 718458"/>
              <a:gd name="connsiteX10" fmla="*/ 2560320 w 2823656"/>
              <a:gd name="connsiteY10" fmla="*/ 470264 h 718458"/>
              <a:gd name="connsiteX11" fmla="*/ 1864179 w 2823656"/>
              <a:gd name="connsiteY11" fmla="*/ 211319 h 718458"/>
              <a:gd name="connsiteX12" fmla="*/ 1452563 w 2823656"/>
              <a:gd name="connsiteY12" fmla="*/ 130630 h 718458"/>
              <a:gd name="connsiteX13" fmla="*/ 862149 w 2823656"/>
              <a:gd name="connsiteY13" fmla="*/ 39190 h 718458"/>
              <a:gd name="connsiteX14" fmla="*/ 418012 w 2823656"/>
              <a:gd name="connsiteY14" fmla="*/ 13063 h 718458"/>
              <a:gd name="connsiteX15" fmla="*/ 209006 w 2823656"/>
              <a:gd name="connsiteY15" fmla="*/ 13064 h 718458"/>
              <a:gd name="connsiteX16" fmla="*/ 0 w 2823656"/>
              <a:gd name="connsiteY16" fmla="*/ 0 h 718458"/>
              <a:gd name="connsiteX0" fmla="*/ 0 w 2823656"/>
              <a:gd name="connsiteY0" fmla="*/ 1223 h 719681"/>
              <a:gd name="connsiteX1" fmla="*/ 0 w 2823656"/>
              <a:gd name="connsiteY1" fmla="*/ 327795 h 719681"/>
              <a:gd name="connsiteX2" fmla="*/ 287383 w 2823656"/>
              <a:gd name="connsiteY2" fmla="*/ 314732 h 719681"/>
              <a:gd name="connsiteX3" fmla="*/ 679269 w 2823656"/>
              <a:gd name="connsiteY3" fmla="*/ 340858 h 719681"/>
              <a:gd name="connsiteX4" fmla="*/ 966651 w 2823656"/>
              <a:gd name="connsiteY4" fmla="*/ 327795 h 719681"/>
              <a:gd name="connsiteX5" fmla="*/ 1397724 w 2823656"/>
              <a:gd name="connsiteY5" fmla="*/ 288606 h 719681"/>
              <a:gd name="connsiteX6" fmla="*/ 1789612 w 2823656"/>
              <a:gd name="connsiteY6" fmla="*/ 327795 h 719681"/>
              <a:gd name="connsiteX7" fmla="*/ 2090057 w 2823656"/>
              <a:gd name="connsiteY7" fmla="*/ 393109 h 719681"/>
              <a:gd name="connsiteX8" fmla="*/ 2442754 w 2823656"/>
              <a:gd name="connsiteY8" fmla="*/ 510675 h 719681"/>
              <a:gd name="connsiteX9" fmla="*/ 2821577 w 2823656"/>
              <a:gd name="connsiteY9" fmla="*/ 719681 h 719681"/>
              <a:gd name="connsiteX10" fmla="*/ 2560320 w 2823656"/>
              <a:gd name="connsiteY10" fmla="*/ 471487 h 719681"/>
              <a:gd name="connsiteX11" fmla="*/ 1864179 w 2823656"/>
              <a:gd name="connsiteY11" fmla="*/ 212542 h 719681"/>
              <a:gd name="connsiteX12" fmla="*/ 1452563 w 2823656"/>
              <a:gd name="connsiteY12" fmla="*/ 131853 h 719681"/>
              <a:gd name="connsiteX13" fmla="*/ 862149 w 2823656"/>
              <a:gd name="connsiteY13" fmla="*/ 40413 h 719681"/>
              <a:gd name="connsiteX14" fmla="*/ 418012 w 2823656"/>
              <a:gd name="connsiteY14" fmla="*/ 14286 h 719681"/>
              <a:gd name="connsiteX15" fmla="*/ 209006 w 2823656"/>
              <a:gd name="connsiteY15" fmla="*/ 0 h 719681"/>
              <a:gd name="connsiteX16" fmla="*/ 0 w 2823656"/>
              <a:gd name="connsiteY16" fmla="*/ 1223 h 719681"/>
              <a:gd name="connsiteX0" fmla="*/ 0 w 2823656"/>
              <a:gd name="connsiteY0" fmla="*/ 1223 h 719681"/>
              <a:gd name="connsiteX1" fmla="*/ 0 w 2823656"/>
              <a:gd name="connsiteY1" fmla="*/ 327795 h 719681"/>
              <a:gd name="connsiteX2" fmla="*/ 287383 w 2823656"/>
              <a:gd name="connsiteY2" fmla="*/ 314732 h 719681"/>
              <a:gd name="connsiteX3" fmla="*/ 679269 w 2823656"/>
              <a:gd name="connsiteY3" fmla="*/ 340858 h 719681"/>
              <a:gd name="connsiteX4" fmla="*/ 966651 w 2823656"/>
              <a:gd name="connsiteY4" fmla="*/ 327795 h 719681"/>
              <a:gd name="connsiteX5" fmla="*/ 1402486 w 2823656"/>
              <a:gd name="connsiteY5" fmla="*/ 307656 h 719681"/>
              <a:gd name="connsiteX6" fmla="*/ 1789612 w 2823656"/>
              <a:gd name="connsiteY6" fmla="*/ 327795 h 719681"/>
              <a:gd name="connsiteX7" fmla="*/ 2090057 w 2823656"/>
              <a:gd name="connsiteY7" fmla="*/ 393109 h 719681"/>
              <a:gd name="connsiteX8" fmla="*/ 2442754 w 2823656"/>
              <a:gd name="connsiteY8" fmla="*/ 510675 h 719681"/>
              <a:gd name="connsiteX9" fmla="*/ 2821577 w 2823656"/>
              <a:gd name="connsiteY9" fmla="*/ 719681 h 719681"/>
              <a:gd name="connsiteX10" fmla="*/ 2560320 w 2823656"/>
              <a:gd name="connsiteY10" fmla="*/ 471487 h 719681"/>
              <a:gd name="connsiteX11" fmla="*/ 1864179 w 2823656"/>
              <a:gd name="connsiteY11" fmla="*/ 212542 h 719681"/>
              <a:gd name="connsiteX12" fmla="*/ 1452563 w 2823656"/>
              <a:gd name="connsiteY12" fmla="*/ 131853 h 719681"/>
              <a:gd name="connsiteX13" fmla="*/ 862149 w 2823656"/>
              <a:gd name="connsiteY13" fmla="*/ 40413 h 719681"/>
              <a:gd name="connsiteX14" fmla="*/ 418012 w 2823656"/>
              <a:gd name="connsiteY14" fmla="*/ 14286 h 719681"/>
              <a:gd name="connsiteX15" fmla="*/ 209006 w 2823656"/>
              <a:gd name="connsiteY15" fmla="*/ 0 h 719681"/>
              <a:gd name="connsiteX16" fmla="*/ 0 w 2823656"/>
              <a:gd name="connsiteY16" fmla="*/ 1223 h 719681"/>
              <a:gd name="connsiteX0" fmla="*/ 0 w 2956088"/>
              <a:gd name="connsiteY0" fmla="*/ 1223 h 786356"/>
              <a:gd name="connsiteX1" fmla="*/ 0 w 2956088"/>
              <a:gd name="connsiteY1" fmla="*/ 327795 h 786356"/>
              <a:gd name="connsiteX2" fmla="*/ 287383 w 2956088"/>
              <a:gd name="connsiteY2" fmla="*/ 314732 h 786356"/>
              <a:gd name="connsiteX3" fmla="*/ 679269 w 2956088"/>
              <a:gd name="connsiteY3" fmla="*/ 340858 h 786356"/>
              <a:gd name="connsiteX4" fmla="*/ 966651 w 2956088"/>
              <a:gd name="connsiteY4" fmla="*/ 327795 h 786356"/>
              <a:gd name="connsiteX5" fmla="*/ 1402486 w 2956088"/>
              <a:gd name="connsiteY5" fmla="*/ 307656 h 786356"/>
              <a:gd name="connsiteX6" fmla="*/ 1789612 w 2956088"/>
              <a:gd name="connsiteY6" fmla="*/ 327795 h 786356"/>
              <a:gd name="connsiteX7" fmla="*/ 2090057 w 2956088"/>
              <a:gd name="connsiteY7" fmla="*/ 393109 h 786356"/>
              <a:gd name="connsiteX8" fmla="*/ 2442754 w 2956088"/>
              <a:gd name="connsiteY8" fmla="*/ 510675 h 786356"/>
              <a:gd name="connsiteX9" fmla="*/ 2954927 w 2956088"/>
              <a:gd name="connsiteY9" fmla="*/ 786356 h 786356"/>
              <a:gd name="connsiteX10" fmla="*/ 2560320 w 2956088"/>
              <a:gd name="connsiteY10" fmla="*/ 471487 h 786356"/>
              <a:gd name="connsiteX11" fmla="*/ 1864179 w 2956088"/>
              <a:gd name="connsiteY11" fmla="*/ 212542 h 786356"/>
              <a:gd name="connsiteX12" fmla="*/ 1452563 w 2956088"/>
              <a:gd name="connsiteY12" fmla="*/ 131853 h 786356"/>
              <a:gd name="connsiteX13" fmla="*/ 862149 w 2956088"/>
              <a:gd name="connsiteY13" fmla="*/ 40413 h 786356"/>
              <a:gd name="connsiteX14" fmla="*/ 418012 w 2956088"/>
              <a:gd name="connsiteY14" fmla="*/ 14286 h 786356"/>
              <a:gd name="connsiteX15" fmla="*/ 209006 w 2956088"/>
              <a:gd name="connsiteY15" fmla="*/ 0 h 786356"/>
              <a:gd name="connsiteX16" fmla="*/ 0 w 2956088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17305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095"/>
              <a:gd name="connsiteY0" fmla="*/ 1223 h 786356"/>
              <a:gd name="connsiteX1" fmla="*/ 0 w 2956095"/>
              <a:gd name="connsiteY1" fmla="*/ 327795 h 786356"/>
              <a:gd name="connsiteX2" fmla="*/ 287383 w 2956095"/>
              <a:gd name="connsiteY2" fmla="*/ 314732 h 786356"/>
              <a:gd name="connsiteX3" fmla="*/ 679269 w 2956095"/>
              <a:gd name="connsiteY3" fmla="*/ 340858 h 786356"/>
              <a:gd name="connsiteX4" fmla="*/ 966651 w 2956095"/>
              <a:gd name="connsiteY4" fmla="*/ 327795 h 786356"/>
              <a:gd name="connsiteX5" fmla="*/ 1402486 w 2956095"/>
              <a:gd name="connsiteY5" fmla="*/ 307656 h 786356"/>
              <a:gd name="connsiteX6" fmla="*/ 1789612 w 2956095"/>
              <a:gd name="connsiteY6" fmla="*/ 327795 h 786356"/>
              <a:gd name="connsiteX7" fmla="*/ 2090057 w 2956095"/>
              <a:gd name="connsiteY7" fmla="*/ 393109 h 786356"/>
              <a:gd name="connsiteX8" fmla="*/ 2442754 w 2956095"/>
              <a:gd name="connsiteY8" fmla="*/ 510675 h 786356"/>
              <a:gd name="connsiteX9" fmla="*/ 2954927 w 2956095"/>
              <a:gd name="connsiteY9" fmla="*/ 786356 h 786356"/>
              <a:gd name="connsiteX10" fmla="*/ 2560320 w 2956095"/>
              <a:gd name="connsiteY10" fmla="*/ 471487 h 786356"/>
              <a:gd name="connsiteX11" fmla="*/ 1854654 w 2956095"/>
              <a:gd name="connsiteY11" fmla="*/ 207780 h 786356"/>
              <a:gd name="connsiteX12" fmla="*/ 1452563 w 2956095"/>
              <a:gd name="connsiteY12" fmla="*/ 131853 h 786356"/>
              <a:gd name="connsiteX13" fmla="*/ 862149 w 2956095"/>
              <a:gd name="connsiteY13" fmla="*/ 40413 h 786356"/>
              <a:gd name="connsiteX14" fmla="*/ 418012 w 2956095"/>
              <a:gd name="connsiteY14" fmla="*/ 14286 h 786356"/>
              <a:gd name="connsiteX15" fmla="*/ 209006 w 2956095"/>
              <a:gd name="connsiteY15" fmla="*/ 0 h 786356"/>
              <a:gd name="connsiteX16" fmla="*/ 0 w 2956095"/>
              <a:gd name="connsiteY16" fmla="*/ 1223 h 786356"/>
              <a:gd name="connsiteX0" fmla="*/ 0 w 2956113"/>
              <a:gd name="connsiteY0" fmla="*/ 1223 h 786356"/>
              <a:gd name="connsiteX1" fmla="*/ 0 w 2956113"/>
              <a:gd name="connsiteY1" fmla="*/ 327795 h 786356"/>
              <a:gd name="connsiteX2" fmla="*/ 287383 w 2956113"/>
              <a:gd name="connsiteY2" fmla="*/ 314732 h 786356"/>
              <a:gd name="connsiteX3" fmla="*/ 679269 w 2956113"/>
              <a:gd name="connsiteY3" fmla="*/ 340858 h 786356"/>
              <a:gd name="connsiteX4" fmla="*/ 966651 w 2956113"/>
              <a:gd name="connsiteY4" fmla="*/ 327795 h 786356"/>
              <a:gd name="connsiteX5" fmla="*/ 1402486 w 2956113"/>
              <a:gd name="connsiteY5" fmla="*/ 307656 h 786356"/>
              <a:gd name="connsiteX6" fmla="*/ 1789612 w 2956113"/>
              <a:gd name="connsiteY6" fmla="*/ 327795 h 786356"/>
              <a:gd name="connsiteX7" fmla="*/ 2090057 w 2956113"/>
              <a:gd name="connsiteY7" fmla="*/ 393109 h 786356"/>
              <a:gd name="connsiteX8" fmla="*/ 2442754 w 2956113"/>
              <a:gd name="connsiteY8" fmla="*/ 510675 h 786356"/>
              <a:gd name="connsiteX9" fmla="*/ 2954927 w 2956113"/>
              <a:gd name="connsiteY9" fmla="*/ 786356 h 786356"/>
              <a:gd name="connsiteX10" fmla="*/ 2560320 w 2956113"/>
              <a:gd name="connsiteY10" fmla="*/ 471487 h 786356"/>
              <a:gd name="connsiteX11" fmla="*/ 1830842 w 2956113"/>
              <a:gd name="connsiteY11" fmla="*/ 198255 h 786356"/>
              <a:gd name="connsiteX12" fmla="*/ 1452563 w 2956113"/>
              <a:gd name="connsiteY12" fmla="*/ 131853 h 786356"/>
              <a:gd name="connsiteX13" fmla="*/ 862149 w 2956113"/>
              <a:gd name="connsiteY13" fmla="*/ 40413 h 786356"/>
              <a:gd name="connsiteX14" fmla="*/ 418012 w 2956113"/>
              <a:gd name="connsiteY14" fmla="*/ 14286 h 786356"/>
              <a:gd name="connsiteX15" fmla="*/ 209006 w 2956113"/>
              <a:gd name="connsiteY15" fmla="*/ 0 h 786356"/>
              <a:gd name="connsiteX16" fmla="*/ 0 w 2956113"/>
              <a:gd name="connsiteY16" fmla="*/ 1223 h 78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6113" h="786356">
                <a:moveTo>
                  <a:pt x="0" y="1223"/>
                </a:moveTo>
                <a:lnTo>
                  <a:pt x="0" y="327795"/>
                </a:lnTo>
                <a:lnTo>
                  <a:pt x="287383" y="314732"/>
                </a:lnTo>
                <a:cubicBezTo>
                  <a:pt x="400594" y="316909"/>
                  <a:pt x="566058" y="338681"/>
                  <a:pt x="679269" y="340858"/>
                </a:cubicBezTo>
                <a:cubicBezTo>
                  <a:pt x="792480" y="343035"/>
                  <a:pt x="846909" y="336504"/>
                  <a:pt x="966651" y="327795"/>
                </a:cubicBezTo>
                <a:cubicBezTo>
                  <a:pt x="1086393" y="319086"/>
                  <a:pt x="1273444" y="300943"/>
                  <a:pt x="1402486" y="307656"/>
                </a:cubicBezTo>
                <a:lnTo>
                  <a:pt x="1789612" y="327795"/>
                </a:lnTo>
                <a:cubicBezTo>
                  <a:pt x="1918654" y="334508"/>
                  <a:pt x="1981200" y="362629"/>
                  <a:pt x="2090057" y="393109"/>
                </a:cubicBezTo>
                <a:lnTo>
                  <a:pt x="2442754" y="510675"/>
                </a:lnTo>
                <a:lnTo>
                  <a:pt x="2954927" y="786356"/>
                </a:lnTo>
                <a:cubicBezTo>
                  <a:pt x="2974521" y="779825"/>
                  <a:pt x="2747668" y="569504"/>
                  <a:pt x="2560320" y="471487"/>
                </a:cubicBezTo>
                <a:cubicBezTo>
                  <a:pt x="2372972" y="373470"/>
                  <a:pt x="2024993" y="250099"/>
                  <a:pt x="1830842" y="198255"/>
                </a:cubicBezTo>
                <a:cubicBezTo>
                  <a:pt x="1636691" y="146411"/>
                  <a:pt x="1614012" y="158160"/>
                  <a:pt x="1452563" y="131853"/>
                </a:cubicBezTo>
                <a:lnTo>
                  <a:pt x="862149" y="40413"/>
                </a:lnTo>
                <a:lnTo>
                  <a:pt x="418012" y="14286"/>
                </a:lnTo>
                <a:lnTo>
                  <a:pt x="209006" y="0"/>
                </a:lnTo>
                <a:lnTo>
                  <a:pt x="0" y="122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329548" y="4441368"/>
            <a:ext cx="339635" cy="1332412"/>
          </a:xfrm>
          <a:custGeom>
            <a:avLst/>
            <a:gdLst>
              <a:gd name="connsiteX0" fmla="*/ 0 w 339635"/>
              <a:gd name="connsiteY0" fmla="*/ 0 h 1332412"/>
              <a:gd name="connsiteX1" fmla="*/ 0 w 339635"/>
              <a:gd name="connsiteY1" fmla="*/ 1332412 h 1332412"/>
              <a:gd name="connsiteX2" fmla="*/ 339635 w 339635"/>
              <a:gd name="connsiteY2" fmla="*/ 1332412 h 1332412"/>
              <a:gd name="connsiteX3" fmla="*/ 339635 w 339635"/>
              <a:gd name="connsiteY3" fmla="*/ 313509 h 1332412"/>
              <a:gd name="connsiteX4" fmla="*/ 274320 w 339635"/>
              <a:gd name="connsiteY4" fmla="*/ 222069 h 1332412"/>
              <a:gd name="connsiteX5" fmla="*/ 0 w 339635"/>
              <a:gd name="connsiteY5" fmla="*/ 0 h 133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35" h="1332412">
                <a:moveTo>
                  <a:pt x="0" y="0"/>
                </a:moveTo>
                <a:lnTo>
                  <a:pt x="0" y="1332412"/>
                </a:lnTo>
                <a:lnTo>
                  <a:pt x="339635" y="1332412"/>
                </a:lnTo>
                <a:lnTo>
                  <a:pt x="339635" y="313509"/>
                </a:lnTo>
                <a:lnTo>
                  <a:pt x="274320" y="2220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6942903" y="1880530"/>
            <a:ext cx="354135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U.S. Population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(2000 female life table)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7109515" y="5817072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90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7446082" y="5817072"/>
            <a:ext cx="389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95</a:t>
            </a: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2091405" y="5839095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TextBox 12"/>
          <p:cNvSpPr txBox="1">
            <a:spLocks noChangeArrowheads="1"/>
          </p:cNvSpPr>
          <p:nvPr/>
        </p:nvSpPr>
        <p:spPr bwMode="auto">
          <a:xfrm>
            <a:off x="4912030" y="5817072"/>
            <a:ext cx="3898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5024624" y="6217379"/>
            <a:ext cx="18341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AGE (years)</a:t>
            </a:r>
          </a:p>
        </p:txBody>
      </p:sp>
      <p:sp>
        <p:nvSpPr>
          <p:cNvPr id="21" name="TextBox 12"/>
          <p:cNvSpPr txBox="1">
            <a:spLocks noChangeArrowheads="1"/>
          </p:cNvSpPr>
          <p:nvPr/>
        </p:nvSpPr>
        <p:spPr bwMode="auto">
          <a:xfrm>
            <a:off x="1523388" y="5582480"/>
            <a:ext cx="6463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0.000</a:t>
            </a: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1523388" y="1058630"/>
            <a:ext cx="6463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0.015</a:t>
            </a:r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1523388" y="2566580"/>
            <a:ext cx="6463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0.010</a:t>
            </a:r>
          </a:p>
        </p:txBody>
      </p:sp>
      <p:sp>
        <p:nvSpPr>
          <p:cNvPr id="24" name="TextBox 12"/>
          <p:cNvSpPr txBox="1">
            <a:spLocks noChangeArrowheads="1"/>
          </p:cNvSpPr>
          <p:nvPr/>
        </p:nvSpPr>
        <p:spPr bwMode="auto">
          <a:xfrm>
            <a:off x="1523388" y="4074530"/>
            <a:ext cx="6463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0.005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2158832" y="2741048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158832" y="4225858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158832" y="5775984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158832" y="1238807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2219791" y="5806472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5063142" y="5802116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7292538" y="5810823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H="1">
            <a:off x="7614757" y="5793404"/>
            <a:ext cx="91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2"/>
          <p:cNvSpPr txBox="1">
            <a:spLocks noChangeArrowheads="1"/>
          </p:cNvSpPr>
          <p:nvPr/>
        </p:nvSpPr>
        <p:spPr bwMode="auto">
          <a:xfrm>
            <a:off x="2569846" y="1722531"/>
            <a:ext cx="15787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Fraction exactly 90-95 years to live </a:t>
            </a:r>
          </a:p>
        </p:txBody>
      </p:sp>
      <p:sp>
        <p:nvSpPr>
          <p:cNvPr id="35" name="TextBox 12"/>
          <p:cNvSpPr txBox="1">
            <a:spLocks noChangeArrowheads="1"/>
          </p:cNvSpPr>
          <p:nvPr/>
        </p:nvSpPr>
        <p:spPr bwMode="auto">
          <a:xfrm>
            <a:off x="5718107" y="4610586"/>
            <a:ext cx="15787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Fraction exactly ages 90-95 years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921369" y="2760785"/>
            <a:ext cx="2092569" cy="1705707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9783" y="3297115"/>
            <a:ext cx="1813317" cy="461665"/>
          </a:xfrm>
          <a:prstGeom prst="rect">
            <a:avLst/>
          </a:prstGeom>
          <a:solidFill>
            <a:srgbClr val="D9D9D9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exactly equal</a:t>
            </a:r>
          </a:p>
        </p:txBody>
      </p:sp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6607363" y="517819"/>
            <a:ext cx="40139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Life Table Identity</a:t>
            </a:r>
          </a:p>
        </p:txBody>
      </p:sp>
    </p:spTree>
    <p:extLst>
      <p:ext uri="{BB962C8B-B14F-4D97-AF65-F5344CB8AC3E}">
        <p14:creationId xmlns:p14="http://schemas.microsoft.com/office/powerpoint/2010/main" val="41220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4" grpId="0"/>
      <p:bldP spid="35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11" y="1234302"/>
            <a:ext cx="5659177" cy="42698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" name="Straight Connector 2"/>
          <p:cNvCxnSpPr/>
          <p:nvPr/>
        </p:nvCxnSpPr>
        <p:spPr>
          <a:xfrm>
            <a:off x="6027174" y="3903406"/>
            <a:ext cx="15633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3844413" y="4218039"/>
            <a:ext cx="206477" cy="20647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76" y="223881"/>
            <a:ext cx="3958687" cy="625783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578930" y="3883231"/>
            <a:ext cx="4988929" cy="646331"/>
            <a:chOff x="6578930" y="3883231"/>
            <a:chExt cx="4988929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8343900" y="3883231"/>
              <a:ext cx="3223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Nicolas Brouard</a:t>
              </a:r>
            </a:p>
          </p:txBody>
        </p:sp>
        <p:cxnSp>
          <p:nvCxnSpPr>
            <p:cNvPr id="14" name="Straight Arrow Connector 13"/>
            <p:cNvCxnSpPr>
              <a:stCxn id="11" idx="1"/>
            </p:cNvCxnSpPr>
            <p:nvPr/>
          </p:nvCxnSpPr>
          <p:spPr>
            <a:xfrm flipH="1" flipV="1">
              <a:off x="6578930" y="4206396"/>
              <a:ext cx="1764970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578930" y="5520045"/>
            <a:ext cx="5335178" cy="646331"/>
            <a:chOff x="6578930" y="5520045"/>
            <a:chExt cx="5335178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8343900" y="5520045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Cameroon (1989) 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6578930" y="5843211"/>
              <a:ext cx="1764970" cy="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7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72399" y="1027840"/>
            <a:ext cx="5956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Challeng</a:t>
            </a:r>
            <a:r>
              <a:rPr lang="en-US" sz="440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</a:rPr>
              <a:t>e &amp; d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iscovery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fornian FB" panose="0207040306080B0302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693160" y="1171261"/>
            <a:ext cx="482600" cy="482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</a:rPr>
              <a:t>1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20802" y="1198487"/>
            <a:ext cx="0" cy="404210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8893" y="3219540"/>
            <a:ext cx="60021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6982" y="2715554"/>
            <a:ext cx="3758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Organization</a:t>
            </a:r>
          </a:p>
        </p:txBody>
      </p:sp>
      <p:sp>
        <p:nvSpPr>
          <p:cNvPr id="24" name="Oval 23"/>
          <p:cNvSpPr/>
          <p:nvPr/>
        </p:nvSpPr>
        <p:spPr>
          <a:xfrm>
            <a:off x="4693160" y="2412357"/>
            <a:ext cx="482600" cy="482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72399" y="2288916"/>
            <a:ext cx="6537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</a:rPr>
              <a:t>Interdisciplinary a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dventure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fornian FB" panose="0207040306080B030204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93160" y="3653453"/>
            <a:ext cx="482600" cy="482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2399" y="3539844"/>
            <a:ext cx="55627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World population</a:t>
            </a:r>
          </a:p>
        </p:txBody>
      </p:sp>
      <p:sp>
        <p:nvSpPr>
          <p:cNvPr id="15" name="Oval 14"/>
          <p:cNvSpPr/>
          <p:nvPr/>
        </p:nvSpPr>
        <p:spPr>
          <a:xfrm>
            <a:off x="4693160" y="4894549"/>
            <a:ext cx="482600" cy="482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72399" y="4751884"/>
            <a:ext cx="4151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</a:rPr>
              <a:t>Carry-away</a:t>
            </a:r>
          </a:p>
        </p:txBody>
      </p:sp>
    </p:spTree>
    <p:extLst>
      <p:ext uri="{BB962C8B-B14F-4D97-AF65-F5344CB8AC3E}">
        <p14:creationId xmlns:p14="http://schemas.microsoft.com/office/powerpoint/2010/main" val="170073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24" grpId="0" animBg="1"/>
      <p:bldP spid="12" grpId="0"/>
      <p:bldP spid="11" grpId="0" animBg="1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14269" y="812624"/>
            <a:ext cx="6989889" cy="6045376"/>
            <a:chOff x="2214269" y="812624"/>
            <a:chExt cx="6989889" cy="60453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8955" y="812624"/>
              <a:ext cx="6935203" cy="589849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283242" y="2971799"/>
              <a:ext cx="1604927" cy="523220"/>
            </a:xfrm>
            <a:prstGeom prst="rect">
              <a:avLst/>
            </a:prstGeom>
            <a:solidFill>
              <a:srgbClr val="5A5A5A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Life lived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468979" y="2971799"/>
              <a:ext cx="1343638" cy="523220"/>
            </a:xfrm>
            <a:prstGeom prst="rect">
              <a:avLst/>
            </a:prstGeom>
            <a:solidFill>
              <a:srgbClr val="7F7F7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Life left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678998" y="938104"/>
              <a:ext cx="188064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French women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(2015)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2019824" y="3275298"/>
              <a:ext cx="1096775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Age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19319" y="6150114"/>
              <a:ext cx="280878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Percentage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6086340" y="934603"/>
            <a:ext cx="2468937" cy="4761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IP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62400"/>
            <a:ext cx="4206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5" name="Group 3"/>
          <p:cNvGrpSpPr>
            <a:grpSpLocks/>
          </p:cNvGrpSpPr>
          <p:nvPr/>
        </p:nvGrpSpPr>
        <p:grpSpPr bwMode="auto">
          <a:xfrm>
            <a:off x="2057400" y="2971800"/>
            <a:ext cx="1524000" cy="2514600"/>
            <a:chOff x="816" y="1968"/>
            <a:chExt cx="528" cy="816"/>
          </a:xfrm>
        </p:grpSpPr>
        <p:sp>
          <p:nvSpPr>
            <p:cNvPr id="120907" name="Rectangle 4"/>
            <p:cNvSpPr>
              <a:spLocks noChangeArrowheads="1"/>
            </p:cNvSpPr>
            <p:nvPr/>
          </p:nvSpPr>
          <p:spPr bwMode="auto">
            <a:xfrm>
              <a:off x="1056" y="2352"/>
              <a:ext cx="48" cy="43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908" name="Oval 5"/>
            <p:cNvSpPr>
              <a:spLocks noChangeArrowheads="1"/>
            </p:cNvSpPr>
            <p:nvPr/>
          </p:nvSpPr>
          <p:spPr bwMode="auto">
            <a:xfrm>
              <a:off x="816" y="1968"/>
              <a:ext cx="528" cy="384"/>
            </a:xfrm>
            <a:prstGeom prst="ellipse">
              <a:avLst/>
            </a:prstGeom>
            <a:solidFill>
              <a:srgbClr val="008000">
                <a:alpha val="3686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36" name="Group 6"/>
          <p:cNvGrpSpPr>
            <a:grpSpLocks/>
          </p:cNvGrpSpPr>
          <p:nvPr/>
        </p:nvGrpSpPr>
        <p:grpSpPr bwMode="auto">
          <a:xfrm>
            <a:off x="2514600" y="3352800"/>
            <a:ext cx="152400" cy="152400"/>
            <a:chOff x="1920" y="2448"/>
            <a:chExt cx="96" cy="96"/>
          </a:xfrm>
        </p:grpSpPr>
        <p:sp>
          <p:nvSpPr>
            <p:cNvPr id="120905" name="Line 7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906" name="Oval 8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37" name="Group 9"/>
          <p:cNvGrpSpPr>
            <a:grpSpLocks/>
          </p:cNvGrpSpPr>
          <p:nvPr/>
        </p:nvGrpSpPr>
        <p:grpSpPr bwMode="auto">
          <a:xfrm>
            <a:off x="3048000" y="3200400"/>
            <a:ext cx="152400" cy="152400"/>
            <a:chOff x="1920" y="2448"/>
            <a:chExt cx="96" cy="96"/>
          </a:xfrm>
        </p:grpSpPr>
        <p:sp>
          <p:nvSpPr>
            <p:cNvPr id="120903" name="Line 10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904" name="Oval 11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38" name="Group 12"/>
          <p:cNvGrpSpPr>
            <a:grpSpLocks/>
          </p:cNvGrpSpPr>
          <p:nvPr/>
        </p:nvGrpSpPr>
        <p:grpSpPr bwMode="auto">
          <a:xfrm>
            <a:off x="2819400" y="3733800"/>
            <a:ext cx="152400" cy="152400"/>
            <a:chOff x="1920" y="2448"/>
            <a:chExt cx="96" cy="96"/>
          </a:xfrm>
        </p:grpSpPr>
        <p:sp>
          <p:nvSpPr>
            <p:cNvPr id="120901" name="Line 13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902" name="Oval 14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2209800" y="3886200"/>
            <a:ext cx="152400" cy="152400"/>
            <a:chOff x="2760" y="1920"/>
            <a:chExt cx="291" cy="240"/>
          </a:xfrm>
        </p:grpSpPr>
        <p:sp>
          <p:nvSpPr>
            <p:cNvPr id="120894" name="Oval 16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5" name="Oval 17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6" name="Line 18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7" name="Line 19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8" name="Oval 20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9" name="Oval 21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900" name="Line 22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057400" y="3200400"/>
            <a:ext cx="152400" cy="152400"/>
            <a:chOff x="2760" y="1920"/>
            <a:chExt cx="291" cy="240"/>
          </a:xfrm>
        </p:grpSpPr>
        <p:sp>
          <p:nvSpPr>
            <p:cNvPr id="120887" name="Oval 24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8" name="Oval 25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9" name="Line 26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0" name="Line 27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1" name="Oval 28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2" name="Oval 29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93" name="Line 30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3276600" y="3733800"/>
            <a:ext cx="152400" cy="152400"/>
            <a:chOff x="2760" y="1920"/>
            <a:chExt cx="291" cy="240"/>
          </a:xfrm>
        </p:grpSpPr>
        <p:sp>
          <p:nvSpPr>
            <p:cNvPr id="120880" name="Oval 32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1" name="Oval 33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2" name="Line 34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3" name="Line 35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4" name="Oval 36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5" name="Oval 37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86" name="Line 38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3276600" y="3276600"/>
            <a:ext cx="152400" cy="152400"/>
            <a:chOff x="2760" y="1920"/>
            <a:chExt cx="291" cy="240"/>
          </a:xfrm>
        </p:grpSpPr>
        <p:sp>
          <p:nvSpPr>
            <p:cNvPr id="120873" name="Oval 40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4" name="Oval 41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5" name="Line 42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6" name="Line 43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7" name="Oval 44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8" name="Oval 45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9" name="Line 46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43" name="Group 47"/>
          <p:cNvGrpSpPr>
            <a:grpSpLocks/>
          </p:cNvGrpSpPr>
          <p:nvPr/>
        </p:nvGrpSpPr>
        <p:grpSpPr bwMode="auto">
          <a:xfrm>
            <a:off x="2438400" y="3048000"/>
            <a:ext cx="152400" cy="152400"/>
            <a:chOff x="1920" y="2448"/>
            <a:chExt cx="96" cy="96"/>
          </a:xfrm>
        </p:grpSpPr>
        <p:sp>
          <p:nvSpPr>
            <p:cNvPr id="120871" name="Line 48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2" name="Oval 49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44" name="Group 50"/>
          <p:cNvGrpSpPr>
            <a:grpSpLocks/>
          </p:cNvGrpSpPr>
          <p:nvPr/>
        </p:nvGrpSpPr>
        <p:grpSpPr bwMode="auto">
          <a:xfrm>
            <a:off x="2438400" y="3810000"/>
            <a:ext cx="152400" cy="152400"/>
            <a:chOff x="1920" y="2448"/>
            <a:chExt cx="96" cy="96"/>
          </a:xfrm>
        </p:grpSpPr>
        <p:sp>
          <p:nvSpPr>
            <p:cNvPr id="120869" name="Line 51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70" name="Oval 52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45" name="Group 53"/>
          <p:cNvGrpSpPr>
            <a:grpSpLocks/>
          </p:cNvGrpSpPr>
          <p:nvPr/>
        </p:nvGrpSpPr>
        <p:grpSpPr bwMode="auto">
          <a:xfrm>
            <a:off x="3429000" y="3505200"/>
            <a:ext cx="152400" cy="152400"/>
            <a:chOff x="1920" y="2448"/>
            <a:chExt cx="96" cy="96"/>
          </a:xfrm>
        </p:grpSpPr>
        <p:sp>
          <p:nvSpPr>
            <p:cNvPr id="120867" name="Line 54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8" name="Oval 55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2819400" y="3429000"/>
            <a:ext cx="152400" cy="152400"/>
            <a:chOff x="2760" y="1920"/>
            <a:chExt cx="291" cy="240"/>
          </a:xfrm>
        </p:grpSpPr>
        <p:sp>
          <p:nvSpPr>
            <p:cNvPr id="120860" name="Oval 57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1" name="Oval 58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2" name="Line 59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3" name="Line 60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4" name="Oval 61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5" name="Oval 62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0866" name="Line 63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0847" name="Group 64"/>
          <p:cNvGrpSpPr>
            <a:grpSpLocks/>
          </p:cNvGrpSpPr>
          <p:nvPr/>
        </p:nvGrpSpPr>
        <p:grpSpPr bwMode="auto">
          <a:xfrm>
            <a:off x="3048000" y="5334000"/>
            <a:ext cx="609600" cy="152400"/>
            <a:chOff x="1392" y="2832"/>
            <a:chExt cx="384" cy="96"/>
          </a:xfrm>
        </p:grpSpPr>
        <p:grpSp>
          <p:nvGrpSpPr>
            <p:cNvPr id="120851" name="Group 65"/>
            <p:cNvGrpSpPr>
              <a:grpSpLocks/>
            </p:cNvGrpSpPr>
            <p:nvPr/>
          </p:nvGrpSpPr>
          <p:grpSpPr bwMode="auto">
            <a:xfrm>
              <a:off x="1392" y="2832"/>
              <a:ext cx="96" cy="96"/>
              <a:chOff x="1920" y="2448"/>
              <a:chExt cx="96" cy="96"/>
            </a:xfrm>
          </p:grpSpPr>
          <p:sp>
            <p:nvSpPr>
              <p:cNvPr id="120858" name="Line 66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0859" name="Oval 67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0852" name="Group 68"/>
            <p:cNvGrpSpPr>
              <a:grpSpLocks/>
            </p:cNvGrpSpPr>
            <p:nvPr/>
          </p:nvGrpSpPr>
          <p:grpSpPr bwMode="auto">
            <a:xfrm>
              <a:off x="1536" y="2832"/>
              <a:ext cx="96" cy="96"/>
              <a:chOff x="1920" y="2448"/>
              <a:chExt cx="96" cy="96"/>
            </a:xfrm>
          </p:grpSpPr>
          <p:sp>
            <p:nvSpPr>
              <p:cNvPr id="120856" name="Line 69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0857" name="Oval 70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0853" name="Group 71"/>
            <p:cNvGrpSpPr>
              <a:grpSpLocks/>
            </p:cNvGrpSpPr>
            <p:nvPr/>
          </p:nvGrpSpPr>
          <p:grpSpPr bwMode="auto">
            <a:xfrm>
              <a:off x="1680" y="2832"/>
              <a:ext cx="96" cy="96"/>
              <a:chOff x="1920" y="2448"/>
              <a:chExt cx="96" cy="96"/>
            </a:xfrm>
          </p:grpSpPr>
          <p:sp>
            <p:nvSpPr>
              <p:cNvPr id="120854" name="Line 72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0855" name="Oval 73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0848" name="Text Box 74"/>
          <p:cNvSpPr txBox="1">
            <a:spLocks noChangeArrowheads="1"/>
          </p:cNvSpPr>
          <p:nvPr/>
        </p:nvSpPr>
        <p:spPr bwMode="auto">
          <a:xfrm>
            <a:off x="2819401" y="4876800"/>
            <a:ext cx="1077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Larva-infested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hosts</a:t>
            </a:r>
          </a:p>
        </p:txBody>
      </p:sp>
      <p:sp>
        <p:nvSpPr>
          <p:cNvPr id="120849" name="Line 75"/>
          <p:cNvSpPr>
            <a:spLocks noChangeShapeType="1"/>
          </p:cNvSpPr>
          <p:nvPr/>
        </p:nvSpPr>
        <p:spPr bwMode="auto">
          <a:xfrm>
            <a:off x="1828800" y="5486400"/>
            <a:ext cx="3962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0850" name="Text Box 76"/>
          <p:cNvSpPr txBox="1">
            <a:spLocks noChangeArrowheads="1"/>
          </p:cNvSpPr>
          <p:nvPr/>
        </p:nvSpPr>
        <p:spPr bwMode="auto">
          <a:xfrm>
            <a:off x="3786188" y="411164"/>
            <a:ext cx="44386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Captive Cohort Method </a:t>
            </a: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1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C -0.01133 2.22222E-6 -0.02266 0.00023 -0.02682 0.02569 C -0.03099 0.05116 -0.03008 0.11319 -0.02539 0.15278 C -0.02083 0.19305 -0.02604 0.24514 0.00156 0.26643 C 0.02904 0.28773 0.09297 0.28958 0.14049 0.28032 C 0.1875 0.27106 0.21719 0.28495 0.28477 0.21065 C 0.3526 0.13634 0.48542 -0.17222 0.54674 -0.16528 C 0.60781 -0.15834 0.70586 0.25764 0.65117 0.25231 C 0.59648 0.24699 0.31406 -0.13403 0.2181 -0.19699 C 0.12188 -0.25996 0.09688 -0.15926 0.07461 -0.1257 C 0.05195 -0.0919 0.06029 -0.02246 0.08177 0.00578 C 0.10391 0.03403 0.18464 0.0118 0.20612 0.04352 C 0.22721 0.07523 0.22201 0.17685 0.20898 0.19676 C 0.19583 0.21666 0.10234 0.15671 0.08893 0.15139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88" y="3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C 0.03399 0.04259 0.0681 0.08518 0.06706 0.11134 C 0.06615 0.13703 0.01524 0.17384 -0.00612 0.15486 C -0.02747 0.13564 -0.06107 0.06458 -0.06133 -0.00394 C -0.06146 -0.07246 -0.03698 -0.21991 -0.00742 -0.25648 C 0.02201 -0.29306 0.07383 -0.23449 0.11615 -0.22269 C 0.15859 -0.21088 0.26276 -0.21158 0.24609 -0.18496 C 0.22943 -0.15834 0.05938 -0.11297 0.01628 -0.06366 C -0.02669 -0.01436 -0.0276 0.06852 -0.01198 0.11134 C 0.00365 0.15393 0.09011 0.20092 0.11029 0.19282 C 0.13047 0.18449 0.09297 0.11852 0.08216 0.05717 " pathEditMode="relative" rAng="0" ptsTypes="AAAAAAAAAAA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37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45 -0.00578 C 0.0526 -0.01318 0.09028 -0.02035 0.08854 -0.03747 C 0.08681 -0.05458 0.04306 -0.09135 0.00503 -0.10916 C -0.03299 -0.12697 -0.12951 -0.12165 -0.13976 -0.14478 C -0.15 -0.1679 -0.09062 -0.24098 -0.05625 -0.24815 C -0.02187 -0.25532 0.06215 -0.23474 0.06615 -0.18849 C 0.06997 -0.14223 -0.00295 -0.03169 -0.03229 0.03006 C -0.06163 0.09158 -0.10816 0.14454 -0.1099 0.18131 C -0.11163 0.21808 -0.05972 0.25555 -0.04288 0.25069 C -0.02604 0.24583 -0.01424 0.16767 -0.00851 0.15148 " pathEditMode="relative" rAng="0" ptsTypes="aaaaaaaa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5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98 0.0185 C 0.01354 0.02706 0.01528 0.03585 0.02986 0.04417 C 0.04444 0.0525 -0.00122 0.04163 0.1 0.06799 C 0.20122 0.09436 0.63021 0.23474 0.63733 0.20236 C 0.64444 0.16998 0.2467 -0.06568 0.14323 -0.12673 C 0.03976 -0.18779 0.05833 -0.15749 0.01649 -0.16443 C -0.02535 -0.17137 -0.07917 -0.15842 -0.10747 -0.16859 C -0.13576 -0.17877 -0.15521 -0.17877 -0.15365 -0.22618 C -0.15208 -0.27359 -0.14566 -0.42969 -0.09844 -0.45374 C -0.05122 -0.4778 0.10729 -0.39824 0.12986 -0.37003 C 0.15243 -0.34181 0.06858 -0.31128 0.03733 -0.28376 C 0.00608 -0.25624 -0.03247 -0.23427 -0.05816 -0.20421 C -0.08385 -0.17414 -0.10781 -0.15564 -0.11649 -0.10291 C -0.12517 -0.05018 -0.11944 0.06221 -0.11042 0.11194 C -0.10139 0.16166 -0.0809 0.18455 -0.06267 0.19542 C -0.04444 0.20629 -0.01042 0.19542 -0.00156 0.17738 C 0.00729 0.15911 -0.01823 0.09806 -0.00903 0.08603 " pathEditMode="relative" rAng="0" ptsTypes="aaaaaaaaaaaaaaa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64" y="-140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11111E-6 C -0.03281 -0.02662 -0.06576 -0.05324 -0.08346 -0.09097 C -0.10104 -0.12893 -0.11471 -0.20393 -0.1069 -0.22662 C -0.09883 -0.2493 -0.07396 -0.2618 -0.03516 -0.22662 C 0.00365 -0.19143 0.09063 -0.08565 0.12643 -0.01551 C 0.16198 0.0544 0.1638 0.14676 0.17969 0.19352 C 0.19609 0.24005 0.12708 0.25139 0.22331 0.26435 C 0.31901 0.27732 0.67904 0.36227 0.75417 0.27083 C 0.82969 0.17917 0.77122 -0.1993 0.67526 -0.28403 C 0.5793 -0.36875 0.26966 -0.26505 0.17826 -0.23773 C 0.08659 -0.21042 0.13685 -0.16852 0.12474 -0.11991 C 0.11263 -0.0713 0.1082 0.00394 0.10482 0.05324 C 0.10195 0.10301 0.1224 0.15046 0.10625 0.17778 C 0.09036 0.20486 0.01862 0.22708 0.0082 0.21783 C -0.00247 0.20833 0.02227 0.12847 0.02786 0.11343 " pathEditMode="relative" rAng="0" ptsTypes="AAAAAAAAAAAAAAA">
                                      <p:cBhvr>
                                        <p:cTn id="1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IPM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56050"/>
            <a:ext cx="42068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48000" y="5334000"/>
            <a:ext cx="609600" cy="152400"/>
            <a:chOff x="1392" y="2832"/>
            <a:chExt cx="384" cy="96"/>
          </a:xfrm>
        </p:grpSpPr>
        <p:grpSp>
          <p:nvGrpSpPr>
            <p:cNvPr id="122042" name="Group 4"/>
            <p:cNvGrpSpPr>
              <a:grpSpLocks/>
            </p:cNvGrpSpPr>
            <p:nvPr/>
          </p:nvGrpSpPr>
          <p:grpSpPr bwMode="auto">
            <a:xfrm>
              <a:off x="1392" y="2832"/>
              <a:ext cx="96" cy="96"/>
              <a:chOff x="1920" y="2448"/>
              <a:chExt cx="96" cy="96"/>
            </a:xfrm>
          </p:grpSpPr>
          <p:sp>
            <p:nvSpPr>
              <p:cNvPr id="122049" name="Line 5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50" name="Oval 6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2043" name="Group 7"/>
            <p:cNvGrpSpPr>
              <a:grpSpLocks/>
            </p:cNvGrpSpPr>
            <p:nvPr/>
          </p:nvGrpSpPr>
          <p:grpSpPr bwMode="auto">
            <a:xfrm>
              <a:off x="1536" y="2832"/>
              <a:ext cx="96" cy="96"/>
              <a:chOff x="1920" y="2448"/>
              <a:chExt cx="96" cy="96"/>
            </a:xfrm>
          </p:grpSpPr>
          <p:sp>
            <p:nvSpPr>
              <p:cNvPr id="122047" name="Line 8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48" name="Oval 9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2044" name="Group 10"/>
            <p:cNvGrpSpPr>
              <a:grpSpLocks/>
            </p:cNvGrpSpPr>
            <p:nvPr/>
          </p:nvGrpSpPr>
          <p:grpSpPr bwMode="auto">
            <a:xfrm>
              <a:off x="1680" y="2832"/>
              <a:ext cx="96" cy="96"/>
              <a:chOff x="1920" y="2448"/>
              <a:chExt cx="96" cy="96"/>
            </a:xfrm>
          </p:grpSpPr>
          <p:sp>
            <p:nvSpPr>
              <p:cNvPr id="122045" name="Line 11"/>
              <p:cNvSpPr>
                <a:spLocks noChangeShapeType="1"/>
              </p:cNvSpPr>
              <p:nvPr/>
            </p:nvSpPr>
            <p:spPr bwMode="auto">
              <a:xfrm>
                <a:off x="1968" y="2448"/>
                <a:ext cx="0" cy="4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46" name="Oval 12"/>
              <p:cNvSpPr>
                <a:spLocks noChangeArrowheads="1"/>
              </p:cNvSpPr>
              <p:nvPr/>
            </p:nvSpPr>
            <p:spPr bwMode="auto">
              <a:xfrm>
                <a:off x="1920" y="2472"/>
                <a:ext cx="96" cy="7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1860" name="Text Box 13"/>
          <p:cNvSpPr txBox="1">
            <a:spLocks noChangeArrowheads="1"/>
          </p:cNvSpPr>
          <p:nvPr/>
        </p:nvSpPr>
        <p:spPr bwMode="auto">
          <a:xfrm>
            <a:off x="3786188" y="411164"/>
            <a:ext cx="44386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Captive Cohort Method </a:t>
            </a:r>
            <a:endParaRPr kumimoji="0" lang="en-US" altLang="en-US" sz="3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121861" name="Group 14"/>
          <p:cNvGrpSpPr>
            <a:grpSpLocks/>
          </p:cNvGrpSpPr>
          <p:nvPr/>
        </p:nvGrpSpPr>
        <p:grpSpPr bwMode="auto">
          <a:xfrm>
            <a:off x="2057400" y="2971800"/>
            <a:ext cx="1524000" cy="2514600"/>
            <a:chOff x="816" y="1968"/>
            <a:chExt cx="528" cy="816"/>
          </a:xfrm>
        </p:grpSpPr>
        <p:sp>
          <p:nvSpPr>
            <p:cNvPr id="122040" name="Rectangle 15"/>
            <p:cNvSpPr>
              <a:spLocks noChangeArrowheads="1"/>
            </p:cNvSpPr>
            <p:nvPr/>
          </p:nvSpPr>
          <p:spPr bwMode="auto">
            <a:xfrm>
              <a:off x="1056" y="2352"/>
              <a:ext cx="48" cy="43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41" name="Oval 16"/>
            <p:cNvSpPr>
              <a:spLocks noChangeArrowheads="1"/>
            </p:cNvSpPr>
            <p:nvPr/>
          </p:nvSpPr>
          <p:spPr bwMode="auto">
            <a:xfrm>
              <a:off x="816" y="1968"/>
              <a:ext cx="528" cy="384"/>
            </a:xfrm>
            <a:prstGeom prst="ellipse">
              <a:avLst/>
            </a:prstGeom>
            <a:solidFill>
              <a:srgbClr val="008000">
                <a:alpha val="36862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1862" name="Line 17"/>
          <p:cNvSpPr>
            <a:spLocks noChangeShapeType="1"/>
          </p:cNvSpPr>
          <p:nvPr/>
        </p:nvSpPr>
        <p:spPr bwMode="auto">
          <a:xfrm>
            <a:off x="1828800" y="5486400"/>
            <a:ext cx="3962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63" name="Line 18"/>
          <p:cNvSpPr>
            <a:spLocks noChangeShapeType="1"/>
          </p:cNvSpPr>
          <p:nvPr/>
        </p:nvSpPr>
        <p:spPr bwMode="auto">
          <a:xfrm>
            <a:off x="8458200" y="41148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64" name="Line 19"/>
          <p:cNvSpPr>
            <a:spLocks noChangeShapeType="1"/>
          </p:cNvSpPr>
          <p:nvPr/>
        </p:nvSpPr>
        <p:spPr bwMode="auto">
          <a:xfrm>
            <a:off x="8458200" y="5486400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908" name="Freeform 20"/>
          <p:cNvSpPr>
            <a:spLocks/>
          </p:cNvSpPr>
          <p:nvPr/>
        </p:nvSpPr>
        <p:spPr bwMode="auto">
          <a:xfrm>
            <a:off x="9110663" y="4505326"/>
            <a:ext cx="996950" cy="962025"/>
          </a:xfrm>
          <a:custGeom>
            <a:avLst/>
            <a:gdLst>
              <a:gd name="T0" fmla="*/ 0 w 629"/>
              <a:gd name="T1" fmla="*/ 2147483646 h 606"/>
              <a:gd name="T2" fmla="*/ 2147483646 w 629"/>
              <a:gd name="T3" fmla="*/ 2147483646 h 606"/>
              <a:gd name="T4" fmla="*/ 2147483646 w 629"/>
              <a:gd name="T5" fmla="*/ 2147483646 h 606"/>
              <a:gd name="T6" fmla="*/ 0 60000 65536"/>
              <a:gd name="T7" fmla="*/ 0 60000 65536"/>
              <a:gd name="T8" fmla="*/ 0 60000 65536"/>
              <a:gd name="T9" fmla="*/ 0 w 629"/>
              <a:gd name="T10" fmla="*/ 0 h 606"/>
              <a:gd name="T11" fmla="*/ 629 w 629"/>
              <a:gd name="T12" fmla="*/ 606 h 6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9" h="606">
                <a:moveTo>
                  <a:pt x="0" y="600"/>
                </a:moveTo>
                <a:cubicBezTo>
                  <a:pt x="45" y="500"/>
                  <a:pt x="160" y="0"/>
                  <a:pt x="265" y="1"/>
                </a:cubicBezTo>
                <a:cubicBezTo>
                  <a:pt x="370" y="2"/>
                  <a:pt x="553" y="480"/>
                  <a:pt x="629" y="606"/>
                </a:cubicBezTo>
              </a:path>
            </a:pathLst>
          </a:custGeom>
          <a:noFill/>
          <a:ln w="349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909" name="Freeform 21"/>
          <p:cNvSpPr>
            <a:spLocks/>
          </p:cNvSpPr>
          <p:nvPr/>
        </p:nvSpPr>
        <p:spPr bwMode="auto">
          <a:xfrm>
            <a:off x="8485188" y="4559300"/>
            <a:ext cx="1054100" cy="889000"/>
          </a:xfrm>
          <a:custGeom>
            <a:avLst/>
            <a:gdLst>
              <a:gd name="T0" fmla="*/ 0 w 664"/>
              <a:gd name="T1" fmla="*/ 2147483646 h 560"/>
              <a:gd name="T2" fmla="*/ 2147483646 w 664"/>
              <a:gd name="T3" fmla="*/ 2147483646 h 560"/>
              <a:gd name="T4" fmla="*/ 2147483646 w 664"/>
              <a:gd name="T5" fmla="*/ 2147483646 h 560"/>
              <a:gd name="T6" fmla="*/ 2147483646 w 664"/>
              <a:gd name="T7" fmla="*/ 2147483646 h 560"/>
              <a:gd name="T8" fmla="*/ 2147483646 w 664"/>
              <a:gd name="T9" fmla="*/ 2147483646 h 560"/>
              <a:gd name="T10" fmla="*/ 2147483646 w 664"/>
              <a:gd name="T11" fmla="*/ 2147483646 h 560"/>
              <a:gd name="T12" fmla="*/ 2147483646 w 664"/>
              <a:gd name="T13" fmla="*/ 2147483646 h 560"/>
              <a:gd name="T14" fmla="*/ 2147483646 w 664"/>
              <a:gd name="T15" fmla="*/ 2147483646 h 560"/>
              <a:gd name="T16" fmla="*/ 2147483646 w 664"/>
              <a:gd name="T17" fmla="*/ 2147483646 h 5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64"/>
              <a:gd name="T28" fmla="*/ 0 h 560"/>
              <a:gd name="T29" fmla="*/ 664 w 664"/>
              <a:gd name="T30" fmla="*/ 560 h 56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64" h="560">
                <a:moveTo>
                  <a:pt x="0" y="560"/>
                </a:moveTo>
                <a:cubicBezTo>
                  <a:pt x="15" y="507"/>
                  <a:pt x="54" y="328"/>
                  <a:pt x="88" y="243"/>
                </a:cubicBezTo>
                <a:cubicBezTo>
                  <a:pt x="122" y="158"/>
                  <a:pt x="167" y="87"/>
                  <a:pt x="205" y="49"/>
                </a:cubicBezTo>
                <a:cubicBezTo>
                  <a:pt x="243" y="11"/>
                  <a:pt x="291" y="0"/>
                  <a:pt x="317" y="14"/>
                </a:cubicBezTo>
                <a:cubicBezTo>
                  <a:pt x="343" y="28"/>
                  <a:pt x="341" y="89"/>
                  <a:pt x="364" y="131"/>
                </a:cubicBezTo>
                <a:cubicBezTo>
                  <a:pt x="387" y="173"/>
                  <a:pt x="422" y="218"/>
                  <a:pt x="458" y="267"/>
                </a:cubicBezTo>
                <a:cubicBezTo>
                  <a:pt x="494" y="316"/>
                  <a:pt x="555" y="386"/>
                  <a:pt x="582" y="425"/>
                </a:cubicBezTo>
                <a:cubicBezTo>
                  <a:pt x="609" y="464"/>
                  <a:pt x="603" y="480"/>
                  <a:pt x="617" y="502"/>
                </a:cubicBezTo>
                <a:cubicBezTo>
                  <a:pt x="631" y="524"/>
                  <a:pt x="654" y="548"/>
                  <a:pt x="664" y="560"/>
                </a:cubicBezTo>
              </a:path>
            </a:pathLst>
          </a:custGeom>
          <a:noFill/>
          <a:ln w="28575" cap="flat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67" name="Text Box 22"/>
          <p:cNvSpPr txBox="1">
            <a:spLocks noChangeArrowheads="1"/>
          </p:cNvSpPr>
          <p:nvPr/>
        </p:nvSpPr>
        <p:spPr bwMode="auto">
          <a:xfrm>
            <a:off x="9144000" y="5486401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Age</a:t>
            </a:r>
          </a:p>
        </p:txBody>
      </p:sp>
      <p:sp>
        <p:nvSpPr>
          <p:cNvPr id="121868" name="Text Box 23"/>
          <p:cNvSpPr txBox="1">
            <a:spLocks noChangeArrowheads="1"/>
          </p:cNvSpPr>
          <p:nvPr/>
        </p:nvSpPr>
        <p:spPr bwMode="auto">
          <a:xfrm rot="-5400000">
            <a:off x="7700169" y="4715669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Deaths</a:t>
            </a:r>
          </a:p>
        </p:txBody>
      </p:sp>
      <p:sp>
        <p:nvSpPr>
          <p:cNvPr id="121869" name="Line 24"/>
          <p:cNvSpPr>
            <a:spLocks noChangeShapeType="1"/>
          </p:cNvSpPr>
          <p:nvPr/>
        </p:nvSpPr>
        <p:spPr bwMode="auto">
          <a:xfrm>
            <a:off x="8458200" y="130651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70" name="Line 25"/>
          <p:cNvSpPr>
            <a:spLocks noChangeShapeType="1"/>
          </p:cNvSpPr>
          <p:nvPr/>
        </p:nvSpPr>
        <p:spPr bwMode="auto">
          <a:xfrm>
            <a:off x="8458200" y="2678113"/>
            <a:ext cx="2057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914" name="Freeform 26"/>
          <p:cNvSpPr>
            <a:spLocks/>
          </p:cNvSpPr>
          <p:nvPr/>
        </p:nvSpPr>
        <p:spPr bwMode="auto">
          <a:xfrm>
            <a:off x="8513764" y="1704975"/>
            <a:ext cx="1239837" cy="954088"/>
          </a:xfrm>
          <a:custGeom>
            <a:avLst/>
            <a:gdLst>
              <a:gd name="T0" fmla="*/ 0 w 782"/>
              <a:gd name="T1" fmla="*/ 2147483646 h 601"/>
              <a:gd name="T2" fmla="*/ 2147483646 w 782"/>
              <a:gd name="T3" fmla="*/ 2147483646 h 601"/>
              <a:gd name="T4" fmla="*/ 2147483646 w 782"/>
              <a:gd name="T5" fmla="*/ 2147483646 h 601"/>
              <a:gd name="T6" fmla="*/ 2147483646 w 782"/>
              <a:gd name="T7" fmla="*/ 2147483646 h 601"/>
              <a:gd name="T8" fmla="*/ 2147483646 w 782"/>
              <a:gd name="T9" fmla="*/ 2147483646 h 601"/>
              <a:gd name="T10" fmla="*/ 2147483646 w 782"/>
              <a:gd name="T11" fmla="*/ 2147483646 h 601"/>
              <a:gd name="T12" fmla="*/ 2147483646 w 782"/>
              <a:gd name="T13" fmla="*/ 2147483646 h 601"/>
              <a:gd name="T14" fmla="*/ 2147483646 w 782"/>
              <a:gd name="T15" fmla="*/ 2147483646 h 601"/>
              <a:gd name="T16" fmla="*/ 2147483646 w 782"/>
              <a:gd name="T17" fmla="*/ 2147483646 h 601"/>
              <a:gd name="T18" fmla="*/ 2147483646 w 782"/>
              <a:gd name="T19" fmla="*/ 2147483646 h 6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82"/>
              <a:gd name="T31" fmla="*/ 0 h 601"/>
              <a:gd name="T32" fmla="*/ 782 w 782"/>
              <a:gd name="T33" fmla="*/ 601 h 60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82" h="601">
                <a:moveTo>
                  <a:pt x="0" y="601"/>
                </a:moveTo>
                <a:cubicBezTo>
                  <a:pt x="8" y="541"/>
                  <a:pt x="31" y="328"/>
                  <a:pt x="47" y="243"/>
                </a:cubicBezTo>
                <a:cubicBezTo>
                  <a:pt x="63" y="158"/>
                  <a:pt x="68" y="111"/>
                  <a:pt x="94" y="90"/>
                </a:cubicBezTo>
                <a:cubicBezTo>
                  <a:pt x="120" y="69"/>
                  <a:pt x="169" y="131"/>
                  <a:pt x="200" y="119"/>
                </a:cubicBezTo>
                <a:cubicBezTo>
                  <a:pt x="231" y="107"/>
                  <a:pt x="248" y="0"/>
                  <a:pt x="277" y="19"/>
                </a:cubicBezTo>
                <a:cubicBezTo>
                  <a:pt x="306" y="38"/>
                  <a:pt x="335" y="203"/>
                  <a:pt x="371" y="231"/>
                </a:cubicBezTo>
                <a:cubicBezTo>
                  <a:pt x="407" y="259"/>
                  <a:pt x="463" y="164"/>
                  <a:pt x="494" y="190"/>
                </a:cubicBezTo>
                <a:cubicBezTo>
                  <a:pt x="525" y="216"/>
                  <a:pt x="525" y="351"/>
                  <a:pt x="559" y="390"/>
                </a:cubicBezTo>
                <a:cubicBezTo>
                  <a:pt x="593" y="429"/>
                  <a:pt x="663" y="391"/>
                  <a:pt x="700" y="425"/>
                </a:cubicBezTo>
                <a:cubicBezTo>
                  <a:pt x="737" y="459"/>
                  <a:pt x="765" y="560"/>
                  <a:pt x="782" y="595"/>
                </a:cubicBezTo>
              </a:path>
            </a:pathLst>
          </a:cu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72" name="Text Box 27"/>
          <p:cNvSpPr txBox="1">
            <a:spLocks noChangeArrowheads="1"/>
          </p:cNvSpPr>
          <p:nvPr/>
        </p:nvSpPr>
        <p:spPr bwMode="auto">
          <a:xfrm>
            <a:off x="8761413" y="2678113"/>
            <a:ext cx="1333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Captive Age</a:t>
            </a:r>
          </a:p>
        </p:txBody>
      </p:sp>
      <p:sp>
        <p:nvSpPr>
          <p:cNvPr id="121873" name="Text Box 28"/>
          <p:cNvSpPr txBox="1">
            <a:spLocks noChangeArrowheads="1"/>
          </p:cNvSpPr>
          <p:nvPr/>
        </p:nvSpPr>
        <p:spPr bwMode="auto">
          <a:xfrm rot="-5400000">
            <a:off x="7839075" y="1828800"/>
            <a:ext cx="749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Deaths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9144001" y="1473200"/>
            <a:ext cx="99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captive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deaths (field)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9571038" y="4137025"/>
            <a:ext cx="90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reference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deaths (lab)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8421689" y="4054475"/>
            <a:ext cx="105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captive deaths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(predicted)</a:t>
            </a: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175000" y="4210050"/>
            <a:ext cx="152400" cy="152400"/>
            <a:chOff x="2760" y="1920"/>
            <a:chExt cx="291" cy="240"/>
          </a:xfrm>
        </p:grpSpPr>
        <p:sp>
          <p:nvSpPr>
            <p:cNvPr id="122033" name="Oval 33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4" name="Oval 34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5" name="Line 35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6" name="Line 36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7" name="Oval 37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8" name="Oval 38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2039" name="Line 39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1878" name="AutoShape 40"/>
          <p:cNvSpPr>
            <a:spLocks noChangeArrowheads="1"/>
          </p:cNvSpPr>
          <p:nvPr/>
        </p:nvSpPr>
        <p:spPr bwMode="auto">
          <a:xfrm>
            <a:off x="7162800" y="12954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4648200" y="4876800"/>
            <a:ext cx="685800" cy="381000"/>
            <a:chOff x="3024" y="2544"/>
            <a:chExt cx="432" cy="240"/>
          </a:xfrm>
        </p:grpSpPr>
        <p:grpSp>
          <p:nvGrpSpPr>
            <p:cNvPr id="121985" name="Group 42"/>
            <p:cNvGrpSpPr>
              <a:grpSpLocks/>
            </p:cNvGrpSpPr>
            <p:nvPr/>
          </p:nvGrpSpPr>
          <p:grpSpPr bwMode="auto">
            <a:xfrm>
              <a:off x="3264" y="2640"/>
              <a:ext cx="96" cy="96"/>
              <a:chOff x="2760" y="1920"/>
              <a:chExt cx="291" cy="240"/>
            </a:xfrm>
          </p:grpSpPr>
          <p:sp>
            <p:nvSpPr>
              <p:cNvPr id="122026" name="Oval 43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7" name="Oval 44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8" name="Line 45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9" name="Line 46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30" name="Oval 47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31" name="Oval 48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32" name="Line 49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86" name="Group 50"/>
            <p:cNvGrpSpPr>
              <a:grpSpLocks/>
            </p:cNvGrpSpPr>
            <p:nvPr/>
          </p:nvGrpSpPr>
          <p:grpSpPr bwMode="auto">
            <a:xfrm>
              <a:off x="3168" y="2544"/>
              <a:ext cx="96" cy="96"/>
              <a:chOff x="2760" y="1920"/>
              <a:chExt cx="291" cy="240"/>
            </a:xfrm>
          </p:grpSpPr>
          <p:sp>
            <p:nvSpPr>
              <p:cNvPr id="122019" name="Oval 51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0" name="Oval 52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1" name="Line 53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2" name="Line 54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3" name="Oval 55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4" name="Oval 56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25" name="Line 57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87" name="Group 58"/>
            <p:cNvGrpSpPr>
              <a:grpSpLocks/>
            </p:cNvGrpSpPr>
            <p:nvPr/>
          </p:nvGrpSpPr>
          <p:grpSpPr bwMode="auto">
            <a:xfrm>
              <a:off x="3024" y="2544"/>
              <a:ext cx="96" cy="96"/>
              <a:chOff x="2760" y="1920"/>
              <a:chExt cx="291" cy="240"/>
            </a:xfrm>
          </p:grpSpPr>
          <p:sp>
            <p:nvSpPr>
              <p:cNvPr id="122012" name="Oval 59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3" name="Oval 60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4" name="Line 61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5" name="Line 62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6" name="Oval 63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7" name="Oval 64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8" name="Line 65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88" name="Group 66"/>
            <p:cNvGrpSpPr>
              <a:grpSpLocks/>
            </p:cNvGrpSpPr>
            <p:nvPr/>
          </p:nvGrpSpPr>
          <p:grpSpPr bwMode="auto">
            <a:xfrm>
              <a:off x="3072" y="2688"/>
              <a:ext cx="96" cy="96"/>
              <a:chOff x="2760" y="1920"/>
              <a:chExt cx="291" cy="240"/>
            </a:xfrm>
          </p:grpSpPr>
          <p:sp>
            <p:nvSpPr>
              <p:cNvPr id="122005" name="Oval 67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6" name="Oval 68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7" name="Line 69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8" name="Line 70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9" name="Oval 71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0" name="Oval 72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11" name="Line 73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89" name="Group 74"/>
            <p:cNvGrpSpPr>
              <a:grpSpLocks/>
            </p:cNvGrpSpPr>
            <p:nvPr/>
          </p:nvGrpSpPr>
          <p:grpSpPr bwMode="auto">
            <a:xfrm>
              <a:off x="3312" y="2544"/>
              <a:ext cx="96" cy="96"/>
              <a:chOff x="2760" y="1920"/>
              <a:chExt cx="291" cy="240"/>
            </a:xfrm>
          </p:grpSpPr>
          <p:sp>
            <p:nvSpPr>
              <p:cNvPr id="121998" name="Oval 75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9" name="Oval 76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0" name="Line 77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1" name="Line 78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2" name="Oval 79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3" name="Oval 80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2004" name="Line 81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90" name="Group 82"/>
            <p:cNvGrpSpPr>
              <a:grpSpLocks/>
            </p:cNvGrpSpPr>
            <p:nvPr/>
          </p:nvGrpSpPr>
          <p:grpSpPr bwMode="auto">
            <a:xfrm>
              <a:off x="3360" y="2688"/>
              <a:ext cx="96" cy="96"/>
              <a:chOff x="2760" y="1920"/>
              <a:chExt cx="291" cy="240"/>
            </a:xfrm>
          </p:grpSpPr>
          <p:sp>
            <p:nvSpPr>
              <p:cNvPr id="121991" name="Oval 83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2" name="Oval 84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3" name="Line 85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4" name="Line 86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5" name="Oval 87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6" name="Oval 88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97" name="Line 89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1880" name="AutoShape 90"/>
          <p:cNvSpPr>
            <a:spLocks noChangeArrowheads="1"/>
          </p:cNvSpPr>
          <p:nvPr/>
        </p:nvSpPr>
        <p:spPr bwMode="auto">
          <a:xfrm>
            <a:off x="7162800" y="158115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81" name="AutoShape 91"/>
          <p:cNvSpPr>
            <a:spLocks noChangeArrowheads="1"/>
          </p:cNvSpPr>
          <p:nvPr/>
        </p:nvSpPr>
        <p:spPr bwMode="auto">
          <a:xfrm>
            <a:off x="7162800" y="18669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82" name="AutoShape 92"/>
          <p:cNvSpPr>
            <a:spLocks noChangeArrowheads="1"/>
          </p:cNvSpPr>
          <p:nvPr/>
        </p:nvSpPr>
        <p:spPr bwMode="auto">
          <a:xfrm>
            <a:off x="7162800" y="24384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83" name="AutoShape 93"/>
          <p:cNvSpPr>
            <a:spLocks noChangeArrowheads="1"/>
          </p:cNvSpPr>
          <p:nvPr/>
        </p:nvSpPr>
        <p:spPr bwMode="auto">
          <a:xfrm>
            <a:off x="7162800" y="215265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5" name="Group 94"/>
          <p:cNvGrpSpPr>
            <a:grpSpLocks/>
          </p:cNvGrpSpPr>
          <p:nvPr/>
        </p:nvGrpSpPr>
        <p:grpSpPr bwMode="auto">
          <a:xfrm>
            <a:off x="3124200" y="4184650"/>
            <a:ext cx="152400" cy="152400"/>
            <a:chOff x="2760" y="1920"/>
            <a:chExt cx="291" cy="240"/>
          </a:xfrm>
        </p:grpSpPr>
        <p:sp>
          <p:nvSpPr>
            <p:cNvPr id="121978" name="Oval 95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9" name="Oval 96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80" name="Line 97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81" name="Line 98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82" name="Oval 99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83" name="Oval 100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84" name="Line 101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02"/>
          <p:cNvGrpSpPr>
            <a:grpSpLocks/>
          </p:cNvGrpSpPr>
          <p:nvPr/>
        </p:nvGrpSpPr>
        <p:grpSpPr bwMode="auto">
          <a:xfrm>
            <a:off x="3200400" y="4260850"/>
            <a:ext cx="152400" cy="152400"/>
            <a:chOff x="2760" y="1920"/>
            <a:chExt cx="291" cy="240"/>
          </a:xfrm>
        </p:grpSpPr>
        <p:sp>
          <p:nvSpPr>
            <p:cNvPr id="121971" name="Oval 103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2" name="Oval 104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3" name="Line 105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4" name="Line 106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5" name="Oval 107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6" name="Oval 108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7" name="Line 109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10"/>
          <p:cNvGrpSpPr>
            <a:grpSpLocks/>
          </p:cNvGrpSpPr>
          <p:nvPr/>
        </p:nvGrpSpPr>
        <p:grpSpPr bwMode="auto">
          <a:xfrm>
            <a:off x="3200400" y="4337050"/>
            <a:ext cx="152400" cy="152400"/>
            <a:chOff x="2760" y="1920"/>
            <a:chExt cx="291" cy="240"/>
          </a:xfrm>
        </p:grpSpPr>
        <p:sp>
          <p:nvSpPr>
            <p:cNvPr id="121964" name="Oval 111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5" name="Oval 112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6" name="Line 113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7" name="Line 114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8" name="Oval 115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9" name="Oval 116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70" name="Line 117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8" name="Group 118"/>
          <p:cNvGrpSpPr>
            <a:grpSpLocks/>
          </p:cNvGrpSpPr>
          <p:nvPr/>
        </p:nvGrpSpPr>
        <p:grpSpPr bwMode="auto">
          <a:xfrm>
            <a:off x="3276600" y="4337050"/>
            <a:ext cx="152400" cy="152400"/>
            <a:chOff x="2760" y="1920"/>
            <a:chExt cx="291" cy="240"/>
          </a:xfrm>
        </p:grpSpPr>
        <p:sp>
          <p:nvSpPr>
            <p:cNvPr id="121957" name="Oval 119"/>
            <p:cNvSpPr>
              <a:spLocks noChangeArrowheads="1"/>
            </p:cNvSpPr>
            <p:nvPr/>
          </p:nvSpPr>
          <p:spPr bwMode="auto">
            <a:xfrm>
              <a:off x="2760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8" name="Oval 120"/>
            <p:cNvSpPr>
              <a:spLocks noChangeArrowheads="1"/>
            </p:cNvSpPr>
            <p:nvPr/>
          </p:nvSpPr>
          <p:spPr bwMode="auto">
            <a:xfrm>
              <a:off x="2907" y="2016"/>
              <a:ext cx="144" cy="96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9" name="Line 121"/>
            <p:cNvSpPr>
              <a:spLocks noChangeShapeType="1"/>
            </p:cNvSpPr>
            <p:nvPr/>
          </p:nvSpPr>
          <p:spPr bwMode="auto">
            <a:xfrm>
              <a:off x="2880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0" name="Line 122"/>
            <p:cNvSpPr>
              <a:spLocks noChangeShapeType="1"/>
            </p:cNvSpPr>
            <p:nvPr/>
          </p:nvSpPr>
          <p:spPr bwMode="auto">
            <a:xfrm flipH="1">
              <a:off x="2907" y="1920"/>
              <a:ext cx="21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1" name="Oval 123"/>
            <p:cNvSpPr>
              <a:spLocks noChangeArrowheads="1"/>
            </p:cNvSpPr>
            <p:nvPr/>
          </p:nvSpPr>
          <p:spPr bwMode="auto">
            <a:xfrm>
              <a:off x="2880" y="2016"/>
              <a:ext cx="48" cy="144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2" name="Oval 124"/>
            <p:cNvSpPr>
              <a:spLocks noChangeArrowheads="1"/>
            </p:cNvSpPr>
            <p:nvPr/>
          </p:nvSpPr>
          <p:spPr bwMode="auto">
            <a:xfrm>
              <a:off x="2880" y="1968"/>
              <a:ext cx="48" cy="48"/>
            </a:xfrm>
            <a:prstGeom prst="ellipse">
              <a:avLst/>
            </a:prstGeom>
            <a:solidFill>
              <a:srgbClr val="FF6600">
                <a:alpha val="39999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63" name="Line 125"/>
            <p:cNvSpPr>
              <a:spLocks noChangeShapeType="1"/>
            </p:cNvSpPr>
            <p:nvPr/>
          </p:nvSpPr>
          <p:spPr bwMode="auto">
            <a:xfrm>
              <a:off x="2880" y="1968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1888" name="AutoShape 126"/>
          <p:cNvSpPr>
            <a:spLocks noChangeArrowheads="1"/>
          </p:cNvSpPr>
          <p:nvPr/>
        </p:nvSpPr>
        <p:spPr bwMode="auto">
          <a:xfrm>
            <a:off x="7162800" y="37338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89" name="AutoShape 127"/>
          <p:cNvSpPr>
            <a:spLocks noChangeArrowheads="1"/>
          </p:cNvSpPr>
          <p:nvPr/>
        </p:nvSpPr>
        <p:spPr bwMode="auto">
          <a:xfrm>
            <a:off x="7162800" y="401955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90" name="AutoShape 128"/>
          <p:cNvSpPr>
            <a:spLocks noChangeArrowheads="1"/>
          </p:cNvSpPr>
          <p:nvPr/>
        </p:nvSpPr>
        <p:spPr bwMode="auto">
          <a:xfrm>
            <a:off x="7162800" y="43053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91" name="AutoShape 129"/>
          <p:cNvSpPr>
            <a:spLocks noChangeArrowheads="1"/>
          </p:cNvSpPr>
          <p:nvPr/>
        </p:nvSpPr>
        <p:spPr bwMode="auto">
          <a:xfrm>
            <a:off x="7162800" y="487680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892" name="AutoShape 130"/>
          <p:cNvSpPr>
            <a:spLocks noChangeArrowheads="1"/>
          </p:cNvSpPr>
          <p:nvPr/>
        </p:nvSpPr>
        <p:spPr bwMode="auto">
          <a:xfrm>
            <a:off x="7162800" y="4591050"/>
            <a:ext cx="304800" cy="2286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21893" name="Group 131"/>
          <p:cNvGrpSpPr>
            <a:grpSpLocks/>
          </p:cNvGrpSpPr>
          <p:nvPr/>
        </p:nvGrpSpPr>
        <p:grpSpPr bwMode="auto">
          <a:xfrm>
            <a:off x="2514600" y="3352800"/>
            <a:ext cx="152400" cy="152400"/>
            <a:chOff x="1920" y="2448"/>
            <a:chExt cx="96" cy="96"/>
          </a:xfrm>
        </p:grpSpPr>
        <p:sp>
          <p:nvSpPr>
            <p:cNvPr id="121955" name="Line 132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6" name="Oval 133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1894" name="Group 134"/>
          <p:cNvGrpSpPr>
            <a:grpSpLocks/>
          </p:cNvGrpSpPr>
          <p:nvPr/>
        </p:nvGrpSpPr>
        <p:grpSpPr bwMode="auto">
          <a:xfrm>
            <a:off x="3048000" y="3200400"/>
            <a:ext cx="152400" cy="152400"/>
            <a:chOff x="1920" y="2448"/>
            <a:chExt cx="96" cy="96"/>
          </a:xfrm>
        </p:grpSpPr>
        <p:sp>
          <p:nvSpPr>
            <p:cNvPr id="121953" name="Line 135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4" name="Oval 136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1895" name="Group 137"/>
          <p:cNvGrpSpPr>
            <a:grpSpLocks/>
          </p:cNvGrpSpPr>
          <p:nvPr/>
        </p:nvGrpSpPr>
        <p:grpSpPr bwMode="auto">
          <a:xfrm>
            <a:off x="2819400" y="3733800"/>
            <a:ext cx="152400" cy="152400"/>
            <a:chOff x="1920" y="2448"/>
            <a:chExt cx="96" cy="96"/>
          </a:xfrm>
        </p:grpSpPr>
        <p:sp>
          <p:nvSpPr>
            <p:cNvPr id="121951" name="Line 138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2" name="Oval 139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1896" name="Group 140"/>
          <p:cNvGrpSpPr>
            <a:grpSpLocks/>
          </p:cNvGrpSpPr>
          <p:nvPr/>
        </p:nvGrpSpPr>
        <p:grpSpPr bwMode="auto">
          <a:xfrm>
            <a:off x="2438400" y="3048000"/>
            <a:ext cx="152400" cy="152400"/>
            <a:chOff x="1920" y="2448"/>
            <a:chExt cx="96" cy="96"/>
          </a:xfrm>
        </p:grpSpPr>
        <p:sp>
          <p:nvSpPr>
            <p:cNvPr id="121949" name="Line 141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50" name="Oval 142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1897" name="Group 143"/>
          <p:cNvGrpSpPr>
            <a:grpSpLocks/>
          </p:cNvGrpSpPr>
          <p:nvPr/>
        </p:nvGrpSpPr>
        <p:grpSpPr bwMode="auto">
          <a:xfrm>
            <a:off x="2438400" y="3810000"/>
            <a:ext cx="152400" cy="152400"/>
            <a:chOff x="1920" y="2448"/>
            <a:chExt cx="96" cy="96"/>
          </a:xfrm>
        </p:grpSpPr>
        <p:sp>
          <p:nvSpPr>
            <p:cNvPr id="121947" name="Line 144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48" name="Oval 145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1898" name="Group 146"/>
          <p:cNvGrpSpPr>
            <a:grpSpLocks/>
          </p:cNvGrpSpPr>
          <p:nvPr/>
        </p:nvGrpSpPr>
        <p:grpSpPr bwMode="auto">
          <a:xfrm>
            <a:off x="3429000" y="3505200"/>
            <a:ext cx="152400" cy="152400"/>
            <a:chOff x="1920" y="2448"/>
            <a:chExt cx="96" cy="96"/>
          </a:xfrm>
        </p:grpSpPr>
        <p:sp>
          <p:nvSpPr>
            <p:cNvPr id="121945" name="Line 147"/>
            <p:cNvSpPr>
              <a:spLocks noChangeShapeType="1"/>
            </p:cNvSpPr>
            <p:nvPr/>
          </p:nvSpPr>
          <p:spPr bwMode="auto">
            <a:xfrm>
              <a:off x="1968" y="2448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1946" name="Oval 148"/>
            <p:cNvSpPr>
              <a:spLocks noChangeArrowheads="1"/>
            </p:cNvSpPr>
            <p:nvPr/>
          </p:nvSpPr>
          <p:spPr bwMode="auto">
            <a:xfrm>
              <a:off x="1920" y="2472"/>
              <a:ext cx="96" cy="7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149"/>
          <p:cNvGrpSpPr>
            <a:grpSpLocks/>
          </p:cNvGrpSpPr>
          <p:nvPr/>
        </p:nvGrpSpPr>
        <p:grpSpPr bwMode="auto">
          <a:xfrm>
            <a:off x="7239000" y="3762376"/>
            <a:ext cx="152400" cy="1343025"/>
            <a:chOff x="3384" y="2352"/>
            <a:chExt cx="96" cy="846"/>
          </a:xfrm>
        </p:grpSpPr>
        <p:grpSp>
          <p:nvGrpSpPr>
            <p:cNvPr id="121905" name="Group 150"/>
            <p:cNvGrpSpPr>
              <a:grpSpLocks/>
            </p:cNvGrpSpPr>
            <p:nvPr/>
          </p:nvGrpSpPr>
          <p:grpSpPr bwMode="auto">
            <a:xfrm>
              <a:off x="3384" y="2727"/>
              <a:ext cx="96" cy="96"/>
              <a:chOff x="2760" y="1920"/>
              <a:chExt cx="291" cy="240"/>
            </a:xfrm>
          </p:grpSpPr>
          <p:sp>
            <p:nvSpPr>
              <p:cNvPr id="121938" name="Oval 151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9" name="Oval 152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40" name="Line 153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41" name="Line 154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42" name="Oval 155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43" name="Oval 156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44" name="Line 157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06" name="Group 158"/>
            <p:cNvGrpSpPr>
              <a:grpSpLocks/>
            </p:cNvGrpSpPr>
            <p:nvPr/>
          </p:nvGrpSpPr>
          <p:grpSpPr bwMode="auto">
            <a:xfrm>
              <a:off x="3384" y="3102"/>
              <a:ext cx="96" cy="96"/>
              <a:chOff x="2760" y="1920"/>
              <a:chExt cx="291" cy="240"/>
            </a:xfrm>
          </p:grpSpPr>
          <p:sp>
            <p:nvSpPr>
              <p:cNvPr id="121931" name="Oval 159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2" name="Oval 160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3" name="Line 161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4" name="Line 162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5" name="Oval 163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6" name="Oval 164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7" name="Line 165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07" name="Group 166"/>
            <p:cNvGrpSpPr>
              <a:grpSpLocks/>
            </p:cNvGrpSpPr>
            <p:nvPr/>
          </p:nvGrpSpPr>
          <p:grpSpPr bwMode="auto">
            <a:xfrm>
              <a:off x="3384" y="2914"/>
              <a:ext cx="96" cy="96"/>
              <a:chOff x="2760" y="1920"/>
              <a:chExt cx="291" cy="240"/>
            </a:xfrm>
          </p:grpSpPr>
          <p:sp>
            <p:nvSpPr>
              <p:cNvPr id="121924" name="Oval 167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5" name="Oval 168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6" name="Line 169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7" name="Line 170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8" name="Oval 171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9" name="Oval 172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30" name="Line 173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08" name="Group 174"/>
            <p:cNvGrpSpPr>
              <a:grpSpLocks/>
            </p:cNvGrpSpPr>
            <p:nvPr/>
          </p:nvGrpSpPr>
          <p:grpSpPr bwMode="auto">
            <a:xfrm>
              <a:off x="3384" y="2539"/>
              <a:ext cx="96" cy="96"/>
              <a:chOff x="2760" y="1920"/>
              <a:chExt cx="291" cy="240"/>
            </a:xfrm>
          </p:grpSpPr>
          <p:sp>
            <p:nvSpPr>
              <p:cNvPr id="121917" name="Oval 175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8" name="Oval 176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9" name="Line 177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0" name="Line 178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1" name="Oval 179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2" name="Oval 180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23" name="Line 181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909" name="Group 182"/>
            <p:cNvGrpSpPr>
              <a:grpSpLocks/>
            </p:cNvGrpSpPr>
            <p:nvPr/>
          </p:nvGrpSpPr>
          <p:grpSpPr bwMode="auto">
            <a:xfrm>
              <a:off x="3384" y="2352"/>
              <a:ext cx="96" cy="96"/>
              <a:chOff x="2760" y="1920"/>
              <a:chExt cx="291" cy="240"/>
            </a:xfrm>
          </p:grpSpPr>
          <p:sp>
            <p:nvSpPr>
              <p:cNvPr id="121910" name="Oval 183"/>
              <p:cNvSpPr>
                <a:spLocks noChangeArrowheads="1"/>
              </p:cNvSpPr>
              <p:nvPr/>
            </p:nvSpPr>
            <p:spPr bwMode="auto">
              <a:xfrm>
                <a:off x="2760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1" name="Oval 184"/>
              <p:cNvSpPr>
                <a:spLocks noChangeArrowheads="1"/>
              </p:cNvSpPr>
              <p:nvPr/>
            </p:nvSpPr>
            <p:spPr bwMode="auto">
              <a:xfrm>
                <a:off x="2907" y="2016"/>
                <a:ext cx="144" cy="96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2" name="Line 185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3" name="Line 186"/>
              <p:cNvSpPr>
                <a:spLocks noChangeShapeType="1"/>
              </p:cNvSpPr>
              <p:nvPr/>
            </p:nvSpPr>
            <p:spPr bwMode="auto">
              <a:xfrm flipH="1">
                <a:off x="2907" y="1920"/>
                <a:ext cx="21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4" name="Oval 187"/>
              <p:cNvSpPr>
                <a:spLocks noChangeArrowheads="1"/>
              </p:cNvSpPr>
              <p:nvPr/>
            </p:nvSpPr>
            <p:spPr bwMode="auto">
              <a:xfrm>
                <a:off x="2880" y="2016"/>
                <a:ext cx="48" cy="144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5" name="Oval 188"/>
              <p:cNvSpPr>
                <a:spLocks noChangeArrowheads="1"/>
              </p:cNvSpPr>
              <p:nvPr/>
            </p:nvSpPr>
            <p:spPr bwMode="auto">
              <a:xfrm>
                <a:off x="2880" y="1968"/>
                <a:ext cx="48" cy="48"/>
              </a:xfrm>
              <a:prstGeom prst="ellipse">
                <a:avLst/>
              </a:prstGeom>
              <a:solidFill>
                <a:srgbClr val="FF6600">
                  <a:alpha val="39999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1916" name="Line 189"/>
              <p:cNvSpPr>
                <a:spLocks noChangeShapeType="1"/>
              </p:cNvSpPr>
              <p:nvPr/>
            </p:nvSpPr>
            <p:spPr bwMode="auto">
              <a:xfrm>
                <a:off x="2880" y="196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078" name="AutoShape 190"/>
          <p:cNvSpPr>
            <a:spLocks noChangeArrowheads="1"/>
          </p:cNvSpPr>
          <p:nvPr/>
        </p:nvSpPr>
        <p:spPr bwMode="auto">
          <a:xfrm rot="-1166402">
            <a:off x="5943600" y="4648200"/>
            <a:ext cx="762000" cy="228600"/>
          </a:xfrm>
          <a:prstGeom prst="rightArrow">
            <a:avLst>
              <a:gd name="adj1" fmla="val 50000"/>
              <a:gd name="adj2" fmla="val 83333"/>
            </a:avLst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901" name="AutoShape 191"/>
          <p:cNvSpPr>
            <a:spLocks noChangeArrowheads="1"/>
          </p:cNvSpPr>
          <p:nvPr/>
        </p:nvSpPr>
        <p:spPr bwMode="auto">
          <a:xfrm>
            <a:off x="4559300" y="4572000"/>
            <a:ext cx="1143000" cy="914400"/>
          </a:xfrm>
          <a:prstGeom prst="cube">
            <a:avLst>
              <a:gd name="adj" fmla="val 25000"/>
            </a:avLst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1902" name="Text Box 192"/>
          <p:cNvSpPr txBox="1">
            <a:spLocks noChangeArrowheads="1"/>
          </p:cNvSpPr>
          <p:nvPr/>
        </p:nvSpPr>
        <p:spPr bwMode="auto">
          <a:xfrm>
            <a:off x="2819401" y="4876800"/>
            <a:ext cx="1077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Larva-infested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hosts</a:t>
            </a:r>
          </a:p>
        </p:txBody>
      </p:sp>
      <p:sp>
        <p:nvSpPr>
          <p:cNvPr id="38081" name="Text Box 193"/>
          <p:cNvSpPr txBox="1">
            <a:spLocks noChangeArrowheads="1"/>
          </p:cNvSpPr>
          <p:nvPr/>
        </p:nvSpPr>
        <p:spPr bwMode="auto">
          <a:xfrm>
            <a:off x="6953730" y="2667000"/>
            <a:ext cx="8531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unknown</a:t>
            </a:r>
          </a:p>
        </p:txBody>
      </p:sp>
      <p:sp>
        <p:nvSpPr>
          <p:cNvPr id="38082" name="Text Box 194"/>
          <p:cNvSpPr txBox="1">
            <a:spLocks noChangeArrowheads="1"/>
          </p:cNvSpPr>
          <p:nvPr/>
        </p:nvSpPr>
        <p:spPr bwMode="auto">
          <a:xfrm>
            <a:off x="6944278" y="5257800"/>
            <a:ext cx="67358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known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(x=0)</a:t>
            </a:r>
          </a:p>
        </p:txBody>
      </p:sp>
    </p:spTree>
    <p:extLst>
      <p:ext uri="{BB962C8B-B14F-4D97-AF65-F5344CB8AC3E}">
        <p14:creationId xmlns:p14="http://schemas.microsoft.com/office/powerpoint/2010/main" val="1395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0.3332 -0.4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-20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3362 -0.2937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46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33112 -0.344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-172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32799 -0.4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20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32174 -0.27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1375 1.1111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7" grpId="0"/>
      <p:bldP spid="37918" grpId="0"/>
      <p:bldP spid="37919" grpId="0"/>
      <p:bldP spid="38078" grpId="0" animBg="1"/>
      <p:bldP spid="38081" grpId="0"/>
      <p:bldP spid="380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028806" y="1743551"/>
            <a:ext cx="801394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course T2" pitchFamily="50" charset="0"/>
                <a:ea typeface="+mn-ea"/>
                <a:cs typeface="+mn-cs"/>
              </a:rPr>
              <a:t>Example Application #1: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course T2" pitchFamily="50" charset="0"/>
                <a:ea typeface="+mn-ea"/>
                <a:cs typeface="+mn-cs"/>
              </a:rPr>
              <a:t>Medfly Population Age Structure</a:t>
            </a:r>
          </a:p>
        </p:txBody>
      </p:sp>
      <p:pic>
        <p:nvPicPr>
          <p:cNvPr id="9" name="Picture 19" descr="medf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99" y="3722113"/>
            <a:ext cx="1761202" cy="1675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43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76500" y="872098"/>
            <a:ext cx="7315200" cy="5485130"/>
            <a:chOff x="2366211" y="1010653"/>
            <a:chExt cx="7315200" cy="5485130"/>
          </a:xfrm>
        </p:grpSpPr>
        <p:pic>
          <p:nvPicPr>
            <p:cNvPr id="4" name="Picture 2" descr="Picture 04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211" y="1010653"/>
              <a:ext cx="7315200" cy="54851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607737" y="1010653"/>
              <a:ext cx="3405099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Medfly transfer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76500" y="852413"/>
            <a:ext cx="7315200" cy="5524500"/>
            <a:chOff x="2921669" y="1120942"/>
            <a:chExt cx="7315200" cy="552450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69" y="1120943"/>
              <a:ext cx="7315200" cy="54889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20"/>
            <p:cNvGrpSpPr>
              <a:grpSpLocks/>
            </p:cNvGrpSpPr>
            <p:nvPr/>
          </p:nvGrpSpPr>
          <p:grpSpPr bwMode="auto">
            <a:xfrm>
              <a:off x="2921669" y="1120942"/>
              <a:ext cx="5467350" cy="5524500"/>
              <a:chOff x="0" y="0"/>
              <a:chExt cx="3444" cy="3480"/>
            </a:xfrm>
          </p:grpSpPr>
          <p:grpSp>
            <p:nvGrpSpPr>
              <p:cNvPr id="11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2019" cy="1474"/>
                <a:chOff x="0" y="0"/>
                <a:chExt cx="2522" cy="1898"/>
              </a:xfrm>
            </p:grpSpPr>
            <p:grpSp>
              <p:nvGrpSpPr>
                <p:cNvPr id="14" name="Group 1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522" cy="1898"/>
                  <a:chOff x="79" y="85"/>
                  <a:chExt cx="2522" cy="1898"/>
                </a:xfrm>
              </p:grpSpPr>
              <p:pic>
                <p:nvPicPr>
                  <p:cNvPr id="18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" y="86"/>
                    <a:ext cx="2522" cy="189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9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85" y="85"/>
                    <a:ext cx="2516" cy="1898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5" name="Group 15"/>
                <p:cNvGrpSpPr>
                  <a:grpSpLocks/>
                </p:cNvGrpSpPr>
                <p:nvPr/>
              </p:nvGrpSpPr>
              <p:grpSpPr bwMode="auto">
                <a:xfrm>
                  <a:off x="1479" y="1103"/>
                  <a:ext cx="1032" cy="791"/>
                  <a:chOff x="2607" y="1926"/>
                  <a:chExt cx="2518" cy="1900"/>
                </a:xfrm>
              </p:grpSpPr>
              <p:pic>
                <p:nvPicPr>
                  <p:cNvPr id="16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14" y="1926"/>
                    <a:ext cx="2511" cy="188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7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607" y="1928"/>
                    <a:ext cx="2516" cy="1898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2" name="Line 18"/>
              <p:cNvSpPr>
                <a:spLocks noChangeShapeType="1"/>
              </p:cNvSpPr>
              <p:nvPr/>
            </p:nvSpPr>
            <p:spPr bwMode="auto">
              <a:xfrm flipH="1" flipV="1">
                <a:off x="2049" y="1516"/>
                <a:ext cx="1231" cy="177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" name="Oval 19"/>
              <p:cNvSpPr>
                <a:spLocks noChangeArrowheads="1"/>
              </p:cNvSpPr>
              <p:nvPr/>
            </p:nvSpPr>
            <p:spPr bwMode="auto">
              <a:xfrm>
                <a:off x="3232" y="3268"/>
                <a:ext cx="212" cy="212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621842" y="1133211"/>
              <a:ext cx="3914854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Medfly Lab Cages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476500" y="871463"/>
            <a:ext cx="7315200" cy="5486400"/>
            <a:chOff x="2618874" y="830997"/>
            <a:chExt cx="7315200" cy="5486400"/>
          </a:xfrm>
        </p:grpSpPr>
        <p:pic>
          <p:nvPicPr>
            <p:cNvPr id="21" name="Picture 2" descr="Picture 04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874" y="830997"/>
              <a:ext cx="7315200" cy="54864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4932477" y="830997"/>
              <a:ext cx="3116559" cy="83099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Trap in tree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76500" y="1094326"/>
            <a:ext cx="7315200" cy="5040674"/>
            <a:chOff x="2753560" y="946763"/>
            <a:chExt cx="7315200" cy="5040674"/>
          </a:xfrm>
        </p:grpSpPr>
        <p:pic>
          <p:nvPicPr>
            <p:cNvPr id="24" name="Picture 2" descr="orange orchard k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560" y="946763"/>
              <a:ext cx="7315200" cy="50406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IPMT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3835" y="4069737"/>
              <a:ext cx="1304925" cy="1917700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5185611" y="946763"/>
              <a:ext cx="2249334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Citrus grove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757142" y="3238740"/>
              <a:ext cx="1311618" cy="83099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Medfly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128210" y="4383755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</a:t>
            </a: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128210" y="3818605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0.2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3128210" y="3255043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0.4</a:t>
            </a: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128210" y="2691480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0.6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128210" y="2127918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0.8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33010" y="4912393"/>
            <a:ext cx="541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Chronological Age or Captive Endurance (days)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 rot="16200000">
            <a:off x="1884904" y="2703386"/>
            <a:ext cx="165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Survival</a:t>
            </a:r>
          </a:p>
        </p:txBody>
      </p:sp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3555248" y="1670718"/>
            <a:ext cx="5305425" cy="2843213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3528260" y="4536155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8628898" y="453615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180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7671635" y="453615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150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229935" y="4536155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5058610" y="4536155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60</a:t>
            </a: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6715960" y="453615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120</a:t>
            </a: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5887285" y="4536155"/>
            <a:ext cx="25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90</a:t>
            </a: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363285" y="4425030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7841498" y="4413918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Line 20"/>
          <p:cNvSpPr>
            <a:spLocks noChangeShapeType="1"/>
          </p:cNvSpPr>
          <p:nvPr/>
        </p:nvSpPr>
        <p:spPr bwMode="auto">
          <a:xfrm>
            <a:off x="5185610" y="4413918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Line 21"/>
          <p:cNvSpPr>
            <a:spLocks noChangeShapeType="1"/>
          </p:cNvSpPr>
          <p:nvPr/>
        </p:nvSpPr>
        <p:spPr bwMode="auto">
          <a:xfrm>
            <a:off x="6050798" y="4425030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Line 22"/>
          <p:cNvSpPr>
            <a:spLocks noChangeShapeType="1"/>
          </p:cNvSpPr>
          <p:nvPr/>
        </p:nvSpPr>
        <p:spPr bwMode="auto">
          <a:xfrm>
            <a:off x="6892173" y="4418680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Freeform 26"/>
          <p:cNvSpPr>
            <a:spLocks/>
          </p:cNvSpPr>
          <p:nvPr/>
        </p:nvSpPr>
        <p:spPr bwMode="auto">
          <a:xfrm>
            <a:off x="3585410" y="1672305"/>
            <a:ext cx="3962400" cy="2847975"/>
          </a:xfrm>
          <a:custGeom>
            <a:avLst/>
            <a:gdLst>
              <a:gd name="T0" fmla="*/ 11851045 w 408"/>
              <a:gd name="T1" fmla="*/ 0 h 357"/>
              <a:gd name="T2" fmla="*/ 29510912 w 408"/>
              <a:gd name="T3" fmla="*/ 0 h 357"/>
              <a:gd name="T4" fmla="*/ 47128420 w 408"/>
              <a:gd name="T5" fmla="*/ 403665 h 357"/>
              <a:gd name="T6" fmla="*/ 62852486 w 408"/>
              <a:gd name="T7" fmla="*/ 403665 h 357"/>
              <a:gd name="T8" fmla="*/ 80521976 w 408"/>
              <a:gd name="T9" fmla="*/ 403665 h 357"/>
              <a:gd name="T10" fmla="*/ 98129897 w 408"/>
              <a:gd name="T11" fmla="*/ 804174 h 357"/>
              <a:gd name="T12" fmla="*/ 115747669 w 408"/>
              <a:gd name="T13" fmla="*/ 1627992 h 357"/>
              <a:gd name="T14" fmla="*/ 131471698 w 408"/>
              <a:gd name="T15" fmla="*/ 3236341 h 357"/>
              <a:gd name="T16" fmla="*/ 149141224 w 408"/>
              <a:gd name="T17" fmla="*/ 4041143 h 357"/>
              <a:gd name="T18" fmla="*/ 166749110 w 408"/>
              <a:gd name="T19" fmla="*/ 8582144 h 357"/>
              <a:gd name="T20" fmla="*/ 184418636 w 408"/>
              <a:gd name="T21" fmla="*/ 12625810 h 357"/>
              <a:gd name="T22" fmla="*/ 200090720 w 408"/>
              <a:gd name="T23" fmla="*/ 15459119 h 357"/>
              <a:gd name="T24" fmla="*/ 217760210 w 408"/>
              <a:gd name="T25" fmla="*/ 19903927 h 357"/>
              <a:gd name="T26" fmla="*/ 235369484 w 408"/>
              <a:gd name="T27" fmla="*/ 23140268 h 357"/>
              <a:gd name="T28" fmla="*/ 251102011 w 408"/>
              <a:gd name="T29" fmla="*/ 27264267 h 357"/>
              <a:gd name="T30" fmla="*/ 268761657 w 408"/>
              <a:gd name="T31" fmla="*/ 35766084 h 357"/>
              <a:gd name="T32" fmla="*/ 286379423 w 408"/>
              <a:gd name="T33" fmla="*/ 39406743 h 357"/>
              <a:gd name="T34" fmla="*/ 304039069 w 408"/>
              <a:gd name="T35" fmla="*/ 43127077 h 357"/>
              <a:gd name="T36" fmla="*/ 319720997 w 408"/>
              <a:gd name="T37" fmla="*/ 47584564 h 357"/>
              <a:gd name="T38" fmla="*/ 337380906 w 408"/>
              <a:gd name="T39" fmla="*/ 55269527 h 357"/>
              <a:gd name="T40" fmla="*/ 354998408 w 408"/>
              <a:gd name="T41" fmla="*/ 65059511 h 357"/>
              <a:gd name="T42" fmla="*/ 370722480 w 408"/>
              <a:gd name="T43" fmla="*/ 71936485 h 357"/>
              <a:gd name="T44" fmla="*/ 388340246 w 408"/>
              <a:gd name="T45" fmla="*/ 79310157 h 357"/>
              <a:gd name="T46" fmla="*/ 405999892 w 408"/>
              <a:gd name="T47" fmla="*/ 83351305 h 357"/>
              <a:gd name="T48" fmla="*/ 423617657 w 408"/>
              <a:gd name="T49" fmla="*/ 93144440 h 357"/>
              <a:gd name="T50" fmla="*/ 439341693 w 408"/>
              <a:gd name="T51" fmla="*/ 101241958 h 357"/>
              <a:gd name="T52" fmla="*/ 457011219 w 408"/>
              <a:gd name="T53" fmla="*/ 108602926 h 357"/>
              <a:gd name="T54" fmla="*/ 474619104 w 408"/>
              <a:gd name="T55" fmla="*/ 113852542 h 357"/>
              <a:gd name="T56" fmla="*/ 492605030 w 408"/>
              <a:gd name="T57" fmla="*/ 117508407 h 357"/>
              <a:gd name="T58" fmla="*/ 507960679 w 408"/>
              <a:gd name="T59" fmla="*/ 122033543 h 357"/>
              <a:gd name="T60" fmla="*/ 525938369 w 408"/>
              <a:gd name="T61" fmla="*/ 125674208 h 357"/>
              <a:gd name="T62" fmla="*/ 543556135 w 408"/>
              <a:gd name="T63" fmla="*/ 128910523 h 357"/>
              <a:gd name="T64" fmla="*/ 559280164 w 408"/>
              <a:gd name="T65" fmla="*/ 130535360 h 357"/>
              <a:gd name="T66" fmla="*/ 576948308 w 408"/>
              <a:gd name="T67" fmla="*/ 133771700 h 357"/>
              <a:gd name="T68" fmla="*/ 594557576 w 408"/>
              <a:gd name="T69" fmla="*/ 135787523 h 357"/>
              <a:gd name="T70" fmla="*/ 612227102 w 408"/>
              <a:gd name="T71" fmla="*/ 137896353 h 357"/>
              <a:gd name="T72" fmla="*/ 627899192 w 408"/>
              <a:gd name="T73" fmla="*/ 139504676 h 357"/>
              <a:gd name="T74" fmla="*/ 645567294 w 408"/>
              <a:gd name="T75" fmla="*/ 141536359 h 357"/>
              <a:gd name="T76" fmla="*/ 663176604 w 408"/>
              <a:gd name="T77" fmla="*/ 141937476 h 357"/>
              <a:gd name="T78" fmla="*/ 678909131 w 408"/>
              <a:gd name="T79" fmla="*/ 142741650 h 357"/>
              <a:gd name="T80" fmla="*/ 696570160 w 408"/>
              <a:gd name="T81" fmla="*/ 143564991 h 357"/>
              <a:gd name="T82" fmla="*/ 714187888 w 408"/>
              <a:gd name="T83" fmla="*/ 144369668 h 357"/>
              <a:gd name="T84" fmla="*/ 731795816 w 408"/>
              <a:gd name="T85" fmla="*/ 144369668 h 357"/>
              <a:gd name="T86" fmla="*/ 747528117 w 408"/>
              <a:gd name="T87" fmla="*/ 144369668 h 357"/>
              <a:gd name="T88" fmla="*/ 765189372 w 408"/>
              <a:gd name="T89" fmla="*/ 144369668 h 357"/>
              <a:gd name="T90" fmla="*/ 782806874 w 408"/>
              <a:gd name="T91" fmla="*/ 144773333 h 357"/>
              <a:gd name="T92" fmla="*/ 800466784 w 408"/>
              <a:gd name="T93" fmla="*/ 145173817 h 357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08"/>
              <a:gd name="T142" fmla="*/ 0 h 357"/>
              <a:gd name="T143" fmla="*/ 408 w 408"/>
              <a:gd name="T144" fmla="*/ 357 h 357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08" h="357">
                <a:moveTo>
                  <a:pt x="0" y="0"/>
                </a:moveTo>
                <a:lnTo>
                  <a:pt x="3" y="0"/>
                </a:lnTo>
                <a:lnTo>
                  <a:pt x="6" y="0"/>
                </a:lnTo>
                <a:lnTo>
                  <a:pt x="9" y="0"/>
                </a:lnTo>
                <a:lnTo>
                  <a:pt x="12" y="0"/>
                </a:lnTo>
                <a:lnTo>
                  <a:pt x="15" y="0"/>
                </a:lnTo>
                <a:lnTo>
                  <a:pt x="18" y="0"/>
                </a:lnTo>
                <a:lnTo>
                  <a:pt x="21" y="0"/>
                </a:lnTo>
                <a:lnTo>
                  <a:pt x="24" y="1"/>
                </a:lnTo>
                <a:lnTo>
                  <a:pt x="27" y="1"/>
                </a:lnTo>
                <a:lnTo>
                  <a:pt x="30" y="1"/>
                </a:lnTo>
                <a:lnTo>
                  <a:pt x="32" y="1"/>
                </a:lnTo>
                <a:lnTo>
                  <a:pt x="35" y="1"/>
                </a:lnTo>
                <a:lnTo>
                  <a:pt x="38" y="1"/>
                </a:lnTo>
                <a:lnTo>
                  <a:pt x="41" y="1"/>
                </a:lnTo>
                <a:lnTo>
                  <a:pt x="44" y="1"/>
                </a:lnTo>
                <a:lnTo>
                  <a:pt x="47" y="1"/>
                </a:lnTo>
                <a:lnTo>
                  <a:pt x="50" y="2"/>
                </a:lnTo>
                <a:lnTo>
                  <a:pt x="53" y="3"/>
                </a:lnTo>
                <a:lnTo>
                  <a:pt x="56" y="3"/>
                </a:lnTo>
                <a:lnTo>
                  <a:pt x="59" y="4"/>
                </a:lnTo>
                <a:lnTo>
                  <a:pt x="62" y="6"/>
                </a:lnTo>
                <a:lnTo>
                  <a:pt x="64" y="7"/>
                </a:lnTo>
                <a:lnTo>
                  <a:pt x="67" y="8"/>
                </a:lnTo>
                <a:lnTo>
                  <a:pt x="70" y="8"/>
                </a:lnTo>
                <a:lnTo>
                  <a:pt x="73" y="8"/>
                </a:lnTo>
                <a:lnTo>
                  <a:pt x="76" y="10"/>
                </a:lnTo>
                <a:lnTo>
                  <a:pt x="79" y="11"/>
                </a:lnTo>
                <a:lnTo>
                  <a:pt x="82" y="16"/>
                </a:lnTo>
                <a:lnTo>
                  <a:pt x="85" y="21"/>
                </a:lnTo>
                <a:lnTo>
                  <a:pt x="88" y="28"/>
                </a:lnTo>
                <a:lnTo>
                  <a:pt x="91" y="30"/>
                </a:lnTo>
                <a:lnTo>
                  <a:pt x="94" y="31"/>
                </a:lnTo>
                <a:lnTo>
                  <a:pt x="96" y="35"/>
                </a:lnTo>
                <a:lnTo>
                  <a:pt x="99" y="37"/>
                </a:lnTo>
                <a:lnTo>
                  <a:pt x="102" y="38"/>
                </a:lnTo>
                <a:lnTo>
                  <a:pt x="105" y="40"/>
                </a:lnTo>
                <a:lnTo>
                  <a:pt x="108" y="42"/>
                </a:lnTo>
                <a:lnTo>
                  <a:pt x="111" y="49"/>
                </a:lnTo>
                <a:lnTo>
                  <a:pt x="114" y="52"/>
                </a:lnTo>
                <a:lnTo>
                  <a:pt x="117" y="54"/>
                </a:lnTo>
                <a:lnTo>
                  <a:pt x="120" y="57"/>
                </a:lnTo>
                <a:lnTo>
                  <a:pt x="123" y="59"/>
                </a:lnTo>
                <a:lnTo>
                  <a:pt x="125" y="66"/>
                </a:lnTo>
                <a:lnTo>
                  <a:pt x="128" y="67"/>
                </a:lnTo>
                <a:lnTo>
                  <a:pt x="131" y="76"/>
                </a:lnTo>
                <a:lnTo>
                  <a:pt x="134" y="83"/>
                </a:lnTo>
                <a:lnTo>
                  <a:pt x="137" y="88"/>
                </a:lnTo>
                <a:lnTo>
                  <a:pt x="140" y="90"/>
                </a:lnTo>
                <a:lnTo>
                  <a:pt x="143" y="91"/>
                </a:lnTo>
                <a:lnTo>
                  <a:pt x="146" y="97"/>
                </a:lnTo>
                <a:lnTo>
                  <a:pt x="149" y="100"/>
                </a:lnTo>
                <a:lnTo>
                  <a:pt x="152" y="104"/>
                </a:lnTo>
                <a:lnTo>
                  <a:pt x="155" y="106"/>
                </a:lnTo>
                <a:lnTo>
                  <a:pt x="157" y="107"/>
                </a:lnTo>
                <a:lnTo>
                  <a:pt x="160" y="113"/>
                </a:lnTo>
                <a:lnTo>
                  <a:pt x="163" y="117"/>
                </a:lnTo>
                <a:lnTo>
                  <a:pt x="166" y="124"/>
                </a:lnTo>
                <a:lnTo>
                  <a:pt x="169" y="129"/>
                </a:lnTo>
                <a:lnTo>
                  <a:pt x="172" y="136"/>
                </a:lnTo>
                <a:lnTo>
                  <a:pt x="175" y="144"/>
                </a:lnTo>
                <a:lnTo>
                  <a:pt x="178" y="151"/>
                </a:lnTo>
                <a:lnTo>
                  <a:pt x="181" y="160"/>
                </a:lnTo>
                <a:lnTo>
                  <a:pt x="184" y="165"/>
                </a:lnTo>
                <a:lnTo>
                  <a:pt x="187" y="170"/>
                </a:lnTo>
                <a:lnTo>
                  <a:pt x="189" y="177"/>
                </a:lnTo>
                <a:lnTo>
                  <a:pt x="192" y="182"/>
                </a:lnTo>
                <a:lnTo>
                  <a:pt x="195" y="187"/>
                </a:lnTo>
                <a:lnTo>
                  <a:pt x="198" y="195"/>
                </a:lnTo>
                <a:lnTo>
                  <a:pt x="201" y="199"/>
                </a:lnTo>
                <a:lnTo>
                  <a:pt x="204" y="201"/>
                </a:lnTo>
                <a:lnTo>
                  <a:pt x="207" y="205"/>
                </a:lnTo>
                <a:lnTo>
                  <a:pt x="210" y="213"/>
                </a:lnTo>
                <a:lnTo>
                  <a:pt x="213" y="218"/>
                </a:lnTo>
                <a:lnTo>
                  <a:pt x="216" y="229"/>
                </a:lnTo>
                <a:lnTo>
                  <a:pt x="219" y="235"/>
                </a:lnTo>
                <a:lnTo>
                  <a:pt x="221" y="243"/>
                </a:lnTo>
                <a:lnTo>
                  <a:pt x="224" y="249"/>
                </a:lnTo>
                <a:lnTo>
                  <a:pt x="227" y="257"/>
                </a:lnTo>
                <a:lnTo>
                  <a:pt x="230" y="262"/>
                </a:lnTo>
                <a:lnTo>
                  <a:pt x="233" y="267"/>
                </a:lnTo>
                <a:lnTo>
                  <a:pt x="236" y="271"/>
                </a:lnTo>
                <a:lnTo>
                  <a:pt x="239" y="276"/>
                </a:lnTo>
                <a:lnTo>
                  <a:pt x="242" y="280"/>
                </a:lnTo>
                <a:lnTo>
                  <a:pt x="245" y="283"/>
                </a:lnTo>
                <a:lnTo>
                  <a:pt x="248" y="286"/>
                </a:lnTo>
                <a:lnTo>
                  <a:pt x="251" y="289"/>
                </a:lnTo>
                <a:lnTo>
                  <a:pt x="253" y="295"/>
                </a:lnTo>
                <a:lnTo>
                  <a:pt x="256" y="300"/>
                </a:lnTo>
                <a:lnTo>
                  <a:pt x="259" y="300"/>
                </a:lnTo>
                <a:lnTo>
                  <a:pt x="262" y="303"/>
                </a:lnTo>
                <a:lnTo>
                  <a:pt x="265" y="308"/>
                </a:lnTo>
                <a:lnTo>
                  <a:pt x="268" y="309"/>
                </a:lnTo>
                <a:lnTo>
                  <a:pt x="271" y="311"/>
                </a:lnTo>
                <a:lnTo>
                  <a:pt x="274" y="313"/>
                </a:lnTo>
                <a:lnTo>
                  <a:pt x="277" y="317"/>
                </a:lnTo>
                <a:lnTo>
                  <a:pt x="280" y="317"/>
                </a:lnTo>
                <a:lnTo>
                  <a:pt x="283" y="320"/>
                </a:lnTo>
                <a:lnTo>
                  <a:pt x="285" y="321"/>
                </a:lnTo>
                <a:lnTo>
                  <a:pt x="288" y="322"/>
                </a:lnTo>
                <a:lnTo>
                  <a:pt x="291" y="324"/>
                </a:lnTo>
                <a:lnTo>
                  <a:pt x="294" y="329"/>
                </a:lnTo>
                <a:lnTo>
                  <a:pt x="297" y="331"/>
                </a:lnTo>
                <a:lnTo>
                  <a:pt x="300" y="331"/>
                </a:lnTo>
                <a:lnTo>
                  <a:pt x="303" y="334"/>
                </a:lnTo>
                <a:lnTo>
                  <a:pt x="306" y="336"/>
                </a:lnTo>
                <a:lnTo>
                  <a:pt x="309" y="337"/>
                </a:lnTo>
                <a:lnTo>
                  <a:pt x="312" y="339"/>
                </a:lnTo>
                <a:lnTo>
                  <a:pt x="314" y="341"/>
                </a:lnTo>
                <a:lnTo>
                  <a:pt x="317" y="341"/>
                </a:lnTo>
                <a:lnTo>
                  <a:pt x="320" y="343"/>
                </a:lnTo>
                <a:lnTo>
                  <a:pt x="323" y="344"/>
                </a:lnTo>
                <a:lnTo>
                  <a:pt x="326" y="348"/>
                </a:lnTo>
                <a:lnTo>
                  <a:pt x="329" y="348"/>
                </a:lnTo>
                <a:lnTo>
                  <a:pt x="332" y="348"/>
                </a:lnTo>
                <a:lnTo>
                  <a:pt x="335" y="349"/>
                </a:lnTo>
                <a:lnTo>
                  <a:pt x="338" y="349"/>
                </a:lnTo>
                <a:lnTo>
                  <a:pt x="341" y="350"/>
                </a:lnTo>
                <a:lnTo>
                  <a:pt x="344" y="351"/>
                </a:lnTo>
                <a:lnTo>
                  <a:pt x="346" y="351"/>
                </a:lnTo>
                <a:lnTo>
                  <a:pt x="349" y="353"/>
                </a:lnTo>
                <a:lnTo>
                  <a:pt x="352" y="353"/>
                </a:lnTo>
                <a:lnTo>
                  <a:pt x="355" y="353"/>
                </a:lnTo>
                <a:lnTo>
                  <a:pt x="358" y="353"/>
                </a:lnTo>
                <a:lnTo>
                  <a:pt x="361" y="354"/>
                </a:lnTo>
                <a:lnTo>
                  <a:pt x="364" y="355"/>
                </a:lnTo>
                <a:lnTo>
                  <a:pt x="367" y="355"/>
                </a:lnTo>
                <a:lnTo>
                  <a:pt x="370" y="355"/>
                </a:lnTo>
                <a:lnTo>
                  <a:pt x="373" y="355"/>
                </a:lnTo>
                <a:lnTo>
                  <a:pt x="376" y="355"/>
                </a:lnTo>
                <a:lnTo>
                  <a:pt x="378" y="355"/>
                </a:lnTo>
                <a:lnTo>
                  <a:pt x="381" y="355"/>
                </a:lnTo>
                <a:lnTo>
                  <a:pt x="384" y="355"/>
                </a:lnTo>
                <a:lnTo>
                  <a:pt x="387" y="355"/>
                </a:lnTo>
                <a:lnTo>
                  <a:pt x="390" y="355"/>
                </a:lnTo>
                <a:lnTo>
                  <a:pt x="393" y="355"/>
                </a:lnTo>
                <a:lnTo>
                  <a:pt x="396" y="355"/>
                </a:lnTo>
                <a:lnTo>
                  <a:pt x="399" y="356"/>
                </a:lnTo>
                <a:lnTo>
                  <a:pt x="402" y="356"/>
                </a:lnTo>
                <a:lnTo>
                  <a:pt x="405" y="356"/>
                </a:lnTo>
                <a:lnTo>
                  <a:pt x="408" y="357"/>
                </a:lnTo>
              </a:path>
            </a:pathLst>
          </a:cu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Freeform 27"/>
          <p:cNvSpPr>
            <a:spLocks/>
          </p:cNvSpPr>
          <p:nvPr/>
        </p:nvSpPr>
        <p:spPr bwMode="auto">
          <a:xfrm>
            <a:off x="3585410" y="1640555"/>
            <a:ext cx="3962400" cy="2863850"/>
          </a:xfrm>
          <a:custGeom>
            <a:avLst/>
            <a:gdLst>
              <a:gd name="T0" fmla="*/ 12491821 w 405"/>
              <a:gd name="T1" fmla="*/ 4711674 h 357"/>
              <a:gd name="T2" fmla="*/ 31064353 w 405"/>
              <a:gd name="T3" fmla="*/ 11440058 h 357"/>
              <a:gd name="T4" fmla="*/ 49975873 w 405"/>
              <a:gd name="T5" fmla="*/ 18263635 h 357"/>
              <a:gd name="T6" fmla="*/ 66521531 w 405"/>
              <a:gd name="T7" fmla="*/ 25074190 h 357"/>
              <a:gd name="T8" fmla="*/ 85424620 w 405"/>
              <a:gd name="T9" fmla="*/ 31884745 h 357"/>
              <a:gd name="T10" fmla="*/ 103997190 w 405"/>
              <a:gd name="T11" fmla="*/ 38695168 h 357"/>
              <a:gd name="T12" fmla="*/ 122908673 w 405"/>
              <a:gd name="T13" fmla="*/ 45522116 h 357"/>
              <a:gd name="T14" fmla="*/ 139454324 w 405"/>
              <a:gd name="T15" fmla="*/ 52329325 h 357"/>
              <a:gd name="T16" fmla="*/ 158028299 w 405"/>
              <a:gd name="T17" fmla="*/ 59057684 h 357"/>
              <a:gd name="T18" fmla="*/ 176929755 w 405"/>
              <a:gd name="T19" fmla="*/ 65884632 h 357"/>
              <a:gd name="T20" fmla="*/ 195502288 w 405"/>
              <a:gd name="T21" fmla="*/ 72276462 h 357"/>
              <a:gd name="T22" fmla="*/ 212440489 w 405"/>
              <a:gd name="T23" fmla="*/ 78237464 h 357"/>
              <a:gd name="T24" fmla="*/ 230959693 w 405"/>
              <a:gd name="T25" fmla="*/ 84648905 h 357"/>
              <a:gd name="T26" fmla="*/ 249915920 w 405"/>
              <a:gd name="T27" fmla="*/ 90108476 h 357"/>
              <a:gd name="T28" fmla="*/ 266461571 w 405"/>
              <a:gd name="T29" fmla="*/ 96085719 h 357"/>
              <a:gd name="T30" fmla="*/ 285044168 w 405"/>
              <a:gd name="T31" fmla="*/ 101631241 h 357"/>
              <a:gd name="T32" fmla="*/ 303945624 w 405"/>
              <a:gd name="T33" fmla="*/ 106675437 h 357"/>
              <a:gd name="T34" fmla="*/ 322518193 w 405"/>
              <a:gd name="T35" fmla="*/ 111387136 h 357"/>
              <a:gd name="T36" fmla="*/ 339394370 w 405"/>
              <a:gd name="T37" fmla="*/ 116530431 h 357"/>
              <a:gd name="T38" fmla="*/ 357975371 w 405"/>
              <a:gd name="T39" fmla="*/ 120728162 h 357"/>
              <a:gd name="T40" fmla="*/ 376549537 w 405"/>
              <a:gd name="T41" fmla="*/ 125024487 h 357"/>
              <a:gd name="T42" fmla="*/ 393424074 w 405"/>
              <a:gd name="T43" fmla="*/ 128385713 h 357"/>
              <a:gd name="T44" fmla="*/ 411998049 w 405"/>
              <a:gd name="T45" fmla="*/ 131749622 h 357"/>
              <a:gd name="T46" fmla="*/ 430908170 w 405"/>
              <a:gd name="T47" fmla="*/ 135212534 h 357"/>
              <a:gd name="T48" fmla="*/ 449482145 w 405"/>
              <a:gd name="T49" fmla="*/ 137726895 h 357"/>
              <a:gd name="T50" fmla="*/ 466356646 w 405"/>
              <a:gd name="T51" fmla="*/ 140342807 h 357"/>
              <a:gd name="T52" fmla="*/ 484929216 w 405"/>
              <a:gd name="T53" fmla="*/ 142023089 h 357"/>
              <a:gd name="T54" fmla="*/ 503503418 w 405"/>
              <a:gd name="T55" fmla="*/ 143703371 h 357"/>
              <a:gd name="T56" fmla="*/ 522413533 w 405"/>
              <a:gd name="T57" fmla="*/ 144969066 h 357"/>
              <a:gd name="T58" fmla="*/ 538960553 w 405"/>
              <a:gd name="T59" fmla="*/ 146217732 h 357"/>
              <a:gd name="T60" fmla="*/ 557862009 w 405"/>
              <a:gd name="T61" fmla="*/ 147482634 h 357"/>
              <a:gd name="T62" fmla="*/ 576435984 w 405"/>
              <a:gd name="T63" fmla="*/ 148415045 h 357"/>
              <a:gd name="T64" fmla="*/ 592990300 w 405"/>
              <a:gd name="T65" fmla="*/ 148833643 h 357"/>
              <a:gd name="T66" fmla="*/ 611891756 w 405"/>
              <a:gd name="T67" fmla="*/ 149680614 h 357"/>
              <a:gd name="T68" fmla="*/ 630465694 w 405"/>
              <a:gd name="T69" fmla="*/ 150098546 h 357"/>
              <a:gd name="T70" fmla="*/ 649367378 w 405"/>
              <a:gd name="T71" fmla="*/ 150513925 h 357"/>
              <a:gd name="T72" fmla="*/ 665914434 w 405"/>
              <a:gd name="T73" fmla="*/ 150929280 h 357"/>
              <a:gd name="T74" fmla="*/ 684824556 w 405"/>
              <a:gd name="T75" fmla="*/ 150929280 h 357"/>
              <a:gd name="T76" fmla="*/ 703398530 w 405"/>
              <a:gd name="T77" fmla="*/ 151364241 h 357"/>
              <a:gd name="T78" fmla="*/ 719944145 w 405"/>
              <a:gd name="T79" fmla="*/ 151364241 h 357"/>
              <a:gd name="T80" fmla="*/ 738909030 w 405"/>
              <a:gd name="T81" fmla="*/ 151364241 h 357"/>
              <a:gd name="T82" fmla="*/ 757481600 w 405"/>
              <a:gd name="T83" fmla="*/ 151779621 h 357"/>
              <a:gd name="T84" fmla="*/ 776383056 w 405"/>
              <a:gd name="T85" fmla="*/ 151779621 h 357"/>
              <a:gd name="T86" fmla="*/ 792930340 w 405"/>
              <a:gd name="T87" fmla="*/ 151779621 h 357"/>
              <a:gd name="T88" fmla="*/ 811831759 w 405"/>
              <a:gd name="T89" fmla="*/ 151779621 h 357"/>
              <a:gd name="T90" fmla="*/ 830414393 w 405"/>
              <a:gd name="T91" fmla="*/ 151779621 h 35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05"/>
              <a:gd name="T139" fmla="*/ 0 h 357"/>
              <a:gd name="T140" fmla="*/ 405 w 405"/>
              <a:gd name="T141" fmla="*/ 357 h 357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05" h="357">
                <a:moveTo>
                  <a:pt x="0" y="0"/>
                </a:moveTo>
                <a:lnTo>
                  <a:pt x="3" y="5"/>
                </a:lnTo>
                <a:lnTo>
                  <a:pt x="6" y="11"/>
                </a:lnTo>
                <a:lnTo>
                  <a:pt x="9" y="16"/>
                </a:lnTo>
                <a:lnTo>
                  <a:pt x="12" y="22"/>
                </a:lnTo>
                <a:lnTo>
                  <a:pt x="15" y="27"/>
                </a:lnTo>
                <a:lnTo>
                  <a:pt x="18" y="32"/>
                </a:lnTo>
                <a:lnTo>
                  <a:pt x="21" y="38"/>
                </a:lnTo>
                <a:lnTo>
                  <a:pt x="24" y="43"/>
                </a:lnTo>
                <a:lnTo>
                  <a:pt x="27" y="48"/>
                </a:lnTo>
                <a:lnTo>
                  <a:pt x="30" y="54"/>
                </a:lnTo>
                <a:lnTo>
                  <a:pt x="32" y="59"/>
                </a:lnTo>
                <a:lnTo>
                  <a:pt x="35" y="65"/>
                </a:lnTo>
                <a:lnTo>
                  <a:pt x="38" y="70"/>
                </a:lnTo>
                <a:lnTo>
                  <a:pt x="41" y="75"/>
                </a:lnTo>
                <a:lnTo>
                  <a:pt x="44" y="81"/>
                </a:lnTo>
                <a:lnTo>
                  <a:pt x="47" y="86"/>
                </a:lnTo>
                <a:lnTo>
                  <a:pt x="50" y="91"/>
                </a:lnTo>
                <a:lnTo>
                  <a:pt x="53" y="97"/>
                </a:lnTo>
                <a:lnTo>
                  <a:pt x="56" y="102"/>
                </a:lnTo>
                <a:lnTo>
                  <a:pt x="59" y="107"/>
                </a:lnTo>
                <a:lnTo>
                  <a:pt x="62" y="113"/>
                </a:lnTo>
                <a:lnTo>
                  <a:pt x="64" y="118"/>
                </a:lnTo>
                <a:lnTo>
                  <a:pt x="67" y="123"/>
                </a:lnTo>
                <a:lnTo>
                  <a:pt x="70" y="129"/>
                </a:lnTo>
                <a:lnTo>
                  <a:pt x="73" y="134"/>
                </a:lnTo>
                <a:lnTo>
                  <a:pt x="76" y="139"/>
                </a:lnTo>
                <a:lnTo>
                  <a:pt x="79" y="144"/>
                </a:lnTo>
                <a:lnTo>
                  <a:pt x="82" y="150"/>
                </a:lnTo>
                <a:lnTo>
                  <a:pt x="85" y="155"/>
                </a:lnTo>
                <a:lnTo>
                  <a:pt x="88" y="160"/>
                </a:lnTo>
                <a:lnTo>
                  <a:pt x="91" y="165"/>
                </a:lnTo>
                <a:lnTo>
                  <a:pt x="94" y="170"/>
                </a:lnTo>
                <a:lnTo>
                  <a:pt x="96" y="175"/>
                </a:lnTo>
                <a:lnTo>
                  <a:pt x="99" y="179"/>
                </a:lnTo>
                <a:lnTo>
                  <a:pt x="102" y="184"/>
                </a:lnTo>
                <a:lnTo>
                  <a:pt x="105" y="189"/>
                </a:lnTo>
                <a:lnTo>
                  <a:pt x="108" y="194"/>
                </a:lnTo>
                <a:lnTo>
                  <a:pt x="111" y="199"/>
                </a:lnTo>
                <a:lnTo>
                  <a:pt x="114" y="203"/>
                </a:lnTo>
                <a:lnTo>
                  <a:pt x="117" y="208"/>
                </a:lnTo>
                <a:lnTo>
                  <a:pt x="120" y="212"/>
                </a:lnTo>
                <a:lnTo>
                  <a:pt x="123" y="217"/>
                </a:lnTo>
                <a:lnTo>
                  <a:pt x="125" y="221"/>
                </a:lnTo>
                <a:lnTo>
                  <a:pt x="128" y="226"/>
                </a:lnTo>
                <a:lnTo>
                  <a:pt x="131" y="230"/>
                </a:lnTo>
                <a:lnTo>
                  <a:pt x="134" y="234"/>
                </a:lnTo>
                <a:lnTo>
                  <a:pt x="137" y="239"/>
                </a:lnTo>
                <a:lnTo>
                  <a:pt x="140" y="243"/>
                </a:lnTo>
                <a:lnTo>
                  <a:pt x="143" y="247"/>
                </a:lnTo>
                <a:lnTo>
                  <a:pt x="146" y="251"/>
                </a:lnTo>
                <a:lnTo>
                  <a:pt x="149" y="255"/>
                </a:lnTo>
                <a:lnTo>
                  <a:pt x="152" y="258"/>
                </a:lnTo>
                <a:lnTo>
                  <a:pt x="155" y="262"/>
                </a:lnTo>
                <a:lnTo>
                  <a:pt x="157" y="266"/>
                </a:lnTo>
                <a:lnTo>
                  <a:pt x="160" y="270"/>
                </a:lnTo>
                <a:lnTo>
                  <a:pt x="163" y="274"/>
                </a:lnTo>
                <a:lnTo>
                  <a:pt x="166" y="277"/>
                </a:lnTo>
                <a:lnTo>
                  <a:pt x="169" y="281"/>
                </a:lnTo>
                <a:lnTo>
                  <a:pt x="172" y="284"/>
                </a:lnTo>
                <a:lnTo>
                  <a:pt x="175" y="287"/>
                </a:lnTo>
                <a:lnTo>
                  <a:pt x="178" y="291"/>
                </a:lnTo>
                <a:lnTo>
                  <a:pt x="181" y="294"/>
                </a:lnTo>
                <a:lnTo>
                  <a:pt x="184" y="297"/>
                </a:lnTo>
                <a:lnTo>
                  <a:pt x="187" y="300"/>
                </a:lnTo>
                <a:lnTo>
                  <a:pt x="189" y="302"/>
                </a:lnTo>
                <a:lnTo>
                  <a:pt x="192" y="305"/>
                </a:lnTo>
                <a:lnTo>
                  <a:pt x="195" y="308"/>
                </a:lnTo>
                <a:lnTo>
                  <a:pt x="198" y="310"/>
                </a:lnTo>
                <a:lnTo>
                  <a:pt x="201" y="313"/>
                </a:lnTo>
                <a:lnTo>
                  <a:pt x="204" y="315"/>
                </a:lnTo>
                <a:lnTo>
                  <a:pt x="207" y="318"/>
                </a:lnTo>
                <a:lnTo>
                  <a:pt x="210" y="320"/>
                </a:lnTo>
                <a:lnTo>
                  <a:pt x="213" y="322"/>
                </a:lnTo>
                <a:lnTo>
                  <a:pt x="216" y="324"/>
                </a:lnTo>
                <a:lnTo>
                  <a:pt x="219" y="326"/>
                </a:lnTo>
                <a:lnTo>
                  <a:pt x="221" y="328"/>
                </a:lnTo>
                <a:lnTo>
                  <a:pt x="224" y="330"/>
                </a:lnTo>
                <a:lnTo>
                  <a:pt x="227" y="331"/>
                </a:lnTo>
                <a:lnTo>
                  <a:pt x="230" y="333"/>
                </a:lnTo>
                <a:lnTo>
                  <a:pt x="233" y="334"/>
                </a:lnTo>
                <a:lnTo>
                  <a:pt x="236" y="335"/>
                </a:lnTo>
                <a:lnTo>
                  <a:pt x="239" y="337"/>
                </a:lnTo>
                <a:lnTo>
                  <a:pt x="242" y="338"/>
                </a:lnTo>
                <a:lnTo>
                  <a:pt x="245" y="339"/>
                </a:lnTo>
                <a:lnTo>
                  <a:pt x="248" y="340"/>
                </a:lnTo>
                <a:lnTo>
                  <a:pt x="251" y="341"/>
                </a:lnTo>
                <a:lnTo>
                  <a:pt x="253" y="342"/>
                </a:lnTo>
                <a:lnTo>
                  <a:pt x="256" y="343"/>
                </a:lnTo>
                <a:lnTo>
                  <a:pt x="259" y="344"/>
                </a:lnTo>
                <a:lnTo>
                  <a:pt x="262" y="345"/>
                </a:lnTo>
                <a:lnTo>
                  <a:pt x="265" y="346"/>
                </a:lnTo>
                <a:lnTo>
                  <a:pt x="268" y="347"/>
                </a:lnTo>
                <a:lnTo>
                  <a:pt x="271" y="347"/>
                </a:lnTo>
                <a:lnTo>
                  <a:pt x="274" y="348"/>
                </a:lnTo>
                <a:lnTo>
                  <a:pt x="277" y="349"/>
                </a:lnTo>
                <a:lnTo>
                  <a:pt x="280" y="349"/>
                </a:lnTo>
                <a:lnTo>
                  <a:pt x="283" y="350"/>
                </a:lnTo>
                <a:lnTo>
                  <a:pt x="285" y="350"/>
                </a:lnTo>
                <a:lnTo>
                  <a:pt x="288" y="351"/>
                </a:lnTo>
                <a:lnTo>
                  <a:pt x="291" y="351"/>
                </a:lnTo>
                <a:lnTo>
                  <a:pt x="294" y="352"/>
                </a:lnTo>
                <a:lnTo>
                  <a:pt x="297" y="352"/>
                </a:lnTo>
                <a:lnTo>
                  <a:pt x="300" y="353"/>
                </a:lnTo>
                <a:lnTo>
                  <a:pt x="303" y="353"/>
                </a:lnTo>
                <a:lnTo>
                  <a:pt x="306" y="354"/>
                </a:lnTo>
                <a:lnTo>
                  <a:pt x="309" y="354"/>
                </a:lnTo>
                <a:lnTo>
                  <a:pt x="312" y="354"/>
                </a:lnTo>
                <a:lnTo>
                  <a:pt x="314" y="354"/>
                </a:lnTo>
                <a:lnTo>
                  <a:pt x="317" y="355"/>
                </a:lnTo>
                <a:lnTo>
                  <a:pt x="320" y="355"/>
                </a:lnTo>
                <a:lnTo>
                  <a:pt x="323" y="355"/>
                </a:lnTo>
                <a:lnTo>
                  <a:pt x="326" y="355"/>
                </a:lnTo>
                <a:lnTo>
                  <a:pt x="329" y="355"/>
                </a:lnTo>
                <a:lnTo>
                  <a:pt x="332" y="356"/>
                </a:lnTo>
                <a:lnTo>
                  <a:pt x="335" y="356"/>
                </a:lnTo>
                <a:lnTo>
                  <a:pt x="338" y="356"/>
                </a:lnTo>
                <a:lnTo>
                  <a:pt x="341" y="356"/>
                </a:lnTo>
                <a:lnTo>
                  <a:pt x="344" y="356"/>
                </a:lnTo>
                <a:lnTo>
                  <a:pt x="346" y="356"/>
                </a:lnTo>
                <a:lnTo>
                  <a:pt x="349" y="356"/>
                </a:lnTo>
                <a:lnTo>
                  <a:pt x="352" y="356"/>
                </a:lnTo>
                <a:lnTo>
                  <a:pt x="355" y="356"/>
                </a:lnTo>
                <a:lnTo>
                  <a:pt x="358" y="356"/>
                </a:lnTo>
                <a:lnTo>
                  <a:pt x="361" y="357"/>
                </a:lnTo>
                <a:lnTo>
                  <a:pt x="364" y="357"/>
                </a:lnTo>
                <a:lnTo>
                  <a:pt x="367" y="357"/>
                </a:lnTo>
                <a:lnTo>
                  <a:pt x="370" y="357"/>
                </a:lnTo>
                <a:lnTo>
                  <a:pt x="373" y="357"/>
                </a:lnTo>
                <a:lnTo>
                  <a:pt x="376" y="357"/>
                </a:lnTo>
                <a:lnTo>
                  <a:pt x="378" y="357"/>
                </a:lnTo>
                <a:lnTo>
                  <a:pt x="381" y="357"/>
                </a:lnTo>
                <a:lnTo>
                  <a:pt x="384" y="357"/>
                </a:lnTo>
                <a:lnTo>
                  <a:pt x="387" y="357"/>
                </a:lnTo>
                <a:lnTo>
                  <a:pt x="390" y="357"/>
                </a:lnTo>
                <a:lnTo>
                  <a:pt x="393" y="357"/>
                </a:lnTo>
                <a:lnTo>
                  <a:pt x="396" y="357"/>
                </a:lnTo>
                <a:lnTo>
                  <a:pt x="399" y="357"/>
                </a:lnTo>
                <a:lnTo>
                  <a:pt x="402" y="357"/>
                </a:lnTo>
                <a:lnTo>
                  <a:pt x="405" y="357"/>
                </a:lnTo>
              </a:path>
            </a:pathLst>
          </a:custGeom>
          <a:noFill/>
          <a:ln w="28575" cap="flat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 rot="16200000">
            <a:off x="3617160" y="3913855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Rectangle 29"/>
          <p:cNvSpPr>
            <a:spLocks noChangeArrowheads="1"/>
          </p:cNvSpPr>
          <p:nvPr/>
        </p:nvSpPr>
        <p:spPr bwMode="auto">
          <a:xfrm>
            <a:off x="3125419" y="1544307"/>
            <a:ext cx="2885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1.0</a:t>
            </a:r>
          </a:p>
        </p:txBody>
      </p:sp>
      <p:sp>
        <p:nvSpPr>
          <p:cNvPr id="52" name="Line 35"/>
          <p:cNvSpPr>
            <a:spLocks noChangeShapeType="1"/>
          </p:cNvSpPr>
          <p:nvPr/>
        </p:nvSpPr>
        <p:spPr bwMode="auto">
          <a:xfrm rot="16200000">
            <a:off x="3617160" y="3348705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Line 36"/>
          <p:cNvSpPr>
            <a:spLocks noChangeShapeType="1"/>
          </p:cNvSpPr>
          <p:nvPr/>
        </p:nvSpPr>
        <p:spPr bwMode="auto">
          <a:xfrm rot="16200000">
            <a:off x="3617160" y="2770855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Line 37"/>
          <p:cNvSpPr>
            <a:spLocks noChangeShapeType="1"/>
          </p:cNvSpPr>
          <p:nvPr/>
        </p:nvSpPr>
        <p:spPr bwMode="auto">
          <a:xfrm rot="16200000">
            <a:off x="3617160" y="2205705"/>
            <a:ext cx="0" cy="88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Text Box 48"/>
          <p:cNvSpPr txBox="1">
            <a:spLocks noChangeArrowheads="1"/>
          </p:cNvSpPr>
          <p:nvPr/>
        </p:nvSpPr>
        <p:spPr bwMode="auto">
          <a:xfrm>
            <a:off x="5449135" y="1693197"/>
            <a:ext cx="1130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Female</a:t>
            </a:r>
          </a:p>
        </p:txBody>
      </p:sp>
      <p:sp>
        <p:nvSpPr>
          <p:cNvPr id="56" name="Freeform 49"/>
          <p:cNvSpPr>
            <a:spLocks/>
          </p:cNvSpPr>
          <p:nvPr/>
        </p:nvSpPr>
        <p:spPr bwMode="auto">
          <a:xfrm>
            <a:off x="3585410" y="1640555"/>
            <a:ext cx="4267200" cy="2867025"/>
          </a:xfrm>
          <a:custGeom>
            <a:avLst/>
            <a:gdLst>
              <a:gd name="T0" fmla="*/ 26780977 w 397"/>
              <a:gd name="T1" fmla="*/ 0 h 277"/>
              <a:gd name="T2" fmla="*/ 57416472 w 397"/>
              <a:gd name="T3" fmla="*/ 19509925 h 277"/>
              <a:gd name="T4" fmla="*/ 92591166 w 397"/>
              <a:gd name="T5" fmla="*/ 26036809 h 277"/>
              <a:gd name="T6" fmla="*/ 127852174 w 397"/>
              <a:gd name="T7" fmla="*/ 39101074 h 277"/>
              <a:gd name="T8" fmla="*/ 163697643 w 397"/>
              <a:gd name="T9" fmla="*/ 52073317 h 277"/>
              <a:gd name="T10" fmla="*/ 198958610 w 397"/>
              <a:gd name="T11" fmla="*/ 78120923 h 277"/>
              <a:gd name="T12" fmla="*/ 229595987 w 397"/>
              <a:gd name="T13" fmla="*/ 101165339 h 277"/>
              <a:gd name="T14" fmla="*/ 264857273 w 397"/>
              <a:gd name="T15" fmla="*/ 133728732 h 277"/>
              <a:gd name="T16" fmla="*/ 300118287 w 397"/>
              <a:gd name="T17" fmla="*/ 166763843 h 277"/>
              <a:gd name="T18" fmla="*/ 335961285 w 397"/>
              <a:gd name="T19" fmla="*/ 215384153 h 277"/>
              <a:gd name="T20" fmla="*/ 371222570 w 397"/>
              <a:gd name="T21" fmla="*/ 261389591 h 277"/>
              <a:gd name="T22" fmla="*/ 406384881 w 397"/>
              <a:gd name="T23" fmla="*/ 313473959 h 277"/>
              <a:gd name="T24" fmla="*/ 437020057 w 397"/>
              <a:gd name="T25" fmla="*/ 359090827 h 277"/>
              <a:gd name="T26" fmla="*/ 472281024 w 397"/>
              <a:gd name="T27" fmla="*/ 411635856 h 277"/>
              <a:gd name="T28" fmla="*/ 508126493 w 397"/>
              <a:gd name="T29" fmla="*/ 470246854 h 277"/>
              <a:gd name="T30" fmla="*/ 543387501 w 397"/>
              <a:gd name="T31" fmla="*/ 525854670 h 277"/>
              <a:gd name="T32" fmla="*/ 578648516 w 397"/>
              <a:gd name="T33" fmla="*/ 571401396 h 277"/>
              <a:gd name="T34" fmla="*/ 613823528 w 397"/>
              <a:gd name="T35" fmla="*/ 610502476 h 277"/>
              <a:gd name="T36" fmla="*/ 645129161 w 397"/>
              <a:gd name="T37" fmla="*/ 639990336 h 277"/>
              <a:gd name="T38" fmla="*/ 680390128 w 397"/>
              <a:gd name="T39" fmla="*/ 679093326 h 277"/>
              <a:gd name="T40" fmla="*/ 715651461 w 397"/>
              <a:gd name="T41" fmla="*/ 692074743 h 277"/>
              <a:gd name="T42" fmla="*/ 750826148 w 397"/>
              <a:gd name="T43" fmla="*/ 708662677 h 277"/>
              <a:gd name="T44" fmla="*/ 786087163 w 397"/>
              <a:gd name="T45" fmla="*/ 734699479 h 277"/>
              <a:gd name="T46" fmla="*/ 817393074 w 397"/>
              <a:gd name="T47" fmla="*/ 747682559 h 277"/>
              <a:gd name="T48" fmla="*/ 852567808 w 397"/>
              <a:gd name="T49" fmla="*/ 777253566 h 277"/>
              <a:gd name="T50" fmla="*/ 887829094 w 397"/>
              <a:gd name="T51" fmla="*/ 793239789 h 277"/>
              <a:gd name="T52" fmla="*/ 923090109 w 397"/>
              <a:gd name="T53" fmla="*/ 812820402 h 277"/>
              <a:gd name="T54" fmla="*/ 958252372 w 397"/>
              <a:gd name="T55" fmla="*/ 819276598 h 277"/>
              <a:gd name="T56" fmla="*/ 993513386 w 397"/>
              <a:gd name="T57" fmla="*/ 822811090 h 277"/>
              <a:gd name="T58" fmla="*/ 1024831721 w 397"/>
              <a:gd name="T59" fmla="*/ 835864564 h 277"/>
              <a:gd name="T60" fmla="*/ 1060092729 w 397"/>
              <a:gd name="T61" fmla="*/ 842321014 h 277"/>
              <a:gd name="T62" fmla="*/ 1095255039 w 397"/>
              <a:gd name="T63" fmla="*/ 858908988 h 277"/>
              <a:gd name="T64" fmla="*/ 1130516007 w 397"/>
              <a:gd name="T65" fmla="*/ 861901373 h 277"/>
              <a:gd name="T66" fmla="*/ 1165691066 w 397"/>
              <a:gd name="T67" fmla="*/ 865365177 h 277"/>
              <a:gd name="T68" fmla="*/ 1201622490 w 397"/>
              <a:gd name="T69" fmla="*/ 868357569 h 277"/>
              <a:gd name="T70" fmla="*/ 1232257985 w 397"/>
              <a:gd name="T71" fmla="*/ 871892022 h 277"/>
              <a:gd name="T72" fmla="*/ 1267518952 w 397"/>
              <a:gd name="T73" fmla="*/ 874884407 h 277"/>
              <a:gd name="T74" fmla="*/ 1302693687 w 397"/>
              <a:gd name="T75" fmla="*/ 878418906 h 277"/>
              <a:gd name="T76" fmla="*/ 1338625117 w 397"/>
              <a:gd name="T77" fmla="*/ 891401985 h 277"/>
              <a:gd name="T78" fmla="*/ 1373800170 w 397"/>
              <a:gd name="T79" fmla="*/ 894394332 h 277"/>
              <a:gd name="T80" fmla="*/ 1404437500 w 397"/>
              <a:gd name="T81" fmla="*/ 894394332 h 277"/>
              <a:gd name="T82" fmla="*/ 1439698515 w 397"/>
              <a:gd name="T83" fmla="*/ 897928830 h 277"/>
              <a:gd name="T84" fmla="*/ 1474959800 w 397"/>
              <a:gd name="T85" fmla="*/ 897928830 h 277"/>
              <a:gd name="T86" fmla="*/ 1510802791 w 397"/>
              <a:gd name="T87" fmla="*/ 900921216 h 277"/>
              <a:gd name="T88" fmla="*/ 1546063805 w 397"/>
              <a:gd name="T89" fmla="*/ 900921216 h 277"/>
              <a:gd name="T90" fmla="*/ 1581226068 w 397"/>
              <a:gd name="T91" fmla="*/ 904455414 h 277"/>
              <a:gd name="T92" fmla="*/ 1611962421 w 397"/>
              <a:gd name="T93" fmla="*/ 904455414 h 277"/>
              <a:gd name="T94" fmla="*/ 1647805736 w 397"/>
              <a:gd name="T95" fmla="*/ 904455414 h 277"/>
              <a:gd name="T96" fmla="*/ 1683066751 w 397"/>
              <a:gd name="T97" fmla="*/ 904455414 h 277"/>
              <a:gd name="T98" fmla="*/ 1718229014 w 397"/>
              <a:gd name="T99" fmla="*/ 904455414 h 277"/>
              <a:gd name="T100" fmla="*/ 1753490028 w 397"/>
              <a:gd name="T101" fmla="*/ 904455414 h 27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397"/>
              <a:gd name="T154" fmla="*/ 0 h 277"/>
              <a:gd name="T155" fmla="*/ 397 w 397"/>
              <a:gd name="T156" fmla="*/ 277 h 27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397" h="277">
                <a:moveTo>
                  <a:pt x="0" y="0"/>
                </a:moveTo>
                <a:lnTo>
                  <a:pt x="3" y="0"/>
                </a:lnTo>
                <a:lnTo>
                  <a:pt x="6" y="0"/>
                </a:lnTo>
                <a:lnTo>
                  <a:pt x="8" y="3"/>
                </a:lnTo>
                <a:lnTo>
                  <a:pt x="11" y="4"/>
                </a:lnTo>
                <a:lnTo>
                  <a:pt x="13" y="6"/>
                </a:lnTo>
                <a:lnTo>
                  <a:pt x="16" y="7"/>
                </a:lnTo>
                <a:lnTo>
                  <a:pt x="19" y="8"/>
                </a:lnTo>
                <a:lnTo>
                  <a:pt x="21" y="8"/>
                </a:lnTo>
                <a:lnTo>
                  <a:pt x="24" y="10"/>
                </a:lnTo>
                <a:lnTo>
                  <a:pt x="26" y="10"/>
                </a:lnTo>
                <a:lnTo>
                  <a:pt x="29" y="12"/>
                </a:lnTo>
                <a:lnTo>
                  <a:pt x="32" y="13"/>
                </a:lnTo>
                <a:lnTo>
                  <a:pt x="34" y="13"/>
                </a:lnTo>
                <a:lnTo>
                  <a:pt x="37" y="16"/>
                </a:lnTo>
                <a:lnTo>
                  <a:pt x="39" y="19"/>
                </a:lnTo>
                <a:lnTo>
                  <a:pt x="42" y="21"/>
                </a:lnTo>
                <a:lnTo>
                  <a:pt x="45" y="24"/>
                </a:lnTo>
                <a:lnTo>
                  <a:pt x="47" y="26"/>
                </a:lnTo>
                <a:lnTo>
                  <a:pt x="50" y="29"/>
                </a:lnTo>
                <a:lnTo>
                  <a:pt x="52" y="31"/>
                </a:lnTo>
                <a:lnTo>
                  <a:pt x="55" y="35"/>
                </a:lnTo>
                <a:lnTo>
                  <a:pt x="58" y="38"/>
                </a:lnTo>
                <a:lnTo>
                  <a:pt x="60" y="41"/>
                </a:lnTo>
                <a:lnTo>
                  <a:pt x="63" y="44"/>
                </a:lnTo>
                <a:lnTo>
                  <a:pt x="66" y="47"/>
                </a:lnTo>
                <a:lnTo>
                  <a:pt x="68" y="51"/>
                </a:lnTo>
                <a:lnTo>
                  <a:pt x="71" y="53"/>
                </a:lnTo>
                <a:lnTo>
                  <a:pt x="73" y="57"/>
                </a:lnTo>
                <a:lnTo>
                  <a:pt x="76" y="66"/>
                </a:lnTo>
                <a:lnTo>
                  <a:pt x="79" y="68"/>
                </a:lnTo>
                <a:lnTo>
                  <a:pt x="81" y="73"/>
                </a:lnTo>
                <a:lnTo>
                  <a:pt x="84" y="80"/>
                </a:lnTo>
                <a:lnTo>
                  <a:pt x="86" y="83"/>
                </a:lnTo>
                <a:lnTo>
                  <a:pt x="89" y="89"/>
                </a:lnTo>
                <a:lnTo>
                  <a:pt x="92" y="96"/>
                </a:lnTo>
                <a:lnTo>
                  <a:pt x="94" y="102"/>
                </a:lnTo>
                <a:lnTo>
                  <a:pt x="97" y="106"/>
                </a:lnTo>
                <a:lnTo>
                  <a:pt x="99" y="110"/>
                </a:lnTo>
                <a:lnTo>
                  <a:pt x="102" y="114"/>
                </a:lnTo>
                <a:lnTo>
                  <a:pt x="105" y="118"/>
                </a:lnTo>
                <a:lnTo>
                  <a:pt x="107" y="126"/>
                </a:lnTo>
                <a:lnTo>
                  <a:pt x="110" y="132"/>
                </a:lnTo>
                <a:lnTo>
                  <a:pt x="112" y="138"/>
                </a:lnTo>
                <a:lnTo>
                  <a:pt x="115" y="144"/>
                </a:lnTo>
                <a:lnTo>
                  <a:pt x="118" y="153"/>
                </a:lnTo>
                <a:lnTo>
                  <a:pt x="120" y="156"/>
                </a:lnTo>
                <a:lnTo>
                  <a:pt x="123" y="161"/>
                </a:lnTo>
                <a:lnTo>
                  <a:pt x="125" y="166"/>
                </a:lnTo>
                <a:lnTo>
                  <a:pt x="128" y="170"/>
                </a:lnTo>
                <a:lnTo>
                  <a:pt x="131" y="175"/>
                </a:lnTo>
                <a:lnTo>
                  <a:pt x="133" y="179"/>
                </a:lnTo>
                <a:lnTo>
                  <a:pt x="136" y="182"/>
                </a:lnTo>
                <a:lnTo>
                  <a:pt x="139" y="187"/>
                </a:lnTo>
                <a:lnTo>
                  <a:pt x="141" y="190"/>
                </a:lnTo>
                <a:lnTo>
                  <a:pt x="144" y="193"/>
                </a:lnTo>
                <a:lnTo>
                  <a:pt x="146" y="196"/>
                </a:lnTo>
                <a:lnTo>
                  <a:pt x="149" y="199"/>
                </a:lnTo>
                <a:lnTo>
                  <a:pt x="152" y="202"/>
                </a:lnTo>
                <a:lnTo>
                  <a:pt x="154" y="208"/>
                </a:lnTo>
                <a:lnTo>
                  <a:pt x="157" y="208"/>
                </a:lnTo>
                <a:lnTo>
                  <a:pt x="159" y="210"/>
                </a:lnTo>
                <a:lnTo>
                  <a:pt x="162" y="212"/>
                </a:lnTo>
                <a:lnTo>
                  <a:pt x="165" y="214"/>
                </a:lnTo>
                <a:lnTo>
                  <a:pt x="167" y="216"/>
                </a:lnTo>
                <a:lnTo>
                  <a:pt x="170" y="217"/>
                </a:lnTo>
                <a:lnTo>
                  <a:pt x="172" y="219"/>
                </a:lnTo>
                <a:lnTo>
                  <a:pt x="175" y="223"/>
                </a:lnTo>
                <a:lnTo>
                  <a:pt x="178" y="225"/>
                </a:lnTo>
                <a:lnTo>
                  <a:pt x="180" y="226"/>
                </a:lnTo>
                <a:lnTo>
                  <a:pt x="183" y="228"/>
                </a:lnTo>
                <a:lnTo>
                  <a:pt x="185" y="229"/>
                </a:lnTo>
                <a:lnTo>
                  <a:pt x="188" y="235"/>
                </a:lnTo>
                <a:lnTo>
                  <a:pt x="191" y="236"/>
                </a:lnTo>
                <a:lnTo>
                  <a:pt x="193" y="238"/>
                </a:lnTo>
                <a:lnTo>
                  <a:pt x="196" y="239"/>
                </a:lnTo>
                <a:lnTo>
                  <a:pt x="199" y="240"/>
                </a:lnTo>
                <a:lnTo>
                  <a:pt x="201" y="243"/>
                </a:lnTo>
                <a:lnTo>
                  <a:pt x="204" y="244"/>
                </a:lnTo>
                <a:lnTo>
                  <a:pt x="206" y="247"/>
                </a:lnTo>
                <a:lnTo>
                  <a:pt x="209" y="249"/>
                </a:lnTo>
                <a:lnTo>
                  <a:pt x="212" y="249"/>
                </a:lnTo>
                <a:lnTo>
                  <a:pt x="214" y="250"/>
                </a:lnTo>
                <a:lnTo>
                  <a:pt x="217" y="251"/>
                </a:lnTo>
                <a:lnTo>
                  <a:pt x="219" y="251"/>
                </a:lnTo>
                <a:lnTo>
                  <a:pt x="222" y="252"/>
                </a:lnTo>
                <a:lnTo>
                  <a:pt x="225" y="252"/>
                </a:lnTo>
                <a:lnTo>
                  <a:pt x="227" y="255"/>
                </a:lnTo>
                <a:lnTo>
                  <a:pt x="230" y="255"/>
                </a:lnTo>
                <a:lnTo>
                  <a:pt x="232" y="256"/>
                </a:lnTo>
                <a:lnTo>
                  <a:pt x="235" y="258"/>
                </a:lnTo>
                <a:lnTo>
                  <a:pt x="238" y="258"/>
                </a:lnTo>
                <a:lnTo>
                  <a:pt x="240" y="258"/>
                </a:lnTo>
                <a:lnTo>
                  <a:pt x="243" y="259"/>
                </a:lnTo>
                <a:lnTo>
                  <a:pt x="245" y="260"/>
                </a:lnTo>
                <a:lnTo>
                  <a:pt x="248" y="263"/>
                </a:lnTo>
                <a:lnTo>
                  <a:pt x="251" y="263"/>
                </a:lnTo>
                <a:lnTo>
                  <a:pt x="253" y="264"/>
                </a:lnTo>
                <a:lnTo>
                  <a:pt x="256" y="264"/>
                </a:lnTo>
                <a:lnTo>
                  <a:pt x="258" y="264"/>
                </a:lnTo>
                <a:lnTo>
                  <a:pt x="261" y="264"/>
                </a:lnTo>
                <a:lnTo>
                  <a:pt x="264" y="265"/>
                </a:lnTo>
                <a:lnTo>
                  <a:pt x="266" y="265"/>
                </a:lnTo>
                <a:lnTo>
                  <a:pt x="269" y="266"/>
                </a:lnTo>
                <a:lnTo>
                  <a:pt x="272" y="266"/>
                </a:lnTo>
                <a:lnTo>
                  <a:pt x="274" y="267"/>
                </a:lnTo>
                <a:lnTo>
                  <a:pt x="277" y="267"/>
                </a:lnTo>
                <a:lnTo>
                  <a:pt x="279" y="267"/>
                </a:lnTo>
                <a:lnTo>
                  <a:pt x="282" y="267"/>
                </a:lnTo>
                <a:lnTo>
                  <a:pt x="285" y="267"/>
                </a:lnTo>
                <a:lnTo>
                  <a:pt x="287" y="268"/>
                </a:lnTo>
                <a:lnTo>
                  <a:pt x="290" y="268"/>
                </a:lnTo>
                <a:lnTo>
                  <a:pt x="292" y="269"/>
                </a:lnTo>
                <a:lnTo>
                  <a:pt x="295" y="269"/>
                </a:lnTo>
                <a:lnTo>
                  <a:pt x="298" y="270"/>
                </a:lnTo>
                <a:lnTo>
                  <a:pt x="300" y="272"/>
                </a:lnTo>
                <a:lnTo>
                  <a:pt x="303" y="273"/>
                </a:lnTo>
                <a:lnTo>
                  <a:pt x="305" y="273"/>
                </a:lnTo>
                <a:lnTo>
                  <a:pt x="308" y="274"/>
                </a:lnTo>
                <a:lnTo>
                  <a:pt x="311" y="274"/>
                </a:lnTo>
                <a:lnTo>
                  <a:pt x="313" y="274"/>
                </a:lnTo>
                <a:lnTo>
                  <a:pt x="316" y="274"/>
                </a:lnTo>
                <a:lnTo>
                  <a:pt x="318" y="274"/>
                </a:lnTo>
                <a:lnTo>
                  <a:pt x="321" y="275"/>
                </a:lnTo>
                <a:lnTo>
                  <a:pt x="324" y="275"/>
                </a:lnTo>
                <a:lnTo>
                  <a:pt x="326" y="275"/>
                </a:lnTo>
                <a:lnTo>
                  <a:pt x="329" y="275"/>
                </a:lnTo>
                <a:lnTo>
                  <a:pt x="332" y="275"/>
                </a:lnTo>
                <a:lnTo>
                  <a:pt x="334" y="275"/>
                </a:lnTo>
                <a:lnTo>
                  <a:pt x="337" y="276"/>
                </a:lnTo>
                <a:lnTo>
                  <a:pt x="339" y="276"/>
                </a:lnTo>
                <a:lnTo>
                  <a:pt x="342" y="276"/>
                </a:lnTo>
                <a:lnTo>
                  <a:pt x="345" y="276"/>
                </a:lnTo>
                <a:lnTo>
                  <a:pt x="347" y="276"/>
                </a:lnTo>
                <a:lnTo>
                  <a:pt x="350" y="276"/>
                </a:lnTo>
                <a:lnTo>
                  <a:pt x="352" y="276"/>
                </a:lnTo>
                <a:lnTo>
                  <a:pt x="355" y="276"/>
                </a:lnTo>
                <a:lnTo>
                  <a:pt x="358" y="277"/>
                </a:lnTo>
                <a:lnTo>
                  <a:pt x="360" y="277"/>
                </a:lnTo>
                <a:lnTo>
                  <a:pt x="363" y="277"/>
                </a:lnTo>
                <a:lnTo>
                  <a:pt x="365" y="277"/>
                </a:lnTo>
                <a:lnTo>
                  <a:pt x="368" y="277"/>
                </a:lnTo>
                <a:lnTo>
                  <a:pt x="371" y="277"/>
                </a:lnTo>
                <a:lnTo>
                  <a:pt x="373" y="277"/>
                </a:lnTo>
                <a:lnTo>
                  <a:pt x="376" y="277"/>
                </a:lnTo>
                <a:lnTo>
                  <a:pt x="378" y="277"/>
                </a:lnTo>
                <a:lnTo>
                  <a:pt x="381" y="277"/>
                </a:lnTo>
                <a:lnTo>
                  <a:pt x="384" y="277"/>
                </a:lnTo>
                <a:lnTo>
                  <a:pt x="386" y="277"/>
                </a:lnTo>
                <a:lnTo>
                  <a:pt x="389" y="277"/>
                </a:lnTo>
                <a:lnTo>
                  <a:pt x="391" y="277"/>
                </a:lnTo>
                <a:lnTo>
                  <a:pt x="394" y="277"/>
                </a:lnTo>
                <a:lnTo>
                  <a:pt x="397" y="277"/>
                </a:lnTo>
              </a:path>
            </a:pathLst>
          </a:cu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01629" y="2203053"/>
            <a:ext cx="1406161" cy="338554"/>
            <a:chOff x="6897720" y="2539792"/>
            <a:chExt cx="1406161" cy="338554"/>
          </a:xfrm>
          <a:solidFill>
            <a:srgbClr val="FBF0D4"/>
          </a:solidFill>
        </p:grpSpPr>
        <p:sp>
          <p:nvSpPr>
            <p:cNvPr id="60" name="Text Box 54"/>
            <p:cNvSpPr txBox="1">
              <a:spLocks noChangeArrowheads="1"/>
            </p:cNvSpPr>
            <p:nvPr/>
          </p:nvSpPr>
          <p:spPr bwMode="auto">
            <a:xfrm>
              <a:off x="7285654" y="2539792"/>
              <a:ext cx="1018227" cy="3385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Reference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6897720" y="2711145"/>
              <a:ext cx="39847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718085" y="2631239"/>
            <a:ext cx="1773250" cy="338554"/>
            <a:chOff x="6897720" y="2857500"/>
            <a:chExt cx="1773250" cy="338554"/>
          </a:xfrm>
        </p:grpSpPr>
        <p:sp>
          <p:nvSpPr>
            <p:cNvPr id="61" name="Text Box 55"/>
            <p:cNvSpPr txBox="1">
              <a:spLocks noChangeArrowheads="1"/>
            </p:cNvSpPr>
            <p:nvPr/>
          </p:nvSpPr>
          <p:spPr bwMode="auto">
            <a:xfrm>
              <a:off x="7285654" y="2857500"/>
              <a:ext cx="1385316" cy="338554"/>
            </a:xfrm>
            <a:prstGeom prst="rect">
              <a:avLst/>
            </a:prstGeom>
            <a:solidFill>
              <a:srgbClr val="FBF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Field-captured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6897720" y="3050358"/>
              <a:ext cx="3984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712212" y="3077248"/>
            <a:ext cx="1410284" cy="336550"/>
            <a:chOff x="6897720" y="3130550"/>
            <a:chExt cx="1410284" cy="336550"/>
          </a:xfrm>
          <a:solidFill>
            <a:srgbClr val="FBF0D4"/>
          </a:solidFill>
        </p:grpSpPr>
        <p:sp>
          <p:nvSpPr>
            <p:cNvPr id="62" name="Text Box 56"/>
            <p:cNvSpPr txBox="1">
              <a:spLocks noChangeArrowheads="1"/>
            </p:cNvSpPr>
            <p:nvPr/>
          </p:nvSpPr>
          <p:spPr bwMode="auto">
            <a:xfrm>
              <a:off x="7285654" y="3130550"/>
              <a:ext cx="1022350" cy="336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Stationary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6897720" y="3314035"/>
              <a:ext cx="39847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21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26"/>
          <p:cNvSpPr>
            <a:spLocks noChangeShapeType="1"/>
          </p:cNvSpPr>
          <p:nvPr/>
        </p:nvSpPr>
        <p:spPr bwMode="auto">
          <a:xfrm>
            <a:off x="2545263" y="1785855"/>
            <a:ext cx="0" cy="28971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4" name="Line 27"/>
          <p:cNvSpPr>
            <a:spLocks noChangeShapeType="1"/>
          </p:cNvSpPr>
          <p:nvPr/>
        </p:nvSpPr>
        <p:spPr bwMode="auto">
          <a:xfrm>
            <a:off x="2503988" y="4362368"/>
            <a:ext cx="412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5" name="Line 28"/>
          <p:cNvSpPr>
            <a:spLocks noChangeShapeType="1"/>
          </p:cNvSpPr>
          <p:nvPr/>
        </p:nvSpPr>
        <p:spPr bwMode="auto">
          <a:xfrm>
            <a:off x="2503988" y="4041693"/>
            <a:ext cx="412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6" name="Line 29"/>
          <p:cNvSpPr>
            <a:spLocks noChangeShapeType="1"/>
          </p:cNvSpPr>
          <p:nvPr/>
        </p:nvSpPr>
        <p:spPr bwMode="auto">
          <a:xfrm>
            <a:off x="2503988" y="3721018"/>
            <a:ext cx="412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7" name="Line 30"/>
          <p:cNvSpPr>
            <a:spLocks noChangeShapeType="1"/>
          </p:cNvSpPr>
          <p:nvPr/>
        </p:nvSpPr>
        <p:spPr bwMode="auto">
          <a:xfrm>
            <a:off x="2503988" y="3400343"/>
            <a:ext cx="412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8" name="Line 31"/>
          <p:cNvSpPr>
            <a:spLocks noChangeShapeType="1"/>
          </p:cNvSpPr>
          <p:nvPr/>
        </p:nvSpPr>
        <p:spPr bwMode="auto">
          <a:xfrm>
            <a:off x="2503988" y="3070143"/>
            <a:ext cx="4127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" name="Line 32"/>
          <p:cNvSpPr>
            <a:spLocks noChangeShapeType="1"/>
          </p:cNvSpPr>
          <p:nvPr/>
        </p:nvSpPr>
        <p:spPr bwMode="auto">
          <a:xfrm>
            <a:off x="2503988" y="2749468"/>
            <a:ext cx="4127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0" name="Line 33"/>
          <p:cNvSpPr>
            <a:spLocks noChangeShapeType="1"/>
          </p:cNvSpPr>
          <p:nvPr/>
        </p:nvSpPr>
        <p:spPr bwMode="auto">
          <a:xfrm>
            <a:off x="2503988" y="2428793"/>
            <a:ext cx="4127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" name="Line 34"/>
          <p:cNvSpPr>
            <a:spLocks noChangeShapeType="1"/>
          </p:cNvSpPr>
          <p:nvPr/>
        </p:nvSpPr>
        <p:spPr bwMode="auto">
          <a:xfrm>
            <a:off x="2503988" y="2108118"/>
            <a:ext cx="41275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2" name="Line 35"/>
          <p:cNvSpPr>
            <a:spLocks noChangeShapeType="1"/>
          </p:cNvSpPr>
          <p:nvPr/>
        </p:nvSpPr>
        <p:spPr bwMode="auto">
          <a:xfrm>
            <a:off x="2503988" y="1785855"/>
            <a:ext cx="412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73" name="Group 37"/>
          <p:cNvGrpSpPr>
            <a:grpSpLocks/>
          </p:cNvGrpSpPr>
          <p:nvPr/>
        </p:nvGrpSpPr>
        <p:grpSpPr bwMode="auto">
          <a:xfrm>
            <a:off x="2157913" y="1744580"/>
            <a:ext cx="269875" cy="3032125"/>
            <a:chOff x="575" y="576"/>
            <a:chExt cx="170" cy="3198"/>
          </a:xfrm>
        </p:grpSpPr>
        <p:sp>
          <p:nvSpPr>
            <p:cNvPr id="74" name="Rectangle 38"/>
            <p:cNvSpPr>
              <a:spLocks noChangeArrowheads="1"/>
            </p:cNvSpPr>
            <p:nvPr/>
          </p:nvSpPr>
          <p:spPr bwMode="auto">
            <a:xfrm>
              <a:off x="688" y="3547"/>
              <a:ext cx="5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Rectangle 39"/>
            <p:cNvSpPr>
              <a:spLocks noChangeArrowheads="1"/>
            </p:cNvSpPr>
            <p:nvPr/>
          </p:nvSpPr>
          <p:spPr bwMode="auto">
            <a:xfrm>
              <a:off x="632" y="3218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76" name="Rectangle 40"/>
            <p:cNvSpPr>
              <a:spLocks noChangeArrowheads="1"/>
            </p:cNvSpPr>
            <p:nvPr/>
          </p:nvSpPr>
          <p:spPr bwMode="auto">
            <a:xfrm>
              <a:off x="632" y="2889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77" name="Rectangle 41"/>
            <p:cNvSpPr>
              <a:spLocks noChangeArrowheads="1"/>
            </p:cNvSpPr>
            <p:nvPr/>
          </p:nvSpPr>
          <p:spPr bwMode="auto">
            <a:xfrm>
              <a:off x="632" y="2560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78" name="Rectangle 42"/>
            <p:cNvSpPr>
              <a:spLocks noChangeArrowheads="1"/>
            </p:cNvSpPr>
            <p:nvPr/>
          </p:nvSpPr>
          <p:spPr bwMode="auto">
            <a:xfrm>
              <a:off x="632" y="2228"/>
              <a:ext cx="113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80</a:t>
              </a:r>
            </a:p>
          </p:txBody>
        </p:sp>
        <p:sp>
          <p:nvSpPr>
            <p:cNvPr id="79" name="Rectangle 43"/>
            <p:cNvSpPr>
              <a:spLocks noChangeArrowheads="1"/>
            </p:cNvSpPr>
            <p:nvPr/>
          </p:nvSpPr>
          <p:spPr bwMode="auto">
            <a:xfrm>
              <a:off x="577" y="1893"/>
              <a:ext cx="168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80" name="Rectangle 44"/>
            <p:cNvSpPr>
              <a:spLocks noChangeArrowheads="1"/>
            </p:cNvSpPr>
            <p:nvPr/>
          </p:nvSpPr>
          <p:spPr bwMode="auto">
            <a:xfrm>
              <a:off x="575" y="1564"/>
              <a:ext cx="17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120</a:t>
              </a:r>
            </a:p>
          </p:txBody>
        </p:sp>
        <p:sp>
          <p:nvSpPr>
            <p:cNvPr id="81" name="Rectangle 45"/>
            <p:cNvSpPr>
              <a:spLocks noChangeArrowheads="1"/>
            </p:cNvSpPr>
            <p:nvPr/>
          </p:nvSpPr>
          <p:spPr bwMode="auto">
            <a:xfrm>
              <a:off x="575" y="1236"/>
              <a:ext cx="17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140</a:t>
              </a:r>
            </a:p>
          </p:txBody>
        </p:sp>
        <p:sp>
          <p:nvSpPr>
            <p:cNvPr id="82" name="Rectangle 46"/>
            <p:cNvSpPr>
              <a:spLocks noChangeArrowheads="1"/>
            </p:cNvSpPr>
            <p:nvPr/>
          </p:nvSpPr>
          <p:spPr bwMode="auto">
            <a:xfrm>
              <a:off x="575" y="904"/>
              <a:ext cx="17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83" name="Rectangle 47"/>
            <p:cNvSpPr>
              <a:spLocks noChangeArrowheads="1"/>
            </p:cNvSpPr>
            <p:nvPr/>
          </p:nvSpPr>
          <p:spPr bwMode="auto">
            <a:xfrm>
              <a:off x="575" y="576"/>
              <a:ext cx="170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180</a:t>
              </a:r>
            </a:p>
          </p:txBody>
        </p:sp>
      </p:grpSp>
      <p:sp>
        <p:nvSpPr>
          <p:cNvPr id="84" name="Rectangle 60"/>
          <p:cNvSpPr>
            <a:spLocks noChangeArrowheads="1"/>
          </p:cNvSpPr>
          <p:nvPr/>
        </p:nvSpPr>
        <p:spPr bwMode="auto">
          <a:xfrm>
            <a:off x="2545263" y="1785855"/>
            <a:ext cx="7273925" cy="2897188"/>
          </a:xfrm>
          <a:prstGeom prst="rect">
            <a:avLst/>
          </a:prstGeom>
          <a:noFill/>
          <a:ln w="20638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5" name="Line 61"/>
          <p:cNvSpPr>
            <a:spLocks noChangeShapeType="1"/>
          </p:cNvSpPr>
          <p:nvPr/>
        </p:nvSpPr>
        <p:spPr bwMode="auto">
          <a:xfrm>
            <a:off x="2580188" y="3071730"/>
            <a:ext cx="7239000" cy="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6" name="Line 62"/>
          <p:cNvSpPr>
            <a:spLocks noChangeShapeType="1"/>
          </p:cNvSpPr>
          <p:nvPr/>
        </p:nvSpPr>
        <p:spPr bwMode="auto">
          <a:xfrm>
            <a:off x="2580188" y="4346493"/>
            <a:ext cx="7239000" cy="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8" name="Freeform 66"/>
          <p:cNvSpPr>
            <a:spLocks/>
          </p:cNvSpPr>
          <p:nvPr/>
        </p:nvSpPr>
        <p:spPr bwMode="auto">
          <a:xfrm>
            <a:off x="3755365" y="2560556"/>
            <a:ext cx="1253996" cy="2106613"/>
          </a:xfrm>
          <a:custGeom>
            <a:avLst/>
            <a:gdLst>
              <a:gd name="T0" fmla="*/ 139674 w 112"/>
              <a:gd name="T1" fmla="*/ 60268000 h 270"/>
              <a:gd name="T2" fmla="*/ 284779 w 112"/>
              <a:gd name="T3" fmla="*/ 58532795 h 270"/>
              <a:gd name="T4" fmla="*/ 355124 w 112"/>
              <a:gd name="T5" fmla="*/ 39476790 h 270"/>
              <a:gd name="T6" fmla="*/ 494538 w 112"/>
              <a:gd name="T7" fmla="*/ 74193420 h 270"/>
              <a:gd name="T8" fmla="*/ 639644 w 112"/>
              <a:gd name="T9" fmla="*/ 67752408 h 270"/>
              <a:gd name="T10" fmla="*/ 779318 w 112"/>
              <a:gd name="T11" fmla="*/ 28949601 h 270"/>
              <a:gd name="T12" fmla="*/ 937443 w 112"/>
              <a:gd name="T13" fmla="*/ 67752408 h 270"/>
              <a:gd name="T14" fmla="*/ 1011092 w 112"/>
              <a:gd name="T15" fmla="*/ 44607375 h 270"/>
              <a:gd name="T16" fmla="*/ 1151829 w 112"/>
              <a:gd name="T17" fmla="*/ 91233442 h 270"/>
              <a:gd name="T18" fmla="*/ 1291244 w 112"/>
              <a:gd name="T19" fmla="*/ 71148270 h 270"/>
              <a:gd name="T20" fmla="*/ 1436350 w 112"/>
              <a:gd name="T21" fmla="*/ 63310300 h 270"/>
              <a:gd name="T22" fmla="*/ 1576023 w 112"/>
              <a:gd name="T23" fmla="*/ 51400839 h 270"/>
              <a:gd name="T24" fmla="*/ 1646433 w 112"/>
              <a:gd name="T25" fmla="*/ 23833510 h 270"/>
              <a:gd name="T26" fmla="*/ 1790410 w 112"/>
              <a:gd name="T27" fmla="*/ 83057707 h 270"/>
              <a:gd name="T28" fmla="*/ 1931147 w 112"/>
              <a:gd name="T29" fmla="*/ 86102857 h 270"/>
              <a:gd name="T30" fmla="*/ 2070558 w 112"/>
              <a:gd name="T31" fmla="*/ 77308022 h 270"/>
              <a:gd name="T32" fmla="*/ 2215663 w 112"/>
              <a:gd name="T33" fmla="*/ 57222245 h 270"/>
              <a:gd name="T34" fmla="*/ 2284944 w 112"/>
              <a:gd name="T35" fmla="*/ 50712873 h 270"/>
              <a:gd name="T36" fmla="*/ 2443138 w 112"/>
              <a:gd name="T37" fmla="*/ 86102857 h 270"/>
              <a:gd name="T38" fmla="*/ 2587132 w 112"/>
              <a:gd name="T39" fmla="*/ 50712873 h 270"/>
              <a:gd name="T40" fmla="*/ 2727590 w 112"/>
              <a:gd name="T41" fmla="*/ 63310300 h 270"/>
              <a:gd name="T42" fmla="*/ 2867284 w 112"/>
              <a:gd name="T43" fmla="*/ 49737936 h 270"/>
              <a:gd name="T44" fmla="*/ 2937677 w 112"/>
              <a:gd name="T45" fmla="*/ 69131707 h 270"/>
              <a:gd name="T46" fmla="*/ 3081654 w 112"/>
              <a:gd name="T47" fmla="*/ 64692548 h 270"/>
              <a:gd name="T48" fmla="*/ 3222456 w 112"/>
              <a:gd name="T49" fmla="*/ 71148270 h 270"/>
              <a:gd name="T50" fmla="*/ 3362130 w 112"/>
              <a:gd name="T51" fmla="*/ 59576574 h 270"/>
              <a:gd name="T52" fmla="*/ 3507170 w 112"/>
              <a:gd name="T53" fmla="*/ 69131707 h 270"/>
              <a:gd name="T54" fmla="*/ 3576253 w 112"/>
              <a:gd name="T55" fmla="*/ 57913671 h 270"/>
              <a:gd name="T56" fmla="*/ 3716990 w 112"/>
              <a:gd name="T57" fmla="*/ 34360822 h 270"/>
              <a:gd name="T58" fmla="*/ 3860968 w 112"/>
              <a:gd name="T59" fmla="*/ 55828841 h 270"/>
              <a:gd name="T60" fmla="*/ 4001774 w 112"/>
              <a:gd name="T61" fmla="*/ 64001726 h 270"/>
              <a:gd name="T62" fmla="*/ 4158851 w 112"/>
              <a:gd name="T63" fmla="*/ 65397981 h 270"/>
              <a:gd name="T64" fmla="*/ 4233483 w 112"/>
              <a:gd name="T65" fmla="*/ 76616596 h 270"/>
              <a:gd name="T66" fmla="*/ 4374022 w 112"/>
              <a:gd name="T67" fmla="*/ 49049360 h 270"/>
              <a:gd name="T68" fmla="*/ 4513700 w 112"/>
              <a:gd name="T69" fmla="*/ 55137415 h 270"/>
              <a:gd name="T70" fmla="*/ 4658737 w 112"/>
              <a:gd name="T71" fmla="*/ 73571446 h 270"/>
              <a:gd name="T72" fmla="*/ 4798431 w 112"/>
              <a:gd name="T73" fmla="*/ 40873649 h 270"/>
              <a:gd name="T74" fmla="*/ 4938169 w 112"/>
              <a:gd name="T75" fmla="*/ 60268000 h 270"/>
              <a:gd name="T76" fmla="*/ 5012801 w 112"/>
              <a:gd name="T77" fmla="*/ 54093636 h 270"/>
              <a:gd name="T78" fmla="*/ 5153603 w 112"/>
              <a:gd name="T79" fmla="*/ 68440861 h 270"/>
              <a:gd name="T80" fmla="*/ 5293014 w 112"/>
              <a:gd name="T81" fmla="*/ 61647397 h 270"/>
              <a:gd name="T82" fmla="*/ 5436991 w 112"/>
              <a:gd name="T83" fmla="*/ 61647397 h 270"/>
              <a:gd name="T84" fmla="*/ 5577728 w 112"/>
              <a:gd name="T85" fmla="*/ 62269372 h 270"/>
              <a:gd name="T86" fmla="*/ 5665546 w 112"/>
              <a:gd name="T87" fmla="*/ 55828841 h 270"/>
              <a:gd name="T88" fmla="*/ 5809523 w 112"/>
              <a:gd name="T89" fmla="*/ 68440861 h 270"/>
              <a:gd name="T90" fmla="*/ 5950062 w 112"/>
              <a:gd name="T91" fmla="*/ 72177555 h 270"/>
              <a:gd name="T92" fmla="*/ 6089736 w 112"/>
              <a:gd name="T93" fmla="*/ 12600858 h 270"/>
              <a:gd name="T94" fmla="*/ 6234777 w 112"/>
              <a:gd name="T95" fmla="*/ 19394469 h 270"/>
              <a:gd name="T96" fmla="*/ 6304106 w 112"/>
              <a:gd name="T97" fmla="*/ 63310300 h 270"/>
              <a:gd name="T98" fmla="*/ 6444843 w 112"/>
              <a:gd name="T99" fmla="*/ 71148270 h 270"/>
              <a:gd name="T100" fmla="*/ 6588820 w 112"/>
              <a:gd name="T101" fmla="*/ 40873649 h 270"/>
              <a:gd name="T102" fmla="*/ 6729626 w 112"/>
              <a:gd name="T103" fmla="*/ 83057707 h 270"/>
              <a:gd name="T104" fmla="*/ 6869053 w 112"/>
              <a:gd name="T105" fmla="*/ 48358539 h 270"/>
              <a:gd name="T106" fmla="*/ 6943685 w 112"/>
              <a:gd name="T107" fmla="*/ 61647397 h 270"/>
              <a:gd name="T108" fmla="*/ 7083423 w 112"/>
              <a:gd name="T109" fmla="*/ 40873649 h 270"/>
              <a:gd name="T110" fmla="*/ 7241569 w 112"/>
              <a:gd name="T111" fmla="*/ 83057707 h 270"/>
              <a:gd name="T112" fmla="*/ 7385546 w 112"/>
              <a:gd name="T113" fmla="*/ 89217577 h 270"/>
              <a:gd name="T114" fmla="*/ 7526021 w 112"/>
              <a:gd name="T115" fmla="*/ 69823128 h 270"/>
              <a:gd name="T116" fmla="*/ 7595366 w 112"/>
              <a:gd name="T117" fmla="*/ 55137415 h 270"/>
              <a:gd name="T118" fmla="*/ 7740391 w 112"/>
              <a:gd name="T119" fmla="*/ 72868376 h 270"/>
              <a:gd name="T120" fmla="*/ 7880145 w 112"/>
              <a:gd name="T121" fmla="*/ 71148270 h 2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12"/>
              <a:gd name="T184" fmla="*/ 0 h 270"/>
              <a:gd name="T185" fmla="*/ 112 w 112"/>
              <a:gd name="T186" fmla="*/ 270 h 27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12" h="270">
                <a:moveTo>
                  <a:pt x="0" y="103"/>
                </a:moveTo>
                <a:lnTo>
                  <a:pt x="0" y="199"/>
                </a:lnTo>
                <a:lnTo>
                  <a:pt x="1" y="247"/>
                </a:lnTo>
                <a:lnTo>
                  <a:pt x="1" y="203"/>
                </a:lnTo>
                <a:lnTo>
                  <a:pt x="1" y="194"/>
                </a:lnTo>
                <a:lnTo>
                  <a:pt x="1" y="181"/>
                </a:lnTo>
                <a:lnTo>
                  <a:pt x="1" y="223"/>
                </a:lnTo>
                <a:lnTo>
                  <a:pt x="2" y="177"/>
                </a:lnTo>
                <a:lnTo>
                  <a:pt x="2" y="138"/>
                </a:lnTo>
                <a:lnTo>
                  <a:pt x="2" y="240"/>
                </a:lnTo>
                <a:lnTo>
                  <a:pt x="2" y="168"/>
                </a:lnTo>
                <a:lnTo>
                  <a:pt x="3" y="207"/>
                </a:lnTo>
                <a:lnTo>
                  <a:pt x="3" y="103"/>
                </a:lnTo>
                <a:lnTo>
                  <a:pt x="3" y="27"/>
                </a:lnTo>
                <a:lnTo>
                  <a:pt x="3" y="247"/>
                </a:lnTo>
                <a:lnTo>
                  <a:pt x="4" y="172"/>
                </a:lnTo>
                <a:lnTo>
                  <a:pt x="4" y="101"/>
                </a:lnTo>
                <a:lnTo>
                  <a:pt x="4" y="116"/>
                </a:lnTo>
                <a:lnTo>
                  <a:pt x="4" y="183"/>
                </a:lnTo>
                <a:lnTo>
                  <a:pt x="4" y="172"/>
                </a:lnTo>
                <a:lnTo>
                  <a:pt x="5" y="175"/>
                </a:lnTo>
                <a:lnTo>
                  <a:pt x="5" y="255"/>
                </a:lnTo>
                <a:lnTo>
                  <a:pt x="5" y="33"/>
                </a:lnTo>
                <a:lnTo>
                  <a:pt x="5" y="116"/>
                </a:lnTo>
                <a:lnTo>
                  <a:pt x="6" y="233"/>
                </a:lnTo>
                <a:lnTo>
                  <a:pt x="6" y="149"/>
                </a:lnTo>
                <a:lnTo>
                  <a:pt x="6" y="194"/>
                </a:lnTo>
                <a:lnTo>
                  <a:pt x="6" y="177"/>
                </a:lnTo>
                <a:lnTo>
                  <a:pt x="7" y="175"/>
                </a:lnTo>
                <a:lnTo>
                  <a:pt x="7" y="203"/>
                </a:lnTo>
                <a:lnTo>
                  <a:pt x="7" y="218"/>
                </a:lnTo>
                <a:lnTo>
                  <a:pt x="7" y="153"/>
                </a:lnTo>
                <a:lnTo>
                  <a:pt x="8" y="183"/>
                </a:lnTo>
                <a:lnTo>
                  <a:pt x="8" y="85"/>
                </a:lnTo>
                <a:lnTo>
                  <a:pt x="8" y="244"/>
                </a:lnTo>
                <a:lnTo>
                  <a:pt x="8" y="94"/>
                </a:lnTo>
                <a:lnTo>
                  <a:pt x="8" y="214"/>
                </a:lnTo>
                <a:lnTo>
                  <a:pt x="9" y="98"/>
                </a:lnTo>
                <a:lnTo>
                  <a:pt x="9" y="199"/>
                </a:lnTo>
                <a:lnTo>
                  <a:pt x="9" y="0"/>
                </a:lnTo>
                <a:lnTo>
                  <a:pt x="9" y="240"/>
                </a:lnTo>
                <a:lnTo>
                  <a:pt x="10" y="231"/>
                </a:lnTo>
                <a:lnTo>
                  <a:pt x="10" y="70"/>
                </a:lnTo>
                <a:lnTo>
                  <a:pt x="10" y="201"/>
                </a:lnTo>
                <a:lnTo>
                  <a:pt x="10" y="127"/>
                </a:lnTo>
                <a:lnTo>
                  <a:pt x="11" y="68"/>
                </a:lnTo>
                <a:lnTo>
                  <a:pt x="11" y="85"/>
                </a:lnTo>
                <a:lnTo>
                  <a:pt x="11" y="240"/>
                </a:lnTo>
                <a:lnTo>
                  <a:pt x="11" y="207"/>
                </a:lnTo>
                <a:lnTo>
                  <a:pt x="11" y="114"/>
                </a:lnTo>
                <a:lnTo>
                  <a:pt x="12" y="207"/>
                </a:lnTo>
                <a:lnTo>
                  <a:pt x="12" y="131"/>
                </a:lnTo>
                <a:lnTo>
                  <a:pt x="12" y="105"/>
                </a:lnTo>
                <a:lnTo>
                  <a:pt x="12" y="79"/>
                </a:lnTo>
                <a:lnTo>
                  <a:pt x="13" y="199"/>
                </a:lnTo>
                <a:lnTo>
                  <a:pt x="13" y="170"/>
                </a:lnTo>
                <a:lnTo>
                  <a:pt x="13" y="105"/>
                </a:lnTo>
                <a:lnTo>
                  <a:pt x="13" y="146"/>
                </a:lnTo>
                <a:lnTo>
                  <a:pt x="13" y="188"/>
                </a:lnTo>
                <a:lnTo>
                  <a:pt x="14" y="175"/>
                </a:lnTo>
                <a:lnTo>
                  <a:pt x="14" y="140"/>
                </a:lnTo>
                <a:lnTo>
                  <a:pt x="14" y="175"/>
                </a:lnTo>
                <a:lnTo>
                  <a:pt x="14" y="131"/>
                </a:lnTo>
                <a:lnTo>
                  <a:pt x="15" y="162"/>
                </a:lnTo>
                <a:lnTo>
                  <a:pt x="15" y="231"/>
                </a:lnTo>
                <a:lnTo>
                  <a:pt x="15" y="203"/>
                </a:lnTo>
                <a:lnTo>
                  <a:pt x="15" y="85"/>
                </a:lnTo>
                <a:lnTo>
                  <a:pt x="16" y="159"/>
                </a:lnTo>
                <a:lnTo>
                  <a:pt x="16" y="162"/>
                </a:lnTo>
                <a:lnTo>
                  <a:pt x="16" y="268"/>
                </a:lnTo>
                <a:lnTo>
                  <a:pt x="16" y="186"/>
                </a:lnTo>
                <a:lnTo>
                  <a:pt x="17" y="70"/>
                </a:lnTo>
                <a:lnTo>
                  <a:pt x="17" y="240"/>
                </a:lnTo>
                <a:lnTo>
                  <a:pt x="17" y="186"/>
                </a:lnTo>
                <a:lnTo>
                  <a:pt x="17" y="24"/>
                </a:lnTo>
                <a:lnTo>
                  <a:pt x="18" y="164"/>
                </a:lnTo>
                <a:lnTo>
                  <a:pt x="18" y="181"/>
                </a:lnTo>
                <a:lnTo>
                  <a:pt x="18" y="209"/>
                </a:lnTo>
                <a:lnTo>
                  <a:pt x="18" y="22"/>
                </a:lnTo>
                <a:lnTo>
                  <a:pt x="18" y="266"/>
                </a:lnTo>
                <a:lnTo>
                  <a:pt x="19" y="149"/>
                </a:lnTo>
                <a:lnTo>
                  <a:pt x="19" y="70"/>
                </a:lnTo>
                <a:lnTo>
                  <a:pt x="19" y="186"/>
                </a:lnTo>
                <a:lnTo>
                  <a:pt x="19" y="103"/>
                </a:lnTo>
                <a:lnTo>
                  <a:pt x="20" y="214"/>
                </a:lnTo>
                <a:lnTo>
                  <a:pt x="20" y="186"/>
                </a:lnTo>
                <a:lnTo>
                  <a:pt x="20" y="155"/>
                </a:lnTo>
                <a:lnTo>
                  <a:pt x="20" y="129"/>
                </a:lnTo>
                <a:lnTo>
                  <a:pt x="20" y="133"/>
                </a:lnTo>
                <a:lnTo>
                  <a:pt x="21" y="203"/>
                </a:lnTo>
                <a:lnTo>
                  <a:pt x="21" y="179"/>
                </a:lnTo>
                <a:lnTo>
                  <a:pt x="21" y="194"/>
                </a:lnTo>
                <a:lnTo>
                  <a:pt x="21" y="9"/>
                </a:lnTo>
                <a:lnTo>
                  <a:pt x="22" y="151"/>
                </a:lnTo>
                <a:lnTo>
                  <a:pt x="22" y="138"/>
                </a:lnTo>
                <a:lnTo>
                  <a:pt x="22" y="207"/>
                </a:lnTo>
                <a:lnTo>
                  <a:pt x="22" y="103"/>
                </a:lnTo>
                <a:lnTo>
                  <a:pt x="22" y="192"/>
                </a:lnTo>
                <a:lnTo>
                  <a:pt x="23" y="168"/>
                </a:lnTo>
                <a:lnTo>
                  <a:pt x="23" y="157"/>
                </a:lnTo>
                <a:lnTo>
                  <a:pt x="23" y="129"/>
                </a:lnTo>
                <a:lnTo>
                  <a:pt x="23" y="70"/>
                </a:lnTo>
                <a:lnTo>
                  <a:pt x="24" y="164"/>
                </a:lnTo>
                <a:lnTo>
                  <a:pt x="24" y="146"/>
                </a:lnTo>
                <a:lnTo>
                  <a:pt x="24" y="236"/>
                </a:lnTo>
                <a:lnTo>
                  <a:pt x="24" y="229"/>
                </a:lnTo>
                <a:lnTo>
                  <a:pt x="25" y="107"/>
                </a:lnTo>
                <a:lnTo>
                  <a:pt x="25" y="77"/>
                </a:lnTo>
                <a:lnTo>
                  <a:pt x="25" y="247"/>
                </a:lnTo>
                <a:lnTo>
                  <a:pt x="25" y="244"/>
                </a:lnTo>
                <a:lnTo>
                  <a:pt x="26" y="183"/>
                </a:lnTo>
                <a:lnTo>
                  <a:pt x="26" y="209"/>
                </a:lnTo>
                <a:lnTo>
                  <a:pt x="26" y="109"/>
                </a:lnTo>
                <a:lnTo>
                  <a:pt x="27" y="229"/>
                </a:lnTo>
                <a:lnTo>
                  <a:pt x="27" y="214"/>
                </a:lnTo>
                <a:lnTo>
                  <a:pt x="27" y="253"/>
                </a:lnTo>
                <a:lnTo>
                  <a:pt x="27" y="190"/>
                </a:lnTo>
                <a:lnTo>
                  <a:pt x="27" y="240"/>
                </a:lnTo>
                <a:lnTo>
                  <a:pt x="28" y="238"/>
                </a:lnTo>
                <a:lnTo>
                  <a:pt x="28" y="155"/>
                </a:lnTo>
                <a:lnTo>
                  <a:pt x="28" y="127"/>
                </a:lnTo>
                <a:lnTo>
                  <a:pt x="28" y="101"/>
                </a:lnTo>
                <a:lnTo>
                  <a:pt x="29" y="186"/>
                </a:lnTo>
                <a:lnTo>
                  <a:pt x="29" y="227"/>
                </a:lnTo>
                <a:lnTo>
                  <a:pt x="29" y="209"/>
                </a:lnTo>
                <a:lnTo>
                  <a:pt x="29" y="162"/>
                </a:lnTo>
                <a:lnTo>
                  <a:pt x="29" y="179"/>
                </a:lnTo>
                <a:lnTo>
                  <a:pt x="30" y="201"/>
                </a:lnTo>
                <a:lnTo>
                  <a:pt x="30" y="74"/>
                </a:lnTo>
                <a:lnTo>
                  <a:pt x="30" y="242"/>
                </a:lnTo>
                <a:lnTo>
                  <a:pt x="31" y="168"/>
                </a:lnTo>
                <a:lnTo>
                  <a:pt x="31" y="203"/>
                </a:lnTo>
                <a:lnTo>
                  <a:pt x="31" y="164"/>
                </a:lnTo>
                <a:lnTo>
                  <a:pt x="31" y="233"/>
                </a:lnTo>
                <a:lnTo>
                  <a:pt x="32" y="247"/>
                </a:lnTo>
                <a:lnTo>
                  <a:pt x="32" y="199"/>
                </a:lnTo>
                <a:lnTo>
                  <a:pt x="32" y="140"/>
                </a:lnTo>
                <a:lnTo>
                  <a:pt x="32" y="109"/>
                </a:lnTo>
                <a:lnTo>
                  <a:pt x="32" y="149"/>
                </a:lnTo>
                <a:lnTo>
                  <a:pt x="33" y="196"/>
                </a:lnTo>
                <a:lnTo>
                  <a:pt x="33" y="249"/>
                </a:lnTo>
                <a:lnTo>
                  <a:pt x="33" y="190"/>
                </a:lnTo>
                <a:lnTo>
                  <a:pt x="33" y="196"/>
                </a:lnTo>
                <a:lnTo>
                  <a:pt x="34" y="194"/>
                </a:lnTo>
                <a:lnTo>
                  <a:pt x="34" y="214"/>
                </a:lnTo>
                <a:lnTo>
                  <a:pt x="34" y="242"/>
                </a:lnTo>
                <a:lnTo>
                  <a:pt x="34" y="253"/>
                </a:lnTo>
                <a:lnTo>
                  <a:pt x="34" y="194"/>
                </a:lnTo>
                <a:lnTo>
                  <a:pt x="35" y="170"/>
                </a:lnTo>
                <a:lnTo>
                  <a:pt x="35" y="216"/>
                </a:lnTo>
                <a:lnTo>
                  <a:pt x="35" y="179"/>
                </a:lnTo>
                <a:lnTo>
                  <a:pt x="35" y="266"/>
                </a:lnTo>
                <a:lnTo>
                  <a:pt x="36" y="214"/>
                </a:lnTo>
                <a:lnTo>
                  <a:pt x="36" y="172"/>
                </a:lnTo>
                <a:lnTo>
                  <a:pt x="36" y="149"/>
                </a:lnTo>
                <a:lnTo>
                  <a:pt x="36" y="247"/>
                </a:lnTo>
                <a:lnTo>
                  <a:pt x="36" y="225"/>
                </a:lnTo>
                <a:lnTo>
                  <a:pt x="37" y="192"/>
                </a:lnTo>
                <a:lnTo>
                  <a:pt x="37" y="214"/>
                </a:lnTo>
                <a:lnTo>
                  <a:pt x="37" y="181"/>
                </a:lnTo>
                <a:lnTo>
                  <a:pt x="37" y="203"/>
                </a:lnTo>
                <a:lnTo>
                  <a:pt x="38" y="162"/>
                </a:lnTo>
                <a:lnTo>
                  <a:pt x="38" y="186"/>
                </a:lnTo>
                <a:lnTo>
                  <a:pt x="38" y="131"/>
                </a:lnTo>
                <a:lnTo>
                  <a:pt x="38" y="162"/>
                </a:lnTo>
                <a:lnTo>
                  <a:pt x="39" y="186"/>
                </a:lnTo>
                <a:lnTo>
                  <a:pt x="39" y="140"/>
                </a:lnTo>
                <a:lnTo>
                  <a:pt x="39" y="212"/>
                </a:lnTo>
                <a:lnTo>
                  <a:pt x="39" y="164"/>
                </a:lnTo>
                <a:lnTo>
                  <a:pt x="39" y="175"/>
                </a:lnTo>
                <a:lnTo>
                  <a:pt x="40" y="146"/>
                </a:lnTo>
                <a:lnTo>
                  <a:pt x="40" y="238"/>
                </a:lnTo>
                <a:lnTo>
                  <a:pt x="40" y="192"/>
                </a:lnTo>
                <a:lnTo>
                  <a:pt x="40" y="196"/>
                </a:lnTo>
                <a:lnTo>
                  <a:pt x="41" y="183"/>
                </a:lnTo>
                <a:lnTo>
                  <a:pt x="41" y="203"/>
                </a:lnTo>
                <a:lnTo>
                  <a:pt x="41" y="149"/>
                </a:lnTo>
                <a:lnTo>
                  <a:pt x="41" y="188"/>
                </a:lnTo>
                <a:lnTo>
                  <a:pt x="41" y="203"/>
                </a:lnTo>
                <a:lnTo>
                  <a:pt x="42" y="131"/>
                </a:lnTo>
                <a:lnTo>
                  <a:pt x="42" y="190"/>
                </a:lnTo>
                <a:lnTo>
                  <a:pt x="42" y="179"/>
                </a:lnTo>
                <a:lnTo>
                  <a:pt x="42" y="183"/>
                </a:lnTo>
                <a:lnTo>
                  <a:pt x="43" y="207"/>
                </a:lnTo>
                <a:lnTo>
                  <a:pt x="43" y="144"/>
                </a:lnTo>
                <a:lnTo>
                  <a:pt x="43" y="166"/>
                </a:lnTo>
                <a:lnTo>
                  <a:pt x="43" y="190"/>
                </a:lnTo>
                <a:lnTo>
                  <a:pt x="43" y="125"/>
                </a:lnTo>
                <a:lnTo>
                  <a:pt x="44" y="155"/>
                </a:lnTo>
                <a:lnTo>
                  <a:pt x="44" y="249"/>
                </a:lnTo>
                <a:lnTo>
                  <a:pt x="44" y="225"/>
                </a:lnTo>
                <a:lnTo>
                  <a:pt x="44" y="186"/>
                </a:lnTo>
                <a:lnTo>
                  <a:pt x="45" y="120"/>
                </a:lnTo>
                <a:lnTo>
                  <a:pt x="45" y="179"/>
                </a:lnTo>
                <a:lnTo>
                  <a:pt x="45" y="209"/>
                </a:lnTo>
                <a:lnTo>
                  <a:pt x="45" y="146"/>
                </a:lnTo>
                <a:lnTo>
                  <a:pt x="45" y="81"/>
                </a:lnTo>
                <a:lnTo>
                  <a:pt x="46" y="131"/>
                </a:lnTo>
                <a:lnTo>
                  <a:pt x="46" y="216"/>
                </a:lnTo>
                <a:lnTo>
                  <a:pt x="46" y="142"/>
                </a:lnTo>
                <a:lnTo>
                  <a:pt x="46" y="255"/>
                </a:lnTo>
                <a:lnTo>
                  <a:pt x="47" y="192"/>
                </a:lnTo>
                <a:lnTo>
                  <a:pt x="47" y="175"/>
                </a:lnTo>
                <a:lnTo>
                  <a:pt x="47" y="192"/>
                </a:lnTo>
                <a:lnTo>
                  <a:pt x="47" y="109"/>
                </a:lnTo>
                <a:lnTo>
                  <a:pt x="48" y="164"/>
                </a:lnTo>
                <a:lnTo>
                  <a:pt x="48" y="170"/>
                </a:lnTo>
                <a:lnTo>
                  <a:pt x="48" y="177"/>
                </a:lnTo>
                <a:lnTo>
                  <a:pt x="48" y="170"/>
                </a:lnTo>
                <a:lnTo>
                  <a:pt x="48" y="172"/>
                </a:lnTo>
                <a:lnTo>
                  <a:pt x="49" y="203"/>
                </a:lnTo>
                <a:lnTo>
                  <a:pt x="49" y="212"/>
                </a:lnTo>
                <a:lnTo>
                  <a:pt x="49" y="131"/>
                </a:lnTo>
                <a:lnTo>
                  <a:pt x="49" y="194"/>
                </a:lnTo>
                <a:lnTo>
                  <a:pt x="50" y="227"/>
                </a:lnTo>
                <a:lnTo>
                  <a:pt x="50" y="164"/>
                </a:lnTo>
                <a:lnTo>
                  <a:pt x="50" y="188"/>
                </a:lnTo>
                <a:lnTo>
                  <a:pt x="50" y="20"/>
                </a:lnTo>
                <a:lnTo>
                  <a:pt x="50" y="170"/>
                </a:lnTo>
                <a:lnTo>
                  <a:pt x="51" y="177"/>
                </a:lnTo>
                <a:lnTo>
                  <a:pt x="51" y="207"/>
                </a:lnTo>
                <a:lnTo>
                  <a:pt x="51" y="212"/>
                </a:lnTo>
                <a:lnTo>
                  <a:pt x="51" y="188"/>
                </a:lnTo>
                <a:lnTo>
                  <a:pt x="52" y="188"/>
                </a:lnTo>
                <a:lnTo>
                  <a:pt x="52" y="175"/>
                </a:lnTo>
                <a:lnTo>
                  <a:pt x="52" y="146"/>
                </a:lnTo>
                <a:lnTo>
                  <a:pt x="52" y="101"/>
                </a:lnTo>
                <a:lnTo>
                  <a:pt x="52" y="177"/>
                </a:lnTo>
                <a:lnTo>
                  <a:pt x="53" y="179"/>
                </a:lnTo>
                <a:lnTo>
                  <a:pt x="53" y="181"/>
                </a:lnTo>
                <a:lnTo>
                  <a:pt x="53" y="101"/>
                </a:lnTo>
                <a:lnTo>
                  <a:pt x="53" y="166"/>
                </a:lnTo>
                <a:lnTo>
                  <a:pt x="54" y="83"/>
                </a:lnTo>
                <a:lnTo>
                  <a:pt x="54" y="159"/>
                </a:lnTo>
                <a:lnTo>
                  <a:pt x="54" y="164"/>
                </a:lnTo>
                <a:lnTo>
                  <a:pt x="54" y="203"/>
                </a:lnTo>
                <a:lnTo>
                  <a:pt x="55" y="94"/>
                </a:lnTo>
                <a:lnTo>
                  <a:pt x="55" y="205"/>
                </a:lnTo>
                <a:lnTo>
                  <a:pt x="55" y="188"/>
                </a:lnTo>
                <a:lnTo>
                  <a:pt x="55" y="205"/>
                </a:lnTo>
                <a:lnTo>
                  <a:pt x="56" y="194"/>
                </a:lnTo>
                <a:lnTo>
                  <a:pt x="56" y="188"/>
                </a:lnTo>
                <a:lnTo>
                  <a:pt x="56" y="225"/>
                </a:lnTo>
                <a:lnTo>
                  <a:pt x="56" y="46"/>
                </a:lnTo>
                <a:lnTo>
                  <a:pt x="57" y="188"/>
                </a:lnTo>
                <a:lnTo>
                  <a:pt x="57" y="170"/>
                </a:lnTo>
                <a:lnTo>
                  <a:pt x="57" y="201"/>
                </a:lnTo>
                <a:lnTo>
                  <a:pt x="57" y="207"/>
                </a:lnTo>
                <a:lnTo>
                  <a:pt x="58" y="192"/>
                </a:lnTo>
                <a:lnTo>
                  <a:pt x="58" y="201"/>
                </a:lnTo>
                <a:lnTo>
                  <a:pt x="58" y="270"/>
                </a:lnTo>
                <a:lnTo>
                  <a:pt x="58" y="183"/>
                </a:lnTo>
                <a:lnTo>
                  <a:pt x="59" y="183"/>
                </a:lnTo>
                <a:lnTo>
                  <a:pt x="59" y="229"/>
                </a:lnTo>
                <a:lnTo>
                  <a:pt x="59" y="162"/>
                </a:lnTo>
                <a:lnTo>
                  <a:pt x="59" y="188"/>
                </a:lnTo>
                <a:lnTo>
                  <a:pt x="59" y="225"/>
                </a:lnTo>
                <a:lnTo>
                  <a:pt x="60" y="72"/>
                </a:lnTo>
                <a:lnTo>
                  <a:pt x="60" y="146"/>
                </a:lnTo>
                <a:lnTo>
                  <a:pt x="60" y="194"/>
                </a:lnTo>
                <a:lnTo>
                  <a:pt x="60" y="218"/>
                </a:lnTo>
                <a:lnTo>
                  <a:pt x="61" y="183"/>
                </a:lnTo>
                <a:lnTo>
                  <a:pt x="61" y="162"/>
                </a:lnTo>
                <a:lnTo>
                  <a:pt x="61" y="155"/>
                </a:lnTo>
                <a:lnTo>
                  <a:pt x="61" y="144"/>
                </a:lnTo>
                <a:lnTo>
                  <a:pt x="62" y="192"/>
                </a:lnTo>
                <a:lnTo>
                  <a:pt x="62" y="207"/>
                </a:lnTo>
                <a:lnTo>
                  <a:pt x="62" y="201"/>
                </a:lnTo>
                <a:lnTo>
                  <a:pt x="62" y="98"/>
                </a:lnTo>
                <a:lnTo>
                  <a:pt x="62" y="205"/>
                </a:lnTo>
                <a:lnTo>
                  <a:pt x="63" y="179"/>
                </a:lnTo>
                <a:lnTo>
                  <a:pt x="63" y="92"/>
                </a:lnTo>
                <a:lnTo>
                  <a:pt x="63" y="162"/>
                </a:lnTo>
                <a:lnTo>
                  <a:pt x="63" y="188"/>
                </a:lnTo>
                <a:lnTo>
                  <a:pt x="64" y="144"/>
                </a:lnTo>
                <a:lnTo>
                  <a:pt x="64" y="120"/>
                </a:lnTo>
                <a:lnTo>
                  <a:pt x="64" y="196"/>
                </a:lnTo>
                <a:lnTo>
                  <a:pt x="64" y="64"/>
                </a:lnTo>
                <a:lnTo>
                  <a:pt x="64" y="240"/>
                </a:lnTo>
                <a:lnTo>
                  <a:pt x="65" y="172"/>
                </a:lnTo>
                <a:lnTo>
                  <a:pt x="65" y="216"/>
                </a:lnTo>
                <a:lnTo>
                  <a:pt x="65" y="159"/>
                </a:lnTo>
                <a:lnTo>
                  <a:pt x="65" y="168"/>
                </a:lnTo>
                <a:lnTo>
                  <a:pt x="66" y="177"/>
                </a:lnTo>
                <a:lnTo>
                  <a:pt x="66" y="111"/>
                </a:lnTo>
                <a:lnTo>
                  <a:pt x="66" y="251"/>
                </a:lnTo>
                <a:lnTo>
                  <a:pt x="66" y="212"/>
                </a:lnTo>
                <a:lnTo>
                  <a:pt x="66" y="207"/>
                </a:lnTo>
                <a:lnTo>
                  <a:pt x="67" y="120"/>
                </a:lnTo>
                <a:lnTo>
                  <a:pt x="67" y="153"/>
                </a:lnTo>
                <a:lnTo>
                  <a:pt x="67" y="183"/>
                </a:lnTo>
                <a:lnTo>
                  <a:pt x="67" y="170"/>
                </a:lnTo>
                <a:lnTo>
                  <a:pt x="68" y="181"/>
                </a:lnTo>
                <a:lnTo>
                  <a:pt x="68" y="81"/>
                </a:lnTo>
                <a:lnTo>
                  <a:pt x="68" y="151"/>
                </a:lnTo>
                <a:lnTo>
                  <a:pt x="68" y="262"/>
                </a:lnTo>
                <a:lnTo>
                  <a:pt x="69" y="177"/>
                </a:lnTo>
                <a:lnTo>
                  <a:pt x="69" y="146"/>
                </a:lnTo>
                <a:lnTo>
                  <a:pt x="69" y="212"/>
                </a:lnTo>
                <a:lnTo>
                  <a:pt x="69" y="201"/>
                </a:lnTo>
                <a:lnTo>
                  <a:pt x="70" y="212"/>
                </a:lnTo>
                <a:lnTo>
                  <a:pt x="70" y="172"/>
                </a:lnTo>
                <a:lnTo>
                  <a:pt x="70" y="59"/>
                </a:lnTo>
                <a:lnTo>
                  <a:pt x="70" y="159"/>
                </a:lnTo>
                <a:lnTo>
                  <a:pt x="71" y="212"/>
                </a:lnTo>
                <a:lnTo>
                  <a:pt x="71" y="131"/>
                </a:lnTo>
                <a:lnTo>
                  <a:pt x="71" y="181"/>
                </a:lnTo>
                <a:lnTo>
                  <a:pt x="71" y="27"/>
                </a:lnTo>
                <a:lnTo>
                  <a:pt x="71" y="196"/>
                </a:lnTo>
                <a:lnTo>
                  <a:pt x="72" y="125"/>
                </a:lnTo>
                <a:lnTo>
                  <a:pt x="72" y="64"/>
                </a:lnTo>
                <a:lnTo>
                  <a:pt x="72" y="201"/>
                </a:lnTo>
                <a:lnTo>
                  <a:pt x="72" y="27"/>
                </a:lnTo>
                <a:lnTo>
                  <a:pt x="73" y="201"/>
                </a:lnTo>
                <a:lnTo>
                  <a:pt x="73" y="194"/>
                </a:lnTo>
                <a:lnTo>
                  <a:pt x="73" y="157"/>
                </a:lnTo>
                <a:lnTo>
                  <a:pt x="73" y="177"/>
                </a:lnTo>
                <a:lnTo>
                  <a:pt x="73" y="85"/>
                </a:lnTo>
                <a:lnTo>
                  <a:pt x="74" y="151"/>
                </a:lnTo>
                <a:lnTo>
                  <a:pt x="74" y="181"/>
                </a:lnTo>
                <a:lnTo>
                  <a:pt x="74" y="138"/>
                </a:lnTo>
                <a:lnTo>
                  <a:pt x="74" y="103"/>
                </a:lnTo>
                <a:lnTo>
                  <a:pt x="75" y="159"/>
                </a:lnTo>
                <a:lnTo>
                  <a:pt x="75" y="70"/>
                </a:lnTo>
                <a:lnTo>
                  <a:pt x="75" y="188"/>
                </a:lnTo>
                <a:lnTo>
                  <a:pt x="75" y="116"/>
                </a:lnTo>
                <a:lnTo>
                  <a:pt x="76" y="96"/>
                </a:lnTo>
                <a:lnTo>
                  <a:pt x="76" y="181"/>
                </a:lnTo>
                <a:lnTo>
                  <a:pt x="76" y="74"/>
                </a:lnTo>
                <a:lnTo>
                  <a:pt x="76" y="166"/>
                </a:lnTo>
                <a:lnTo>
                  <a:pt x="76" y="196"/>
                </a:lnTo>
                <a:lnTo>
                  <a:pt x="77" y="172"/>
                </a:lnTo>
                <a:lnTo>
                  <a:pt x="77" y="159"/>
                </a:lnTo>
                <a:lnTo>
                  <a:pt x="77" y="186"/>
                </a:lnTo>
                <a:lnTo>
                  <a:pt x="77" y="168"/>
                </a:lnTo>
                <a:lnTo>
                  <a:pt x="78" y="183"/>
                </a:lnTo>
                <a:lnTo>
                  <a:pt x="78" y="177"/>
                </a:lnTo>
                <a:lnTo>
                  <a:pt x="78" y="212"/>
                </a:lnTo>
                <a:lnTo>
                  <a:pt x="78" y="27"/>
                </a:lnTo>
                <a:lnTo>
                  <a:pt x="78" y="196"/>
                </a:lnTo>
                <a:lnTo>
                  <a:pt x="79" y="144"/>
                </a:lnTo>
                <a:lnTo>
                  <a:pt x="79" y="114"/>
                </a:lnTo>
                <a:lnTo>
                  <a:pt x="79" y="212"/>
                </a:lnTo>
                <a:lnTo>
                  <a:pt x="79" y="164"/>
                </a:lnTo>
                <a:lnTo>
                  <a:pt x="80" y="27"/>
                </a:lnTo>
                <a:lnTo>
                  <a:pt x="80" y="203"/>
                </a:lnTo>
                <a:lnTo>
                  <a:pt x="80" y="181"/>
                </a:lnTo>
                <a:lnTo>
                  <a:pt x="80" y="155"/>
                </a:lnTo>
                <a:lnTo>
                  <a:pt x="80" y="190"/>
                </a:lnTo>
                <a:lnTo>
                  <a:pt x="81" y="29"/>
                </a:lnTo>
                <a:lnTo>
                  <a:pt x="81" y="175"/>
                </a:lnTo>
                <a:lnTo>
                  <a:pt x="81" y="201"/>
                </a:lnTo>
                <a:lnTo>
                  <a:pt x="81" y="175"/>
                </a:lnTo>
                <a:lnTo>
                  <a:pt x="82" y="131"/>
                </a:lnTo>
                <a:lnTo>
                  <a:pt x="82" y="188"/>
                </a:lnTo>
                <a:lnTo>
                  <a:pt x="82" y="153"/>
                </a:lnTo>
                <a:lnTo>
                  <a:pt x="83" y="247"/>
                </a:lnTo>
                <a:lnTo>
                  <a:pt x="83" y="196"/>
                </a:lnTo>
                <a:lnTo>
                  <a:pt x="83" y="212"/>
                </a:lnTo>
                <a:lnTo>
                  <a:pt x="83" y="48"/>
                </a:lnTo>
                <a:lnTo>
                  <a:pt x="83" y="181"/>
                </a:lnTo>
                <a:lnTo>
                  <a:pt x="84" y="109"/>
                </a:lnTo>
                <a:lnTo>
                  <a:pt x="84" y="153"/>
                </a:lnTo>
                <a:lnTo>
                  <a:pt x="84" y="122"/>
                </a:lnTo>
                <a:lnTo>
                  <a:pt x="84" y="111"/>
                </a:lnTo>
                <a:lnTo>
                  <a:pt x="85" y="105"/>
                </a:lnTo>
                <a:lnTo>
                  <a:pt x="85" y="37"/>
                </a:lnTo>
                <a:lnTo>
                  <a:pt x="85" y="27"/>
                </a:lnTo>
                <a:lnTo>
                  <a:pt x="85" y="181"/>
                </a:lnTo>
                <a:lnTo>
                  <a:pt x="85" y="153"/>
                </a:lnTo>
                <a:lnTo>
                  <a:pt x="86" y="133"/>
                </a:lnTo>
                <a:lnTo>
                  <a:pt x="86" y="138"/>
                </a:lnTo>
                <a:lnTo>
                  <a:pt x="86" y="116"/>
                </a:lnTo>
                <a:lnTo>
                  <a:pt x="86" y="162"/>
                </a:lnTo>
                <a:lnTo>
                  <a:pt x="87" y="57"/>
                </a:lnTo>
                <a:lnTo>
                  <a:pt x="87" y="253"/>
                </a:lnTo>
                <a:lnTo>
                  <a:pt x="87" y="212"/>
                </a:lnTo>
                <a:lnTo>
                  <a:pt x="87" y="203"/>
                </a:lnTo>
                <a:lnTo>
                  <a:pt x="87" y="85"/>
                </a:lnTo>
                <a:lnTo>
                  <a:pt x="88" y="201"/>
                </a:lnTo>
                <a:lnTo>
                  <a:pt x="88" y="64"/>
                </a:lnTo>
                <a:lnTo>
                  <a:pt x="88" y="186"/>
                </a:lnTo>
                <a:lnTo>
                  <a:pt x="89" y="57"/>
                </a:lnTo>
                <a:lnTo>
                  <a:pt x="89" y="131"/>
                </a:lnTo>
                <a:lnTo>
                  <a:pt x="89" y="179"/>
                </a:lnTo>
                <a:lnTo>
                  <a:pt x="89" y="201"/>
                </a:lnTo>
                <a:lnTo>
                  <a:pt x="89" y="205"/>
                </a:lnTo>
                <a:lnTo>
                  <a:pt x="90" y="181"/>
                </a:lnTo>
                <a:lnTo>
                  <a:pt x="90" y="151"/>
                </a:lnTo>
                <a:lnTo>
                  <a:pt x="90" y="209"/>
                </a:lnTo>
                <a:lnTo>
                  <a:pt x="90" y="201"/>
                </a:lnTo>
                <a:lnTo>
                  <a:pt x="91" y="209"/>
                </a:lnTo>
                <a:lnTo>
                  <a:pt x="91" y="223"/>
                </a:lnTo>
                <a:lnTo>
                  <a:pt x="91" y="181"/>
                </a:lnTo>
                <a:lnTo>
                  <a:pt x="91" y="120"/>
                </a:lnTo>
                <a:lnTo>
                  <a:pt x="92" y="181"/>
                </a:lnTo>
                <a:lnTo>
                  <a:pt x="92" y="144"/>
                </a:lnTo>
                <a:lnTo>
                  <a:pt x="92" y="120"/>
                </a:lnTo>
                <a:lnTo>
                  <a:pt x="92" y="149"/>
                </a:lnTo>
                <a:lnTo>
                  <a:pt x="92" y="212"/>
                </a:lnTo>
                <a:lnTo>
                  <a:pt x="93" y="162"/>
                </a:lnTo>
                <a:lnTo>
                  <a:pt x="93" y="255"/>
                </a:lnTo>
                <a:lnTo>
                  <a:pt x="93" y="214"/>
                </a:lnTo>
                <a:lnTo>
                  <a:pt x="93" y="255"/>
                </a:lnTo>
                <a:lnTo>
                  <a:pt x="94" y="244"/>
                </a:lnTo>
                <a:lnTo>
                  <a:pt x="94" y="201"/>
                </a:lnTo>
                <a:lnTo>
                  <a:pt x="94" y="266"/>
                </a:lnTo>
                <a:lnTo>
                  <a:pt x="94" y="214"/>
                </a:lnTo>
                <a:lnTo>
                  <a:pt x="95" y="220"/>
                </a:lnTo>
                <a:lnTo>
                  <a:pt x="95" y="168"/>
                </a:lnTo>
                <a:lnTo>
                  <a:pt x="95" y="207"/>
                </a:lnTo>
                <a:lnTo>
                  <a:pt x="95" y="190"/>
                </a:lnTo>
                <a:lnTo>
                  <a:pt x="96" y="142"/>
                </a:lnTo>
                <a:lnTo>
                  <a:pt x="96" y="172"/>
                </a:lnTo>
                <a:lnTo>
                  <a:pt x="96" y="201"/>
                </a:lnTo>
                <a:lnTo>
                  <a:pt x="96" y="214"/>
                </a:lnTo>
                <a:lnTo>
                  <a:pt x="96" y="120"/>
                </a:lnTo>
                <a:lnTo>
                  <a:pt x="97" y="194"/>
                </a:lnTo>
                <a:lnTo>
                  <a:pt x="97" y="227"/>
                </a:lnTo>
                <a:lnTo>
                  <a:pt x="97" y="207"/>
                </a:lnTo>
                <a:lnTo>
                  <a:pt x="97" y="181"/>
                </a:lnTo>
                <a:lnTo>
                  <a:pt x="98" y="236"/>
                </a:lnTo>
                <a:lnTo>
                  <a:pt x="98" y="268"/>
                </a:lnTo>
                <a:lnTo>
                  <a:pt x="98" y="120"/>
                </a:lnTo>
                <a:lnTo>
                  <a:pt x="98" y="190"/>
                </a:lnTo>
                <a:lnTo>
                  <a:pt x="99" y="186"/>
                </a:lnTo>
                <a:lnTo>
                  <a:pt x="99" y="229"/>
                </a:lnTo>
                <a:lnTo>
                  <a:pt x="99" y="120"/>
                </a:lnTo>
                <a:lnTo>
                  <a:pt x="99" y="190"/>
                </a:lnTo>
                <a:lnTo>
                  <a:pt x="100" y="138"/>
                </a:lnTo>
                <a:lnTo>
                  <a:pt x="100" y="120"/>
                </a:lnTo>
                <a:lnTo>
                  <a:pt x="100" y="188"/>
                </a:lnTo>
                <a:lnTo>
                  <a:pt x="100" y="183"/>
                </a:lnTo>
                <a:lnTo>
                  <a:pt x="101" y="166"/>
                </a:lnTo>
                <a:lnTo>
                  <a:pt x="101" y="170"/>
                </a:lnTo>
                <a:lnTo>
                  <a:pt x="101" y="244"/>
                </a:lnTo>
                <a:lnTo>
                  <a:pt x="101" y="177"/>
                </a:lnTo>
                <a:lnTo>
                  <a:pt x="101" y="209"/>
                </a:lnTo>
                <a:lnTo>
                  <a:pt x="102" y="172"/>
                </a:lnTo>
                <a:lnTo>
                  <a:pt x="102" y="231"/>
                </a:lnTo>
                <a:lnTo>
                  <a:pt x="102" y="220"/>
                </a:lnTo>
                <a:lnTo>
                  <a:pt x="103" y="218"/>
                </a:lnTo>
                <a:lnTo>
                  <a:pt x="103" y="262"/>
                </a:lnTo>
                <a:lnTo>
                  <a:pt x="103" y="188"/>
                </a:lnTo>
                <a:lnTo>
                  <a:pt x="103" y="120"/>
                </a:lnTo>
                <a:lnTo>
                  <a:pt x="104" y="203"/>
                </a:lnTo>
                <a:lnTo>
                  <a:pt x="104" y="120"/>
                </a:lnTo>
                <a:lnTo>
                  <a:pt x="104" y="142"/>
                </a:lnTo>
                <a:lnTo>
                  <a:pt x="104" y="157"/>
                </a:lnTo>
                <a:lnTo>
                  <a:pt x="105" y="205"/>
                </a:lnTo>
                <a:lnTo>
                  <a:pt x="105" y="203"/>
                </a:lnTo>
                <a:lnTo>
                  <a:pt x="105" y="268"/>
                </a:lnTo>
                <a:lnTo>
                  <a:pt x="105" y="168"/>
                </a:lnTo>
                <a:lnTo>
                  <a:pt x="106" y="199"/>
                </a:lnTo>
                <a:lnTo>
                  <a:pt x="106" y="170"/>
                </a:lnTo>
                <a:lnTo>
                  <a:pt x="106" y="155"/>
                </a:lnTo>
                <a:lnTo>
                  <a:pt x="106" y="120"/>
                </a:lnTo>
                <a:lnTo>
                  <a:pt x="106" y="162"/>
                </a:lnTo>
                <a:lnTo>
                  <a:pt x="107" y="203"/>
                </a:lnTo>
                <a:lnTo>
                  <a:pt x="107" y="247"/>
                </a:lnTo>
                <a:lnTo>
                  <a:pt x="107" y="192"/>
                </a:lnTo>
                <a:lnTo>
                  <a:pt x="107" y="177"/>
                </a:lnTo>
                <a:lnTo>
                  <a:pt x="108" y="120"/>
                </a:lnTo>
                <a:lnTo>
                  <a:pt x="108" y="199"/>
                </a:lnTo>
                <a:lnTo>
                  <a:pt x="108" y="196"/>
                </a:lnTo>
                <a:lnTo>
                  <a:pt x="108" y="214"/>
                </a:lnTo>
                <a:lnTo>
                  <a:pt x="108" y="118"/>
                </a:lnTo>
                <a:lnTo>
                  <a:pt x="109" y="214"/>
                </a:lnTo>
                <a:lnTo>
                  <a:pt x="109" y="231"/>
                </a:lnTo>
                <a:lnTo>
                  <a:pt x="109" y="122"/>
                </a:lnTo>
                <a:lnTo>
                  <a:pt x="109" y="207"/>
                </a:lnTo>
                <a:lnTo>
                  <a:pt x="110" y="177"/>
                </a:lnTo>
                <a:lnTo>
                  <a:pt x="110" y="175"/>
                </a:lnTo>
                <a:lnTo>
                  <a:pt x="110" y="209"/>
                </a:lnTo>
                <a:lnTo>
                  <a:pt x="110" y="240"/>
                </a:lnTo>
                <a:lnTo>
                  <a:pt x="110" y="214"/>
                </a:lnTo>
                <a:lnTo>
                  <a:pt x="111" y="170"/>
                </a:lnTo>
                <a:lnTo>
                  <a:pt x="111" y="120"/>
                </a:lnTo>
                <a:lnTo>
                  <a:pt x="111" y="207"/>
                </a:lnTo>
                <a:lnTo>
                  <a:pt x="111" y="175"/>
                </a:lnTo>
                <a:lnTo>
                  <a:pt x="112" y="227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9" name="Freeform 67"/>
          <p:cNvSpPr>
            <a:spLocks/>
          </p:cNvSpPr>
          <p:nvPr/>
        </p:nvSpPr>
        <p:spPr bwMode="auto">
          <a:xfrm>
            <a:off x="5172685" y="1952543"/>
            <a:ext cx="1926669" cy="2714625"/>
          </a:xfrm>
          <a:custGeom>
            <a:avLst/>
            <a:gdLst>
              <a:gd name="T0" fmla="*/ 214748 w 172"/>
              <a:gd name="T1" fmla="*/ 61763065 h 366"/>
              <a:gd name="T2" fmla="*/ 355814 w 172"/>
              <a:gd name="T3" fmla="*/ 55834448 h 366"/>
              <a:gd name="T4" fmla="*/ 566236 w 172"/>
              <a:gd name="T5" fmla="*/ 67212737 h 366"/>
              <a:gd name="T6" fmla="*/ 798490 w 172"/>
              <a:gd name="T7" fmla="*/ 69252183 h 366"/>
              <a:gd name="T8" fmla="*/ 939475 w 172"/>
              <a:gd name="T9" fmla="*/ 64249914 h 366"/>
              <a:gd name="T10" fmla="*/ 1154223 w 172"/>
              <a:gd name="T11" fmla="*/ 54962063 h 366"/>
              <a:gd name="T12" fmla="*/ 1370363 w 172"/>
              <a:gd name="T13" fmla="*/ 71291605 h 366"/>
              <a:gd name="T14" fmla="*/ 1580802 w 172"/>
              <a:gd name="T15" fmla="*/ 74693277 h 366"/>
              <a:gd name="T16" fmla="*/ 1725044 w 172"/>
              <a:gd name="T17" fmla="*/ 70614408 h 366"/>
              <a:gd name="T18" fmla="*/ 1936600 w 172"/>
              <a:gd name="T19" fmla="*/ 74693277 h 366"/>
              <a:gd name="T20" fmla="*/ 2151348 w 172"/>
              <a:gd name="T21" fmla="*/ 77220110 h 366"/>
              <a:gd name="T22" fmla="*/ 2291281 w 172"/>
              <a:gd name="T23" fmla="*/ 52432777 h 366"/>
              <a:gd name="T24" fmla="*/ 2524582 w 172"/>
              <a:gd name="T25" fmla="*/ 55834448 h 366"/>
              <a:gd name="T26" fmla="*/ 2735025 w 172"/>
              <a:gd name="T27" fmla="*/ 72653854 h 366"/>
              <a:gd name="T28" fmla="*/ 2949838 w 172"/>
              <a:gd name="T29" fmla="*/ 81057878 h 366"/>
              <a:gd name="T30" fmla="*/ 3091098 w 172"/>
              <a:gd name="T31" fmla="*/ 41989396 h 366"/>
              <a:gd name="T32" fmla="*/ 3305846 w 172"/>
              <a:gd name="T33" fmla="*/ 60400709 h 366"/>
              <a:gd name="T34" fmla="*/ 3516338 w 172"/>
              <a:gd name="T35" fmla="*/ 74254428 h 366"/>
              <a:gd name="T36" fmla="*/ 3661644 w 172"/>
              <a:gd name="T37" fmla="*/ 72217449 h 366"/>
              <a:gd name="T38" fmla="*/ 3889572 w 172"/>
              <a:gd name="T39" fmla="*/ 83097212 h 366"/>
              <a:gd name="T40" fmla="*/ 4104320 w 172"/>
              <a:gd name="T41" fmla="*/ 56324288 h 366"/>
              <a:gd name="T42" fmla="*/ 4245321 w 172"/>
              <a:gd name="T43" fmla="*/ 71727613 h 366"/>
              <a:gd name="T44" fmla="*/ 4460134 w 172"/>
              <a:gd name="T45" fmla="*/ 56324288 h 366"/>
              <a:gd name="T46" fmla="*/ 4670577 w 172"/>
              <a:gd name="T47" fmla="*/ 61763065 h 366"/>
              <a:gd name="T48" fmla="*/ 4886438 w 172"/>
              <a:gd name="T49" fmla="*/ 61763065 h 366"/>
              <a:gd name="T50" fmla="*/ 5026374 w 172"/>
              <a:gd name="T51" fmla="*/ 79018960 h 366"/>
              <a:gd name="T52" fmla="*/ 5242446 w 172"/>
              <a:gd name="T53" fmla="*/ 59723624 h 366"/>
              <a:gd name="T54" fmla="*/ 5470378 w 172"/>
              <a:gd name="T55" fmla="*/ 60848135 h 366"/>
              <a:gd name="T56" fmla="*/ 5614620 w 172"/>
              <a:gd name="T57" fmla="*/ 38151217 h 366"/>
              <a:gd name="T58" fmla="*/ 5826188 w 172"/>
              <a:gd name="T59" fmla="*/ 68128063 h 366"/>
              <a:gd name="T60" fmla="*/ 6040936 w 172"/>
              <a:gd name="T61" fmla="*/ 20657585 h 366"/>
              <a:gd name="T62" fmla="*/ 6251363 w 172"/>
              <a:gd name="T63" fmla="*/ 53795114 h 366"/>
              <a:gd name="T64" fmla="*/ 6396734 w 172"/>
              <a:gd name="T65" fmla="*/ 76055633 h 366"/>
              <a:gd name="T66" fmla="*/ 6607177 w 172"/>
              <a:gd name="T67" fmla="*/ 47920349 h 366"/>
              <a:gd name="T68" fmla="*/ 6821925 w 172"/>
              <a:gd name="T69" fmla="*/ 39941395 h 366"/>
              <a:gd name="T70" fmla="*/ 6980411 w 172"/>
              <a:gd name="T71" fmla="*/ 75129285 h 366"/>
              <a:gd name="T72" fmla="*/ 7195159 w 172"/>
              <a:gd name="T73" fmla="*/ 26772923 h 366"/>
              <a:gd name="T74" fmla="*/ 7405667 w 172"/>
              <a:gd name="T75" fmla="*/ 60400709 h 366"/>
              <a:gd name="T76" fmla="*/ 7621726 w 172"/>
              <a:gd name="T77" fmla="*/ 80132053 h 366"/>
              <a:gd name="T78" fmla="*/ 7761658 w 172"/>
              <a:gd name="T79" fmla="*/ 58361375 h 366"/>
              <a:gd name="T80" fmla="*/ 7977536 w 172"/>
              <a:gd name="T81" fmla="*/ 56760796 h 366"/>
              <a:gd name="T82" fmla="*/ 8187979 w 172"/>
              <a:gd name="T83" fmla="*/ 72217449 h 366"/>
              <a:gd name="T84" fmla="*/ 8332221 w 172"/>
              <a:gd name="T85" fmla="*/ 51996269 h 366"/>
              <a:gd name="T86" fmla="*/ 8561213 w 172"/>
              <a:gd name="T87" fmla="*/ 71727613 h 366"/>
              <a:gd name="T88" fmla="*/ 8775945 w 172"/>
              <a:gd name="T89" fmla="*/ 69688672 h 366"/>
              <a:gd name="T90" fmla="*/ 8915962 w 172"/>
              <a:gd name="T91" fmla="*/ 62887161 h 366"/>
              <a:gd name="T92" fmla="*/ 9131759 w 172"/>
              <a:gd name="T93" fmla="*/ 58799719 h 366"/>
              <a:gd name="T94" fmla="*/ 9342529 w 172"/>
              <a:gd name="T95" fmla="*/ 53795114 h 366"/>
              <a:gd name="T96" fmla="*/ 9557278 w 172"/>
              <a:gd name="T97" fmla="*/ 71291605 h 366"/>
              <a:gd name="T98" fmla="*/ 9698274 w 172"/>
              <a:gd name="T99" fmla="*/ 63365980 h 366"/>
              <a:gd name="T100" fmla="*/ 9913088 w 172"/>
              <a:gd name="T101" fmla="*/ 77656099 h 366"/>
              <a:gd name="T102" fmla="*/ 10145260 w 172"/>
              <a:gd name="T103" fmla="*/ 44954667 h 366"/>
              <a:gd name="T104" fmla="*/ 10286257 w 172"/>
              <a:gd name="T105" fmla="*/ 73580202 h 366"/>
              <a:gd name="T106" fmla="*/ 10496748 w 172"/>
              <a:gd name="T107" fmla="*/ 46555656 h 366"/>
              <a:gd name="T108" fmla="*/ 10711497 w 172"/>
              <a:gd name="T109" fmla="*/ 30174595 h 366"/>
              <a:gd name="T110" fmla="*/ 10927378 w 172"/>
              <a:gd name="T111" fmla="*/ 58361375 h 366"/>
              <a:gd name="T112" fmla="*/ 11067310 w 172"/>
              <a:gd name="T113" fmla="*/ 54962063 h 366"/>
              <a:gd name="T114" fmla="*/ 11283386 w 172"/>
              <a:gd name="T115" fmla="*/ 33576378 h 366"/>
              <a:gd name="T116" fmla="*/ 11493878 w 172"/>
              <a:gd name="T117" fmla="*/ 50393336 h 366"/>
              <a:gd name="T118" fmla="*/ 11655556 w 172"/>
              <a:gd name="T119" fmla="*/ 56760796 h 366"/>
              <a:gd name="T120" fmla="*/ 11867112 w 172"/>
              <a:gd name="T121" fmla="*/ 21334170 h 366"/>
              <a:gd name="T122" fmla="*/ 12081860 w 172"/>
              <a:gd name="T123" fmla="*/ 15207390 h 366"/>
              <a:gd name="T124" fmla="*/ 12292303 w 172"/>
              <a:gd name="T125" fmla="*/ 56324288 h 36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2"/>
              <a:gd name="T190" fmla="*/ 0 h 366"/>
              <a:gd name="T191" fmla="*/ 172 w 172"/>
              <a:gd name="T192" fmla="*/ 366 h 36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2" h="366">
                <a:moveTo>
                  <a:pt x="0" y="314"/>
                </a:moveTo>
                <a:lnTo>
                  <a:pt x="0" y="292"/>
                </a:lnTo>
                <a:lnTo>
                  <a:pt x="1" y="266"/>
                </a:lnTo>
                <a:lnTo>
                  <a:pt x="1" y="274"/>
                </a:lnTo>
                <a:lnTo>
                  <a:pt x="1" y="298"/>
                </a:lnTo>
                <a:lnTo>
                  <a:pt x="1" y="329"/>
                </a:lnTo>
                <a:lnTo>
                  <a:pt x="2" y="285"/>
                </a:lnTo>
                <a:lnTo>
                  <a:pt x="2" y="270"/>
                </a:lnTo>
                <a:lnTo>
                  <a:pt x="2" y="268"/>
                </a:lnTo>
                <a:lnTo>
                  <a:pt x="2" y="285"/>
                </a:lnTo>
                <a:lnTo>
                  <a:pt x="2" y="231"/>
                </a:lnTo>
                <a:lnTo>
                  <a:pt x="3" y="272"/>
                </a:lnTo>
                <a:lnTo>
                  <a:pt x="3" y="340"/>
                </a:lnTo>
                <a:lnTo>
                  <a:pt x="3" y="320"/>
                </a:lnTo>
                <a:lnTo>
                  <a:pt x="3" y="303"/>
                </a:lnTo>
                <a:lnTo>
                  <a:pt x="4" y="274"/>
                </a:lnTo>
                <a:lnTo>
                  <a:pt x="4" y="296"/>
                </a:lnTo>
                <a:lnTo>
                  <a:pt x="4" y="309"/>
                </a:lnTo>
                <a:lnTo>
                  <a:pt x="4" y="244"/>
                </a:lnTo>
                <a:lnTo>
                  <a:pt x="4" y="324"/>
                </a:lnTo>
                <a:lnTo>
                  <a:pt x="5" y="322"/>
                </a:lnTo>
                <a:lnTo>
                  <a:pt x="5" y="255"/>
                </a:lnTo>
                <a:lnTo>
                  <a:pt x="5" y="279"/>
                </a:lnTo>
                <a:lnTo>
                  <a:pt x="5" y="246"/>
                </a:lnTo>
                <a:lnTo>
                  <a:pt x="6" y="263"/>
                </a:lnTo>
                <a:lnTo>
                  <a:pt x="6" y="283"/>
                </a:lnTo>
                <a:lnTo>
                  <a:pt x="6" y="277"/>
                </a:lnTo>
                <a:lnTo>
                  <a:pt x="6" y="272"/>
                </a:lnTo>
                <a:lnTo>
                  <a:pt x="6" y="287"/>
                </a:lnTo>
                <a:lnTo>
                  <a:pt x="7" y="274"/>
                </a:lnTo>
                <a:lnTo>
                  <a:pt x="7" y="298"/>
                </a:lnTo>
                <a:lnTo>
                  <a:pt x="7" y="224"/>
                </a:lnTo>
                <a:lnTo>
                  <a:pt x="8" y="314"/>
                </a:lnTo>
                <a:lnTo>
                  <a:pt x="8" y="309"/>
                </a:lnTo>
                <a:lnTo>
                  <a:pt x="8" y="296"/>
                </a:lnTo>
                <a:lnTo>
                  <a:pt x="8" y="333"/>
                </a:lnTo>
                <a:lnTo>
                  <a:pt x="8" y="248"/>
                </a:lnTo>
                <a:lnTo>
                  <a:pt x="9" y="316"/>
                </a:lnTo>
                <a:lnTo>
                  <a:pt x="9" y="294"/>
                </a:lnTo>
                <a:lnTo>
                  <a:pt x="9" y="290"/>
                </a:lnTo>
                <a:lnTo>
                  <a:pt x="9" y="300"/>
                </a:lnTo>
                <a:lnTo>
                  <a:pt x="10" y="279"/>
                </a:lnTo>
                <a:lnTo>
                  <a:pt x="10" y="285"/>
                </a:lnTo>
                <a:lnTo>
                  <a:pt x="10" y="307"/>
                </a:lnTo>
                <a:lnTo>
                  <a:pt x="10" y="324"/>
                </a:lnTo>
                <a:lnTo>
                  <a:pt x="11" y="257"/>
                </a:lnTo>
                <a:lnTo>
                  <a:pt x="11" y="305"/>
                </a:lnTo>
                <a:lnTo>
                  <a:pt x="11" y="220"/>
                </a:lnTo>
                <a:lnTo>
                  <a:pt x="11" y="307"/>
                </a:lnTo>
                <a:lnTo>
                  <a:pt x="11" y="305"/>
                </a:lnTo>
                <a:lnTo>
                  <a:pt x="12" y="303"/>
                </a:lnTo>
                <a:lnTo>
                  <a:pt x="12" y="361"/>
                </a:lnTo>
                <a:lnTo>
                  <a:pt x="12" y="338"/>
                </a:lnTo>
                <a:lnTo>
                  <a:pt x="12" y="309"/>
                </a:lnTo>
                <a:lnTo>
                  <a:pt x="13" y="327"/>
                </a:lnTo>
                <a:lnTo>
                  <a:pt x="13" y="314"/>
                </a:lnTo>
                <a:lnTo>
                  <a:pt x="13" y="240"/>
                </a:lnTo>
                <a:lnTo>
                  <a:pt x="13" y="305"/>
                </a:lnTo>
                <a:lnTo>
                  <a:pt x="13" y="283"/>
                </a:lnTo>
                <a:lnTo>
                  <a:pt x="14" y="277"/>
                </a:lnTo>
                <a:lnTo>
                  <a:pt x="14" y="242"/>
                </a:lnTo>
                <a:lnTo>
                  <a:pt x="14" y="296"/>
                </a:lnTo>
                <a:lnTo>
                  <a:pt x="14" y="311"/>
                </a:lnTo>
                <a:lnTo>
                  <a:pt x="15" y="290"/>
                </a:lnTo>
                <a:lnTo>
                  <a:pt x="15" y="305"/>
                </a:lnTo>
                <a:lnTo>
                  <a:pt x="15" y="318"/>
                </a:lnTo>
                <a:lnTo>
                  <a:pt x="15" y="335"/>
                </a:lnTo>
                <a:lnTo>
                  <a:pt x="16" y="298"/>
                </a:lnTo>
                <a:lnTo>
                  <a:pt x="16" y="311"/>
                </a:lnTo>
                <a:lnTo>
                  <a:pt x="16" y="242"/>
                </a:lnTo>
                <a:lnTo>
                  <a:pt x="16" y="305"/>
                </a:lnTo>
                <a:lnTo>
                  <a:pt x="17" y="342"/>
                </a:lnTo>
                <a:lnTo>
                  <a:pt x="17" y="294"/>
                </a:lnTo>
                <a:lnTo>
                  <a:pt x="17" y="309"/>
                </a:lnTo>
                <a:lnTo>
                  <a:pt x="18" y="311"/>
                </a:lnTo>
                <a:lnTo>
                  <a:pt x="18" y="316"/>
                </a:lnTo>
                <a:lnTo>
                  <a:pt x="18" y="292"/>
                </a:lnTo>
                <a:lnTo>
                  <a:pt x="18" y="268"/>
                </a:lnTo>
                <a:lnTo>
                  <a:pt x="18" y="279"/>
                </a:lnTo>
                <a:lnTo>
                  <a:pt x="19" y="263"/>
                </a:lnTo>
                <a:lnTo>
                  <a:pt x="19" y="314"/>
                </a:lnTo>
                <a:lnTo>
                  <a:pt x="19" y="270"/>
                </a:lnTo>
                <a:lnTo>
                  <a:pt x="19" y="266"/>
                </a:lnTo>
                <a:lnTo>
                  <a:pt x="20" y="224"/>
                </a:lnTo>
                <a:lnTo>
                  <a:pt x="20" y="320"/>
                </a:lnTo>
                <a:lnTo>
                  <a:pt x="20" y="277"/>
                </a:lnTo>
                <a:lnTo>
                  <a:pt x="20" y="298"/>
                </a:lnTo>
                <a:lnTo>
                  <a:pt x="20" y="329"/>
                </a:lnTo>
                <a:lnTo>
                  <a:pt x="21" y="335"/>
                </a:lnTo>
                <a:lnTo>
                  <a:pt x="21" y="296"/>
                </a:lnTo>
                <a:lnTo>
                  <a:pt x="21" y="207"/>
                </a:lnTo>
                <a:lnTo>
                  <a:pt x="21" y="307"/>
                </a:lnTo>
                <a:lnTo>
                  <a:pt x="22" y="329"/>
                </a:lnTo>
                <a:lnTo>
                  <a:pt x="22" y="331"/>
                </a:lnTo>
                <a:lnTo>
                  <a:pt x="22" y="268"/>
                </a:lnTo>
                <a:lnTo>
                  <a:pt x="22" y="292"/>
                </a:lnTo>
                <a:lnTo>
                  <a:pt x="22" y="242"/>
                </a:lnTo>
                <a:lnTo>
                  <a:pt x="23" y="324"/>
                </a:lnTo>
                <a:lnTo>
                  <a:pt x="23" y="342"/>
                </a:lnTo>
                <a:lnTo>
                  <a:pt x="23" y="246"/>
                </a:lnTo>
                <a:lnTo>
                  <a:pt x="23" y="277"/>
                </a:lnTo>
                <a:lnTo>
                  <a:pt x="24" y="324"/>
                </a:lnTo>
                <a:lnTo>
                  <a:pt x="24" y="296"/>
                </a:lnTo>
                <a:lnTo>
                  <a:pt x="24" y="364"/>
                </a:lnTo>
                <a:lnTo>
                  <a:pt x="24" y="311"/>
                </a:lnTo>
                <a:lnTo>
                  <a:pt x="25" y="242"/>
                </a:lnTo>
                <a:lnTo>
                  <a:pt x="25" y="303"/>
                </a:lnTo>
                <a:lnTo>
                  <a:pt x="25" y="307"/>
                </a:lnTo>
                <a:lnTo>
                  <a:pt x="25" y="272"/>
                </a:lnTo>
                <a:lnTo>
                  <a:pt x="25" y="331"/>
                </a:lnTo>
                <a:lnTo>
                  <a:pt x="26" y="320"/>
                </a:lnTo>
                <a:lnTo>
                  <a:pt x="26" y="355"/>
                </a:lnTo>
                <a:lnTo>
                  <a:pt x="26" y="283"/>
                </a:lnTo>
                <a:lnTo>
                  <a:pt x="26" y="324"/>
                </a:lnTo>
                <a:lnTo>
                  <a:pt x="27" y="324"/>
                </a:lnTo>
                <a:lnTo>
                  <a:pt x="27" y="340"/>
                </a:lnTo>
                <a:lnTo>
                  <a:pt x="27" y="329"/>
                </a:lnTo>
                <a:lnTo>
                  <a:pt x="27" y="296"/>
                </a:lnTo>
                <a:lnTo>
                  <a:pt x="27" y="300"/>
                </a:lnTo>
                <a:lnTo>
                  <a:pt x="28" y="296"/>
                </a:lnTo>
                <a:lnTo>
                  <a:pt x="28" y="342"/>
                </a:lnTo>
                <a:lnTo>
                  <a:pt x="28" y="316"/>
                </a:lnTo>
                <a:lnTo>
                  <a:pt x="28" y="263"/>
                </a:lnTo>
                <a:lnTo>
                  <a:pt x="29" y="307"/>
                </a:lnTo>
                <a:lnTo>
                  <a:pt x="29" y="294"/>
                </a:lnTo>
                <a:lnTo>
                  <a:pt x="29" y="324"/>
                </a:lnTo>
                <a:lnTo>
                  <a:pt x="29" y="242"/>
                </a:lnTo>
                <a:lnTo>
                  <a:pt x="29" y="270"/>
                </a:lnTo>
                <a:lnTo>
                  <a:pt x="30" y="340"/>
                </a:lnTo>
                <a:lnTo>
                  <a:pt x="30" y="300"/>
                </a:lnTo>
                <a:lnTo>
                  <a:pt x="30" y="303"/>
                </a:lnTo>
                <a:lnTo>
                  <a:pt x="30" y="324"/>
                </a:lnTo>
                <a:lnTo>
                  <a:pt x="31" y="283"/>
                </a:lnTo>
                <a:lnTo>
                  <a:pt x="31" y="311"/>
                </a:lnTo>
                <a:lnTo>
                  <a:pt x="31" y="298"/>
                </a:lnTo>
                <a:lnTo>
                  <a:pt x="31" y="311"/>
                </a:lnTo>
                <a:lnTo>
                  <a:pt x="32" y="298"/>
                </a:lnTo>
                <a:lnTo>
                  <a:pt x="32" y="259"/>
                </a:lnTo>
                <a:lnTo>
                  <a:pt x="32" y="279"/>
                </a:lnTo>
                <a:lnTo>
                  <a:pt x="32" y="231"/>
                </a:lnTo>
                <a:lnTo>
                  <a:pt x="33" y="266"/>
                </a:lnTo>
                <a:lnTo>
                  <a:pt x="33" y="294"/>
                </a:lnTo>
                <a:lnTo>
                  <a:pt x="33" y="274"/>
                </a:lnTo>
                <a:lnTo>
                  <a:pt x="33" y="209"/>
                </a:lnTo>
                <a:lnTo>
                  <a:pt x="34" y="296"/>
                </a:lnTo>
                <a:lnTo>
                  <a:pt x="34" y="320"/>
                </a:lnTo>
                <a:lnTo>
                  <a:pt x="34" y="229"/>
                </a:lnTo>
                <a:lnTo>
                  <a:pt x="34" y="274"/>
                </a:lnTo>
                <a:lnTo>
                  <a:pt x="34" y="183"/>
                </a:lnTo>
                <a:lnTo>
                  <a:pt x="35" y="298"/>
                </a:lnTo>
                <a:lnTo>
                  <a:pt x="35" y="364"/>
                </a:lnTo>
                <a:lnTo>
                  <a:pt x="35" y="246"/>
                </a:lnTo>
                <a:lnTo>
                  <a:pt x="35" y="266"/>
                </a:lnTo>
                <a:lnTo>
                  <a:pt x="36" y="246"/>
                </a:lnTo>
                <a:lnTo>
                  <a:pt x="36" y="285"/>
                </a:lnTo>
                <a:lnTo>
                  <a:pt x="36" y="338"/>
                </a:lnTo>
                <a:lnTo>
                  <a:pt x="36" y="250"/>
                </a:lnTo>
                <a:lnTo>
                  <a:pt x="36" y="322"/>
                </a:lnTo>
                <a:lnTo>
                  <a:pt x="37" y="277"/>
                </a:lnTo>
                <a:lnTo>
                  <a:pt x="37" y="257"/>
                </a:lnTo>
                <a:lnTo>
                  <a:pt x="37" y="320"/>
                </a:lnTo>
                <a:lnTo>
                  <a:pt x="37" y="324"/>
                </a:lnTo>
                <a:lnTo>
                  <a:pt x="38" y="307"/>
                </a:lnTo>
                <a:lnTo>
                  <a:pt x="38" y="320"/>
                </a:lnTo>
                <a:lnTo>
                  <a:pt x="38" y="364"/>
                </a:lnTo>
                <a:lnTo>
                  <a:pt x="38" y="340"/>
                </a:lnTo>
                <a:lnTo>
                  <a:pt x="39" y="316"/>
                </a:lnTo>
                <a:lnTo>
                  <a:pt x="39" y="331"/>
                </a:lnTo>
                <a:lnTo>
                  <a:pt x="39" y="242"/>
                </a:lnTo>
                <a:lnTo>
                  <a:pt x="39" y="340"/>
                </a:lnTo>
                <a:lnTo>
                  <a:pt x="39" y="292"/>
                </a:lnTo>
                <a:lnTo>
                  <a:pt x="40" y="316"/>
                </a:lnTo>
                <a:lnTo>
                  <a:pt x="40" y="218"/>
                </a:lnTo>
                <a:lnTo>
                  <a:pt x="40" y="300"/>
                </a:lnTo>
                <a:lnTo>
                  <a:pt x="40" y="338"/>
                </a:lnTo>
                <a:lnTo>
                  <a:pt x="41" y="357"/>
                </a:lnTo>
                <a:lnTo>
                  <a:pt x="41" y="272"/>
                </a:lnTo>
                <a:lnTo>
                  <a:pt x="41" y="324"/>
                </a:lnTo>
                <a:lnTo>
                  <a:pt x="41" y="290"/>
                </a:lnTo>
                <a:lnTo>
                  <a:pt x="41" y="263"/>
                </a:lnTo>
                <a:lnTo>
                  <a:pt x="42" y="268"/>
                </a:lnTo>
                <a:lnTo>
                  <a:pt x="42" y="172"/>
                </a:lnTo>
                <a:lnTo>
                  <a:pt x="42" y="279"/>
                </a:lnTo>
                <a:lnTo>
                  <a:pt x="42" y="333"/>
                </a:lnTo>
                <a:lnTo>
                  <a:pt x="43" y="235"/>
                </a:lnTo>
                <a:lnTo>
                  <a:pt x="43" y="209"/>
                </a:lnTo>
                <a:lnTo>
                  <a:pt x="43" y="298"/>
                </a:lnTo>
                <a:lnTo>
                  <a:pt x="43" y="185"/>
                </a:lnTo>
                <a:lnTo>
                  <a:pt x="43" y="353"/>
                </a:lnTo>
                <a:lnTo>
                  <a:pt x="44" y="244"/>
                </a:lnTo>
                <a:lnTo>
                  <a:pt x="44" y="189"/>
                </a:lnTo>
                <a:lnTo>
                  <a:pt x="44" y="324"/>
                </a:lnTo>
                <a:lnTo>
                  <a:pt x="44" y="231"/>
                </a:lnTo>
                <a:lnTo>
                  <a:pt x="45" y="263"/>
                </a:lnTo>
                <a:lnTo>
                  <a:pt x="45" y="218"/>
                </a:lnTo>
                <a:lnTo>
                  <a:pt x="45" y="357"/>
                </a:lnTo>
                <a:lnTo>
                  <a:pt x="45" y="305"/>
                </a:lnTo>
                <a:lnTo>
                  <a:pt x="46" y="240"/>
                </a:lnTo>
                <a:lnTo>
                  <a:pt x="46" y="320"/>
                </a:lnTo>
                <a:lnTo>
                  <a:pt x="46" y="266"/>
                </a:lnTo>
                <a:lnTo>
                  <a:pt x="46" y="311"/>
                </a:lnTo>
                <a:lnTo>
                  <a:pt x="47" y="211"/>
                </a:lnTo>
                <a:lnTo>
                  <a:pt x="47" y="139"/>
                </a:lnTo>
                <a:lnTo>
                  <a:pt x="47" y="207"/>
                </a:lnTo>
                <a:lnTo>
                  <a:pt x="47" y="290"/>
                </a:lnTo>
                <a:lnTo>
                  <a:pt x="48" y="237"/>
                </a:lnTo>
                <a:lnTo>
                  <a:pt x="48" y="179"/>
                </a:lnTo>
                <a:lnTo>
                  <a:pt x="48" y="235"/>
                </a:lnTo>
                <a:lnTo>
                  <a:pt x="48" y="268"/>
                </a:lnTo>
                <a:lnTo>
                  <a:pt x="48" y="300"/>
                </a:lnTo>
                <a:lnTo>
                  <a:pt x="49" y="327"/>
                </a:lnTo>
                <a:lnTo>
                  <a:pt x="49" y="320"/>
                </a:lnTo>
                <a:lnTo>
                  <a:pt x="49" y="311"/>
                </a:lnTo>
                <a:lnTo>
                  <a:pt x="49" y="237"/>
                </a:lnTo>
                <a:lnTo>
                  <a:pt x="50" y="242"/>
                </a:lnTo>
                <a:lnTo>
                  <a:pt x="50" y="235"/>
                </a:lnTo>
                <a:lnTo>
                  <a:pt x="50" y="324"/>
                </a:lnTo>
                <a:lnTo>
                  <a:pt x="50" y="311"/>
                </a:lnTo>
                <a:lnTo>
                  <a:pt x="50" y="220"/>
                </a:lnTo>
                <a:lnTo>
                  <a:pt x="51" y="222"/>
                </a:lnTo>
                <a:lnTo>
                  <a:pt x="51" y="361"/>
                </a:lnTo>
                <a:lnTo>
                  <a:pt x="51" y="327"/>
                </a:lnTo>
                <a:lnTo>
                  <a:pt x="51" y="318"/>
                </a:lnTo>
                <a:lnTo>
                  <a:pt x="52" y="292"/>
                </a:lnTo>
                <a:lnTo>
                  <a:pt x="52" y="351"/>
                </a:lnTo>
                <a:lnTo>
                  <a:pt x="52" y="292"/>
                </a:lnTo>
                <a:lnTo>
                  <a:pt x="52" y="300"/>
                </a:lnTo>
                <a:lnTo>
                  <a:pt x="52" y="357"/>
                </a:lnTo>
                <a:lnTo>
                  <a:pt x="53" y="248"/>
                </a:lnTo>
                <a:lnTo>
                  <a:pt x="53" y="303"/>
                </a:lnTo>
                <a:lnTo>
                  <a:pt x="53" y="307"/>
                </a:lnTo>
                <a:lnTo>
                  <a:pt x="53" y="268"/>
                </a:lnTo>
                <a:lnTo>
                  <a:pt x="54" y="207"/>
                </a:lnTo>
                <a:lnTo>
                  <a:pt x="54" y="303"/>
                </a:lnTo>
                <a:lnTo>
                  <a:pt x="54" y="366"/>
                </a:lnTo>
                <a:lnTo>
                  <a:pt x="55" y="322"/>
                </a:lnTo>
                <a:lnTo>
                  <a:pt x="55" y="307"/>
                </a:lnTo>
                <a:lnTo>
                  <a:pt x="55" y="246"/>
                </a:lnTo>
                <a:lnTo>
                  <a:pt x="55" y="261"/>
                </a:lnTo>
                <a:lnTo>
                  <a:pt x="55" y="253"/>
                </a:lnTo>
                <a:lnTo>
                  <a:pt x="56" y="261"/>
                </a:lnTo>
                <a:lnTo>
                  <a:pt x="56" y="259"/>
                </a:lnTo>
                <a:lnTo>
                  <a:pt x="56" y="300"/>
                </a:lnTo>
                <a:lnTo>
                  <a:pt x="56" y="287"/>
                </a:lnTo>
                <a:lnTo>
                  <a:pt x="57" y="329"/>
                </a:lnTo>
                <a:lnTo>
                  <a:pt x="57" y="248"/>
                </a:lnTo>
                <a:lnTo>
                  <a:pt x="57" y="318"/>
                </a:lnTo>
                <a:lnTo>
                  <a:pt x="57" y="226"/>
                </a:lnTo>
                <a:lnTo>
                  <a:pt x="57" y="242"/>
                </a:lnTo>
                <a:lnTo>
                  <a:pt x="58" y="263"/>
                </a:lnTo>
                <a:lnTo>
                  <a:pt x="58" y="292"/>
                </a:lnTo>
                <a:lnTo>
                  <a:pt x="58" y="192"/>
                </a:lnTo>
                <a:lnTo>
                  <a:pt x="58" y="226"/>
                </a:lnTo>
                <a:lnTo>
                  <a:pt x="59" y="283"/>
                </a:lnTo>
                <a:lnTo>
                  <a:pt x="59" y="318"/>
                </a:lnTo>
                <a:lnTo>
                  <a:pt x="59" y="361"/>
                </a:lnTo>
                <a:lnTo>
                  <a:pt x="59" y="333"/>
                </a:lnTo>
                <a:lnTo>
                  <a:pt x="59" y="316"/>
                </a:lnTo>
                <a:lnTo>
                  <a:pt x="60" y="157"/>
                </a:lnTo>
                <a:lnTo>
                  <a:pt x="60" y="298"/>
                </a:lnTo>
                <a:lnTo>
                  <a:pt x="60" y="272"/>
                </a:lnTo>
                <a:lnTo>
                  <a:pt x="60" y="209"/>
                </a:lnTo>
                <a:lnTo>
                  <a:pt x="61" y="314"/>
                </a:lnTo>
                <a:lnTo>
                  <a:pt x="61" y="294"/>
                </a:lnTo>
                <a:lnTo>
                  <a:pt x="61" y="327"/>
                </a:lnTo>
                <a:lnTo>
                  <a:pt x="61" y="314"/>
                </a:lnTo>
                <a:lnTo>
                  <a:pt x="62" y="333"/>
                </a:lnTo>
                <a:lnTo>
                  <a:pt x="62" y="340"/>
                </a:lnTo>
                <a:lnTo>
                  <a:pt x="62" y="292"/>
                </a:lnTo>
                <a:lnTo>
                  <a:pt x="62" y="248"/>
                </a:lnTo>
                <a:lnTo>
                  <a:pt x="62" y="320"/>
                </a:lnTo>
                <a:lnTo>
                  <a:pt x="63" y="329"/>
                </a:lnTo>
                <a:lnTo>
                  <a:pt x="63" y="261"/>
                </a:lnTo>
                <a:lnTo>
                  <a:pt x="63" y="348"/>
                </a:lnTo>
                <a:lnTo>
                  <a:pt x="63" y="272"/>
                </a:lnTo>
                <a:lnTo>
                  <a:pt x="64" y="216"/>
                </a:lnTo>
                <a:lnTo>
                  <a:pt x="64" y="213"/>
                </a:lnTo>
                <a:lnTo>
                  <a:pt x="64" y="292"/>
                </a:lnTo>
                <a:lnTo>
                  <a:pt x="64" y="324"/>
                </a:lnTo>
                <a:lnTo>
                  <a:pt x="64" y="237"/>
                </a:lnTo>
                <a:lnTo>
                  <a:pt x="65" y="279"/>
                </a:lnTo>
                <a:lnTo>
                  <a:pt x="65" y="272"/>
                </a:lnTo>
                <a:lnTo>
                  <a:pt x="65" y="224"/>
                </a:lnTo>
                <a:lnTo>
                  <a:pt x="65" y="229"/>
                </a:lnTo>
                <a:lnTo>
                  <a:pt x="66" y="314"/>
                </a:lnTo>
                <a:lnTo>
                  <a:pt x="66" y="257"/>
                </a:lnTo>
                <a:lnTo>
                  <a:pt x="66" y="281"/>
                </a:lnTo>
                <a:lnTo>
                  <a:pt x="66" y="196"/>
                </a:lnTo>
                <a:lnTo>
                  <a:pt x="66" y="292"/>
                </a:lnTo>
                <a:lnTo>
                  <a:pt x="67" y="342"/>
                </a:lnTo>
                <a:lnTo>
                  <a:pt x="67" y="246"/>
                </a:lnTo>
                <a:lnTo>
                  <a:pt x="67" y="216"/>
                </a:lnTo>
                <a:lnTo>
                  <a:pt x="67" y="165"/>
                </a:lnTo>
                <a:lnTo>
                  <a:pt x="68" y="272"/>
                </a:lnTo>
                <a:lnTo>
                  <a:pt x="68" y="357"/>
                </a:lnTo>
                <a:lnTo>
                  <a:pt x="68" y="231"/>
                </a:lnTo>
                <a:lnTo>
                  <a:pt x="68" y="277"/>
                </a:lnTo>
                <a:lnTo>
                  <a:pt x="69" y="263"/>
                </a:lnTo>
                <a:lnTo>
                  <a:pt x="69" y="279"/>
                </a:lnTo>
                <a:lnTo>
                  <a:pt x="69" y="340"/>
                </a:lnTo>
                <a:lnTo>
                  <a:pt x="69" y="207"/>
                </a:lnTo>
                <a:lnTo>
                  <a:pt x="69" y="255"/>
                </a:lnTo>
                <a:lnTo>
                  <a:pt x="70" y="213"/>
                </a:lnTo>
                <a:lnTo>
                  <a:pt x="70" y="209"/>
                </a:lnTo>
                <a:lnTo>
                  <a:pt x="70" y="259"/>
                </a:lnTo>
                <a:lnTo>
                  <a:pt x="70" y="348"/>
                </a:lnTo>
                <a:lnTo>
                  <a:pt x="71" y="287"/>
                </a:lnTo>
                <a:lnTo>
                  <a:pt x="71" y="250"/>
                </a:lnTo>
                <a:lnTo>
                  <a:pt x="71" y="263"/>
                </a:lnTo>
                <a:lnTo>
                  <a:pt x="71" y="364"/>
                </a:lnTo>
                <a:lnTo>
                  <a:pt x="71" y="259"/>
                </a:lnTo>
                <a:lnTo>
                  <a:pt x="72" y="303"/>
                </a:lnTo>
                <a:lnTo>
                  <a:pt x="72" y="309"/>
                </a:lnTo>
                <a:lnTo>
                  <a:pt x="72" y="346"/>
                </a:lnTo>
                <a:lnTo>
                  <a:pt x="72" y="279"/>
                </a:lnTo>
                <a:lnTo>
                  <a:pt x="73" y="237"/>
                </a:lnTo>
                <a:lnTo>
                  <a:pt x="73" y="316"/>
                </a:lnTo>
                <a:lnTo>
                  <a:pt x="73" y="263"/>
                </a:lnTo>
                <a:lnTo>
                  <a:pt x="73" y="274"/>
                </a:lnTo>
                <a:lnTo>
                  <a:pt x="73" y="279"/>
                </a:lnTo>
                <a:lnTo>
                  <a:pt x="74" y="270"/>
                </a:lnTo>
                <a:lnTo>
                  <a:pt x="74" y="229"/>
                </a:lnTo>
                <a:lnTo>
                  <a:pt x="74" y="300"/>
                </a:lnTo>
                <a:lnTo>
                  <a:pt x="74" y="235"/>
                </a:lnTo>
                <a:lnTo>
                  <a:pt x="75" y="211"/>
                </a:lnTo>
                <a:lnTo>
                  <a:pt x="75" y="307"/>
                </a:lnTo>
                <a:lnTo>
                  <a:pt x="75" y="266"/>
                </a:lnTo>
                <a:lnTo>
                  <a:pt x="75" y="229"/>
                </a:lnTo>
                <a:lnTo>
                  <a:pt x="76" y="231"/>
                </a:lnTo>
                <a:lnTo>
                  <a:pt x="76" y="268"/>
                </a:lnTo>
                <a:lnTo>
                  <a:pt x="76" y="185"/>
                </a:lnTo>
                <a:lnTo>
                  <a:pt x="76" y="172"/>
                </a:lnTo>
                <a:lnTo>
                  <a:pt x="76" y="198"/>
                </a:lnTo>
                <a:lnTo>
                  <a:pt x="77" y="159"/>
                </a:lnTo>
                <a:lnTo>
                  <a:pt x="77" y="263"/>
                </a:lnTo>
                <a:lnTo>
                  <a:pt x="77" y="303"/>
                </a:lnTo>
                <a:lnTo>
                  <a:pt x="77" y="207"/>
                </a:lnTo>
                <a:lnTo>
                  <a:pt x="78" y="292"/>
                </a:lnTo>
                <a:lnTo>
                  <a:pt x="78" y="316"/>
                </a:lnTo>
                <a:lnTo>
                  <a:pt x="78" y="248"/>
                </a:lnTo>
                <a:lnTo>
                  <a:pt x="78" y="272"/>
                </a:lnTo>
                <a:lnTo>
                  <a:pt x="78" y="168"/>
                </a:lnTo>
                <a:lnTo>
                  <a:pt x="79" y="170"/>
                </a:lnTo>
                <a:lnTo>
                  <a:pt x="79" y="322"/>
                </a:lnTo>
                <a:lnTo>
                  <a:pt x="79" y="218"/>
                </a:lnTo>
                <a:lnTo>
                  <a:pt x="79" y="176"/>
                </a:lnTo>
                <a:lnTo>
                  <a:pt x="80" y="213"/>
                </a:lnTo>
                <a:lnTo>
                  <a:pt x="80" y="300"/>
                </a:lnTo>
                <a:lnTo>
                  <a:pt x="80" y="242"/>
                </a:lnTo>
                <a:lnTo>
                  <a:pt x="80" y="283"/>
                </a:lnTo>
                <a:lnTo>
                  <a:pt x="80" y="266"/>
                </a:lnTo>
                <a:lnTo>
                  <a:pt x="81" y="287"/>
                </a:lnTo>
                <a:lnTo>
                  <a:pt x="81" y="196"/>
                </a:lnTo>
                <a:lnTo>
                  <a:pt x="81" y="300"/>
                </a:lnTo>
                <a:lnTo>
                  <a:pt x="81" y="152"/>
                </a:lnTo>
                <a:lnTo>
                  <a:pt x="82" y="183"/>
                </a:lnTo>
                <a:lnTo>
                  <a:pt x="82" y="118"/>
                </a:lnTo>
                <a:lnTo>
                  <a:pt x="82" y="198"/>
                </a:lnTo>
                <a:lnTo>
                  <a:pt x="82" y="211"/>
                </a:lnTo>
                <a:lnTo>
                  <a:pt x="83" y="187"/>
                </a:lnTo>
                <a:lnTo>
                  <a:pt x="83" y="159"/>
                </a:lnTo>
                <a:lnTo>
                  <a:pt x="83" y="89"/>
                </a:lnTo>
                <a:lnTo>
                  <a:pt x="83" y="242"/>
                </a:lnTo>
                <a:lnTo>
                  <a:pt x="83" y="329"/>
                </a:lnTo>
                <a:lnTo>
                  <a:pt x="84" y="263"/>
                </a:lnTo>
                <a:lnTo>
                  <a:pt x="84" y="91"/>
                </a:lnTo>
                <a:lnTo>
                  <a:pt x="84" y="218"/>
                </a:lnTo>
                <a:lnTo>
                  <a:pt x="84" y="294"/>
                </a:lnTo>
                <a:lnTo>
                  <a:pt x="85" y="107"/>
                </a:lnTo>
                <a:lnTo>
                  <a:pt x="85" y="242"/>
                </a:lnTo>
                <a:lnTo>
                  <a:pt x="85" y="161"/>
                </a:lnTo>
                <a:lnTo>
                  <a:pt x="85" y="163"/>
                </a:lnTo>
                <a:lnTo>
                  <a:pt x="85" y="187"/>
                </a:lnTo>
                <a:lnTo>
                  <a:pt x="86" y="294"/>
                </a:lnTo>
                <a:lnTo>
                  <a:pt x="86" y="0"/>
                </a:lnTo>
                <a:lnTo>
                  <a:pt x="86" y="344"/>
                </a:lnTo>
                <a:lnTo>
                  <a:pt x="87" y="237"/>
                </a:lnTo>
                <a:lnTo>
                  <a:pt x="87" y="309"/>
                </a:lnTo>
                <a:lnTo>
                  <a:pt x="87" y="157"/>
                </a:lnTo>
                <a:lnTo>
                  <a:pt x="87" y="344"/>
                </a:lnTo>
                <a:lnTo>
                  <a:pt x="87" y="168"/>
                </a:lnTo>
                <a:lnTo>
                  <a:pt x="88" y="226"/>
                </a:lnTo>
                <a:lnTo>
                  <a:pt x="88" y="244"/>
                </a:lnTo>
                <a:lnTo>
                  <a:pt x="88" y="211"/>
                </a:lnTo>
                <a:lnTo>
                  <a:pt x="88" y="348"/>
                </a:lnTo>
                <a:lnTo>
                  <a:pt x="89" y="115"/>
                </a:lnTo>
                <a:lnTo>
                  <a:pt x="89" y="207"/>
                </a:lnTo>
                <a:lnTo>
                  <a:pt x="89" y="28"/>
                </a:lnTo>
                <a:lnTo>
                  <a:pt x="89" y="335"/>
                </a:lnTo>
                <a:lnTo>
                  <a:pt x="90" y="266"/>
                </a:lnTo>
                <a:lnTo>
                  <a:pt x="90" y="187"/>
                </a:lnTo>
                <a:lnTo>
                  <a:pt x="90" y="163"/>
                </a:lnTo>
                <a:lnTo>
                  <a:pt x="90" y="170"/>
                </a:lnTo>
                <a:lnTo>
                  <a:pt x="90" y="179"/>
                </a:lnTo>
                <a:lnTo>
                  <a:pt x="91" y="244"/>
                </a:lnTo>
                <a:lnTo>
                  <a:pt x="91" y="211"/>
                </a:lnTo>
                <a:lnTo>
                  <a:pt x="91" y="222"/>
                </a:lnTo>
                <a:lnTo>
                  <a:pt x="91" y="159"/>
                </a:lnTo>
                <a:lnTo>
                  <a:pt x="92" y="104"/>
                </a:lnTo>
                <a:lnTo>
                  <a:pt x="92" y="150"/>
                </a:lnTo>
                <a:lnTo>
                  <a:pt x="92" y="211"/>
                </a:lnTo>
                <a:lnTo>
                  <a:pt x="92" y="322"/>
                </a:lnTo>
                <a:lnTo>
                  <a:pt x="92" y="257"/>
                </a:lnTo>
                <a:lnTo>
                  <a:pt x="93" y="263"/>
                </a:lnTo>
                <a:lnTo>
                  <a:pt x="93" y="296"/>
                </a:lnTo>
                <a:lnTo>
                  <a:pt x="93" y="277"/>
                </a:lnTo>
                <a:lnTo>
                  <a:pt x="93" y="159"/>
                </a:lnTo>
                <a:lnTo>
                  <a:pt x="94" y="52"/>
                </a:lnTo>
                <a:lnTo>
                  <a:pt x="94" y="192"/>
                </a:lnTo>
                <a:lnTo>
                  <a:pt x="94" y="281"/>
                </a:lnTo>
                <a:lnTo>
                  <a:pt x="94" y="246"/>
                </a:lnTo>
                <a:lnTo>
                  <a:pt x="94" y="331"/>
                </a:lnTo>
                <a:lnTo>
                  <a:pt x="95" y="176"/>
                </a:lnTo>
                <a:lnTo>
                  <a:pt x="95" y="311"/>
                </a:lnTo>
                <a:lnTo>
                  <a:pt x="95" y="107"/>
                </a:lnTo>
                <a:lnTo>
                  <a:pt x="95" y="222"/>
                </a:lnTo>
                <a:lnTo>
                  <a:pt x="96" y="255"/>
                </a:lnTo>
                <a:lnTo>
                  <a:pt x="96" y="146"/>
                </a:lnTo>
                <a:lnTo>
                  <a:pt x="96" y="242"/>
                </a:lnTo>
                <a:lnTo>
                  <a:pt x="96" y="89"/>
                </a:lnTo>
                <a:lnTo>
                  <a:pt x="97" y="257"/>
                </a:lnTo>
                <a:lnTo>
                  <a:pt x="97" y="266"/>
                </a:lnTo>
                <a:lnTo>
                  <a:pt x="97" y="213"/>
                </a:lnTo>
                <a:lnTo>
                  <a:pt x="97" y="296"/>
                </a:lnTo>
                <a:lnTo>
                  <a:pt x="97" y="331"/>
                </a:lnTo>
                <a:lnTo>
                  <a:pt x="98" y="281"/>
                </a:lnTo>
                <a:lnTo>
                  <a:pt x="98" y="216"/>
                </a:lnTo>
                <a:lnTo>
                  <a:pt x="98" y="324"/>
                </a:lnTo>
                <a:lnTo>
                  <a:pt x="98" y="348"/>
                </a:lnTo>
                <a:lnTo>
                  <a:pt x="99" y="235"/>
                </a:lnTo>
                <a:lnTo>
                  <a:pt x="99" y="253"/>
                </a:lnTo>
                <a:lnTo>
                  <a:pt x="99" y="261"/>
                </a:lnTo>
                <a:lnTo>
                  <a:pt x="99" y="70"/>
                </a:lnTo>
                <a:lnTo>
                  <a:pt x="99" y="287"/>
                </a:lnTo>
                <a:lnTo>
                  <a:pt x="100" y="311"/>
                </a:lnTo>
                <a:lnTo>
                  <a:pt x="100" y="185"/>
                </a:lnTo>
                <a:lnTo>
                  <a:pt x="100" y="118"/>
                </a:lnTo>
                <a:lnTo>
                  <a:pt x="100" y="35"/>
                </a:lnTo>
                <a:lnTo>
                  <a:pt x="101" y="113"/>
                </a:lnTo>
                <a:lnTo>
                  <a:pt x="101" y="281"/>
                </a:lnTo>
                <a:lnTo>
                  <a:pt x="101" y="250"/>
                </a:lnTo>
                <a:lnTo>
                  <a:pt x="101" y="244"/>
                </a:lnTo>
                <a:lnTo>
                  <a:pt x="101" y="311"/>
                </a:lnTo>
                <a:lnTo>
                  <a:pt x="102" y="300"/>
                </a:lnTo>
                <a:lnTo>
                  <a:pt x="102" y="183"/>
                </a:lnTo>
                <a:lnTo>
                  <a:pt x="102" y="235"/>
                </a:lnTo>
                <a:lnTo>
                  <a:pt x="102" y="314"/>
                </a:lnTo>
                <a:lnTo>
                  <a:pt x="103" y="335"/>
                </a:lnTo>
                <a:lnTo>
                  <a:pt x="103" y="266"/>
                </a:lnTo>
                <a:lnTo>
                  <a:pt x="103" y="76"/>
                </a:lnTo>
                <a:lnTo>
                  <a:pt x="103" y="207"/>
                </a:lnTo>
                <a:lnTo>
                  <a:pt x="103" y="181"/>
                </a:lnTo>
                <a:lnTo>
                  <a:pt x="104" y="305"/>
                </a:lnTo>
                <a:lnTo>
                  <a:pt x="104" y="233"/>
                </a:lnTo>
                <a:lnTo>
                  <a:pt x="104" y="303"/>
                </a:lnTo>
                <a:lnTo>
                  <a:pt x="104" y="359"/>
                </a:lnTo>
                <a:lnTo>
                  <a:pt x="105" y="327"/>
                </a:lnTo>
                <a:lnTo>
                  <a:pt x="105" y="324"/>
                </a:lnTo>
                <a:lnTo>
                  <a:pt x="105" y="300"/>
                </a:lnTo>
                <a:lnTo>
                  <a:pt x="105" y="307"/>
                </a:lnTo>
                <a:lnTo>
                  <a:pt x="106" y="353"/>
                </a:lnTo>
                <a:lnTo>
                  <a:pt x="106" y="250"/>
                </a:lnTo>
                <a:lnTo>
                  <a:pt x="106" y="294"/>
                </a:lnTo>
                <a:lnTo>
                  <a:pt x="106" y="307"/>
                </a:lnTo>
                <a:lnTo>
                  <a:pt x="106" y="331"/>
                </a:lnTo>
                <a:lnTo>
                  <a:pt x="107" y="202"/>
                </a:lnTo>
                <a:lnTo>
                  <a:pt x="107" y="300"/>
                </a:lnTo>
                <a:lnTo>
                  <a:pt x="107" y="179"/>
                </a:lnTo>
                <a:lnTo>
                  <a:pt x="107" y="331"/>
                </a:lnTo>
                <a:lnTo>
                  <a:pt x="108" y="353"/>
                </a:lnTo>
                <a:lnTo>
                  <a:pt x="108" y="305"/>
                </a:lnTo>
                <a:lnTo>
                  <a:pt x="108" y="290"/>
                </a:lnTo>
                <a:lnTo>
                  <a:pt x="108" y="257"/>
                </a:lnTo>
                <a:lnTo>
                  <a:pt x="108" y="135"/>
                </a:lnTo>
                <a:lnTo>
                  <a:pt x="109" y="277"/>
                </a:lnTo>
                <a:lnTo>
                  <a:pt x="109" y="279"/>
                </a:lnTo>
                <a:lnTo>
                  <a:pt x="109" y="285"/>
                </a:lnTo>
                <a:lnTo>
                  <a:pt x="110" y="322"/>
                </a:lnTo>
                <a:lnTo>
                  <a:pt x="110" y="285"/>
                </a:lnTo>
                <a:lnTo>
                  <a:pt x="110" y="316"/>
                </a:lnTo>
                <a:lnTo>
                  <a:pt x="110" y="224"/>
                </a:lnTo>
                <a:lnTo>
                  <a:pt x="110" y="281"/>
                </a:lnTo>
                <a:lnTo>
                  <a:pt x="111" y="359"/>
                </a:lnTo>
                <a:lnTo>
                  <a:pt x="111" y="250"/>
                </a:lnTo>
                <a:lnTo>
                  <a:pt x="111" y="290"/>
                </a:lnTo>
                <a:lnTo>
                  <a:pt x="111" y="242"/>
                </a:lnTo>
                <a:lnTo>
                  <a:pt x="112" y="322"/>
                </a:lnTo>
                <a:lnTo>
                  <a:pt x="112" y="242"/>
                </a:lnTo>
                <a:lnTo>
                  <a:pt x="112" y="240"/>
                </a:lnTo>
                <a:lnTo>
                  <a:pt x="112" y="261"/>
                </a:lnTo>
                <a:lnTo>
                  <a:pt x="113" y="300"/>
                </a:lnTo>
                <a:lnTo>
                  <a:pt x="113" y="283"/>
                </a:lnTo>
                <a:lnTo>
                  <a:pt x="113" y="257"/>
                </a:lnTo>
                <a:lnTo>
                  <a:pt x="113" y="277"/>
                </a:lnTo>
                <a:lnTo>
                  <a:pt x="113" y="270"/>
                </a:lnTo>
                <a:lnTo>
                  <a:pt x="114" y="318"/>
                </a:lnTo>
                <a:lnTo>
                  <a:pt x="114" y="361"/>
                </a:lnTo>
                <a:lnTo>
                  <a:pt x="114" y="294"/>
                </a:lnTo>
                <a:lnTo>
                  <a:pt x="114" y="274"/>
                </a:lnTo>
                <a:lnTo>
                  <a:pt x="115" y="283"/>
                </a:lnTo>
                <a:lnTo>
                  <a:pt x="115" y="216"/>
                </a:lnTo>
                <a:lnTo>
                  <a:pt x="115" y="266"/>
                </a:lnTo>
                <a:lnTo>
                  <a:pt x="115" y="165"/>
                </a:lnTo>
                <a:lnTo>
                  <a:pt x="115" y="340"/>
                </a:lnTo>
                <a:lnTo>
                  <a:pt x="116" y="261"/>
                </a:lnTo>
                <a:lnTo>
                  <a:pt x="116" y="185"/>
                </a:lnTo>
                <a:lnTo>
                  <a:pt x="116" y="296"/>
                </a:lnTo>
                <a:lnTo>
                  <a:pt x="116" y="229"/>
                </a:lnTo>
                <a:lnTo>
                  <a:pt x="117" y="307"/>
                </a:lnTo>
                <a:lnTo>
                  <a:pt x="117" y="268"/>
                </a:lnTo>
                <a:lnTo>
                  <a:pt x="117" y="216"/>
                </a:lnTo>
                <a:lnTo>
                  <a:pt x="117" y="300"/>
                </a:lnTo>
                <a:lnTo>
                  <a:pt x="117" y="292"/>
                </a:lnTo>
                <a:lnTo>
                  <a:pt x="118" y="270"/>
                </a:lnTo>
                <a:lnTo>
                  <a:pt x="118" y="194"/>
                </a:lnTo>
                <a:lnTo>
                  <a:pt x="118" y="202"/>
                </a:lnTo>
                <a:lnTo>
                  <a:pt x="118" y="253"/>
                </a:lnTo>
                <a:lnTo>
                  <a:pt x="119" y="213"/>
                </a:lnTo>
                <a:lnTo>
                  <a:pt x="119" y="318"/>
                </a:lnTo>
                <a:lnTo>
                  <a:pt x="119" y="316"/>
                </a:lnTo>
                <a:lnTo>
                  <a:pt x="119" y="279"/>
                </a:lnTo>
                <a:lnTo>
                  <a:pt x="120" y="346"/>
                </a:lnTo>
                <a:lnTo>
                  <a:pt x="120" y="261"/>
                </a:lnTo>
                <a:lnTo>
                  <a:pt x="120" y="290"/>
                </a:lnTo>
                <a:lnTo>
                  <a:pt x="120" y="283"/>
                </a:lnTo>
                <a:lnTo>
                  <a:pt x="120" y="263"/>
                </a:lnTo>
                <a:lnTo>
                  <a:pt x="121" y="266"/>
                </a:lnTo>
                <a:lnTo>
                  <a:pt x="121" y="248"/>
                </a:lnTo>
                <a:lnTo>
                  <a:pt x="121" y="268"/>
                </a:lnTo>
                <a:lnTo>
                  <a:pt x="121" y="307"/>
                </a:lnTo>
                <a:lnTo>
                  <a:pt x="122" y="102"/>
                </a:lnTo>
                <a:lnTo>
                  <a:pt x="122" y="307"/>
                </a:lnTo>
                <a:lnTo>
                  <a:pt x="122" y="255"/>
                </a:lnTo>
                <a:lnTo>
                  <a:pt x="122" y="229"/>
                </a:lnTo>
                <a:lnTo>
                  <a:pt x="122" y="231"/>
                </a:lnTo>
                <a:lnTo>
                  <a:pt x="123" y="198"/>
                </a:lnTo>
                <a:lnTo>
                  <a:pt x="123" y="364"/>
                </a:lnTo>
                <a:lnTo>
                  <a:pt x="123" y="296"/>
                </a:lnTo>
                <a:lnTo>
                  <a:pt x="123" y="248"/>
                </a:lnTo>
                <a:lnTo>
                  <a:pt x="124" y="277"/>
                </a:lnTo>
                <a:lnTo>
                  <a:pt x="124" y="281"/>
                </a:lnTo>
                <a:lnTo>
                  <a:pt x="124" y="268"/>
                </a:lnTo>
                <a:lnTo>
                  <a:pt x="124" y="11"/>
                </a:lnTo>
                <a:lnTo>
                  <a:pt x="124" y="277"/>
                </a:lnTo>
                <a:lnTo>
                  <a:pt x="125" y="314"/>
                </a:lnTo>
                <a:lnTo>
                  <a:pt x="125" y="220"/>
                </a:lnTo>
                <a:lnTo>
                  <a:pt x="125" y="39"/>
                </a:lnTo>
                <a:lnTo>
                  <a:pt x="125" y="279"/>
                </a:lnTo>
                <a:lnTo>
                  <a:pt x="126" y="338"/>
                </a:lnTo>
                <a:lnTo>
                  <a:pt x="126" y="259"/>
                </a:lnTo>
                <a:lnTo>
                  <a:pt x="126" y="318"/>
                </a:lnTo>
                <a:lnTo>
                  <a:pt x="126" y="279"/>
                </a:lnTo>
                <a:lnTo>
                  <a:pt x="127" y="44"/>
                </a:lnTo>
                <a:lnTo>
                  <a:pt x="127" y="259"/>
                </a:lnTo>
                <a:lnTo>
                  <a:pt x="127" y="338"/>
                </a:lnTo>
                <a:lnTo>
                  <a:pt x="127" y="259"/>
                </a:lnTo>
                <a:lnTo>
                  <a:pt x="127" y="224"/>
                </a:lnTo>
                <a:lnTo>
                  <a:pt x="128" y="287"/>
                </a:lnTo>
                <a:lnTo>
                  <a:pt x="128" y="229"/>
                </a:lnTo>
                <a:lnTo>
                  <a:pt x="128" y="211"/>
                </a:lnTo>
                <a:lnTo>
                  <a:pt x="128" y="283"/>
                </a:lnTo>
                <a:lnTo>
                  <a:pt x="129" y="327"/>
                </a:lnTo>
                <a:lnTo>
                  <a:pt x="129" y="322"/>
                </a:lnTo>
                <a:lnTo>
                  <a:pt x="129" y="294"/>
                </a:lnTo>
                <a:lnTo>
                  <a:pt x="129" y="205"/>
                </a:lnTo>
                <a:lnTo>
                  <a:pt x="129" y="133"/>
                </a:lnTo>
                <a:lnTo>
                  <a:pt x="130" y="285"/>
                </a:lnTo>
                <a:lnTo>
                  <a:pt x="130" y="237"/>
                </a:lnTo>
                <a:lnTo>
                  <a:pt x="130" y="290"/>
                </a:lnTo>
                <a:lnTo>
                  <a:pt x="130" y="259"/>
                </a:lnTo>
                <a:lnTo>
                  <a:pt x="131" y="279"/>
                </a:lnTo>
                <a:lnTo>
                  <a:pt x="131" y="296"/>
                </a:lnTo>
                <a:lnTo>
                  <a:pt x="131" y="318"/>
                </a:lnTo>
                <a:lnTo>
                  <a:pt x="131" y="281"/>
                </a:lnTo>
                <a:lnTo>
                  <a:pt x="131" y="222"/>
                </a:lnTo>
                <a:lnTo>
                  <a:pt x="132" y="102"/>
                </a:lnTo>
                <a:lnTo>
                  <a:pt x="132" y="259"/>
                </a:lnTo>
                <a:lnTo>
                  <a:pt x="132" y="131"/>
                </a:lnTo>
                <a:lnTo>
                  <a:pt x="132" y="333"/>
                </a:lnTo>
                <a:lnTo>
                  <a:pt x="133" y="314"/>
                </a:lnTo>
                <a:lnTo>
                  <a:pt x="133" y="152"/>
                </a:lnTo>
                <a:lnTo>
                  <a:pt x="133" y="255"/>
                </a:lnTo>
                <a:lnTo>
                  <a:pt x="133" y="361"/>
                </a:lnTo>
                <a:lnTo>
                  <a:pt x="134" y="266"/>
                </a:lnTo>
                <a:lnTo>
                  <a:pt x="134" y="272"/>
                </a:lnTo>
                <a:lnTo>
                  <a:pt x="134" y="259"/>
                </a:lnTo>
                <a:lnTo>
                  <a:pt x="134" y="211"/>
                </a:lnTo>
                <a:lnTo>
                  <a:pt x="134" y="268"/>
                </a:lnTo>
                <a:lnTo>
                  <a:pt x="135" y="222"/>
                </a:lnTo>
                <a:lnTo>
                  <a:pt x="135" y="48"/>
                </a:lnTo>
                <a:lnTo>
                  <a:pt x="135" y="318"/>
                </a:lnTo>
                <a:lnTo>
                  <a:pt x="135" y="279"/>
                </a:lnTo>
                <a:lnTo>
                  <a:pt x="136" y="316"/>
                </a:lnTo>
                <a:lnTo>
                  <a:pt x="136" y="329"/>
                </a:lnTo>
                <a:lnTo>
                  <a:pt x="136" y="255"/>
                </a:lnTo>
                <a:lnTo>
                  <a:pt x="136" y="272"/>
                </a:lnTo>
                <a:lnTo>
                  <a:pt x="136" y="314"/>
                </a:lnTo>
                <a:lnTo>
                  <a:pt x="137" y="67"/>
                </a:lnTo>
                <a:lnTo>
                  <a:pt x="137" y="344"/>
                </a:lnTo>
                <a:lnTo>
                  <a:pt x="137" y="285"/>
                </a:lnTo>
                <a:lnTo>
                  <a:pt x="137" y="270"/>
                </a:lnTo>
                <a:lnTo>
                  <a:pt x="138" y="274"/>
                </a:lnTo>
                <a:lnTo>
                  <a:pt x="138" y="290"/>
                </a:lnTo>
                <a:lnTo>
                  <a:pt x="138" y="342"/>
                </a:lnTo>
                <a:lnTo>
                  <a:pt x="138" y="248"/>
                </a:lnTo>
                <a:lnTo>
                  <a:pt x="138" y="303"/>
                </a:lnTo>
                <a:lnTo>
                  <a:pt x="139" y="279"/>
                </a:lnTo>
                <a:lnTo>
                  <a:pt x="139" y="198"/>
                </a:lnTo>
                <a:lnTo>
                  <a:pt x="139" y="118"/>
                </a:lnTo>
                <a:lnTo>
                  <a:pt x="139" y="102"/>
                </a:lnTo>
                <a:lnTo>
                  <a:pt x="140" y="144"/>
                </a:lnTo>
                <a:lnTo>
                  <a:pt x="140" y="244"/>
                </a:lnTo>
                <a:lnTo>
                  <a:pt x="140" y="102"/>
                </a:lnTo>
                <a:lnTo>
                  <a:pt x="140" y="229"/>
                </a:lnTo>
                <a:lnTo>
                  <a:pt x="141" y="176"/>
                </a:lnTo>
                <a:lnTo>
                  <a:pt x="141" y="198"/>
                </a:lnTo>
                <a:lnTo>
                  <a:pt x="141" y="200"/>
                </a:lnTo>
                <a:lnTo>
                  <a:pt x="141" y="277"/>
                </a:lnTo>
                <a:lnTo>
                  <a:pt x="141" y="107"/>
                </a:lnTo>
                <a:lnTo>
                  <a:pt x="142" y="331"/>
                </a:lnTo>
                <a:lnTo>
                  <a:pt x="142" y="277"/>
                </a:lnTo>
                <a:lnTo>
                  <a:pt x="142" y="268"/>
                </a:lnTo>
                <a:lnTo>
                  <a:pt x="142" y="351"/>
                </a:lnTo>
                <a:lnTo>
                  <a:pt x="143" y="279"/>
                </a:lnTo>
                <a:lnTo>
                  <a:pt x="143" y="255"/>
                </a:lnTo>
                <a:lnTo>
                  <a:pt x="143" y="316"/>
                </a:lnTo>
                <a:lnTo>
                  <a:pt x="143" y="268"/>
                </a:lnTo>
                <a:lnTo>
                  <a:pt x="143" y="324"/>
                </a:lnTo>
                <a:lnTo>
                  <a:pt x="144" y="183"/>
                </a:lnTo>
                <a:lnTo>
                  <a:pt x="144" y="91"/>
                </a:lnTo>
                <a:lnTo>
                  <a:pt x="144" y="242"/>
                </a:lnTo>
                <a:lnTo>
                  <a:pt x="145" y="179"/>
                </a:lnTo>
                <a:lnTo>
                  <a:pt x="145" y="211"/>
                </a:lnTo>
                <a:lnTo>
                  <a:pt x="145" y="292"/>
                </a:lnTo>
                <a:lnTo>
                  <a:pt x="145" y="194"/>
                </a:lnTo>
                <a:lnTo>
                  <a:pt x="145" y="235"/>
                </a:lnTo>
                <a:lnTo>
                  <a:pt x="146" y="359"/>
                </a:lnTo>
                <a:lnTo>
                  <a:pt x="146" y="222"/>
                </a:lnTo>
                <a:lnTo>
                  <a:pt x="146" y="205"/>
                </a:lnTo>
                <a:lnTo>
                  <a:pt x="146" y="218"/>
                </a:lnTo>
                <a:lnTo>
                  <a:pt x="147" y="224"/>
                </a:lnTo>
                <a:lnTo>
                  <a:pt x="147" y="242"/>
                </a:lnTo>
                <a:lnTo>
                  <a:pt x="147" y="205"/>
                </a:lnTo>
                <a:lnTo>
                  <a:pt x="147" y="111"/>
                </a:lnTo>
                <a:lnTo>
                  <a:pt x="147" y="91"/>
                </a:lnTo>
                <a:lnTo>
                  <a:pt x="148" y="213"/>
                </a:lnTo>
                <a:lnTo>
                  <a:pt x="148" y="142"/>
                </a:lnTo>
                <a:lnTo>
                  <a:pt x="148" y="283"/>
                </a:lnTo>
                <a:lnTo>
                  <a:pt x="148" y="240"/>
                </a:lnTo>
                <a:lnTo>
                  <a:pt x="149" y="74"/>
                </a:lnTo>
                <a:lnTo>
                  <a:pt x="149" y="133"/>
                </a:lnTo>
                <a:lnTo>
                  <a:pt x="149" y="211"/>
                </a:lnTo>
                <a:lnTo>
                  <a:pt x="149" y="142"/>
                </a:lnTo>
                <a:lnTo>
                  <a:pt x="150" y="298"/>
                </a:lnTo>
                <a:lnTo>
                  <a:pt x="150" y="240"/>
                </a:lnTo>
                <a:lnTo>
                  <a:pt x="150" y="242"/>
                </a:lnTo>
                <a:lnTo>
                  <a:pt x="150" y="226"/>
                </a:lnTo>
                <a:lnTo>
                  <a:pt x="150" y="194"/>
                </a:lnTo>
                <a:lnTo>
                  <a:pt x="151" y="329"/>
                </a:lnTo>
                <a:lnTo>
                  <a:pt x="151" y="248"/>
                </a:lnTo>
                <a:lnTo>
                  <a:pt x="151" y="255"/>
                </a:lnTo>
                <a:lnTo>
                  <a:pt x="151" y="113"/>
                </a:lnTo>
                <a:lnTo>
                  <a:pt x="152" y="257"/>
                </a:lnTo>
                <a:lnTo>
                  <a:pt x="152" y="281"/>
                </a:lnTo>
                <a:lnTo>
                  <a:pt x="152" y="261"/>
                </a:lnTo>
                <a:lnTo>
                  <a:pt x="152" y="259"/>
                </a:lnTo>
                <a:lnTo>
                  <a:pt x="152" y="253"/>
                </a:lnTo>
                <a:lnTo>
                  <a:pt x="153" y="274"/>
                </a:lnTo>
                <a:lnTo>
                  <a:pt x="153" y="100"/>
                </a:lnTo>
                <a:lnTo>
                  <a:pt x="153" y="148"/>
                </a:lnTo>
                <a:lnTo>
                  <a:pt x="153" y="316"/>
                </a:lnTo>
                <a:lnTo>
                  <a:pt x="154" y="298"/>
                </a:lnTo>
                <a:lnTo>
                  <a:pt x="154" y="172"/>
                </a:lnTo>
                <a:lnTo>
                  <a:pt x="154" y="200"/>
                </a:lnTo>
                <a:lnTo>
                  <a:pt x="154" y="242"/>
                </a:lnTo>
                <a:lnTo>
                  <a:pt x="154" y="222"/>
                </a:lnTo>
                <a:lnTo>
                  <a:pt x="155" y="303"/>
                </a:lnTo>
                <a:lnTo>
                  <a:pt x="155" y="202"/>
                </a:lnTo>
                <a:lnTo>
                  <a:pt x="155" y="300"/>
                </a:lnTo>
                <a:lnTo>
                  <a:pt x="155" y="100"/>
                </a:lnTo>
                <a:lnTo>
                  <a:pt x="156" y="220"/>
                </a:lnTo>
                <a:lnTo>
                  <a:pt x="156" y="285"/>
                </a:lnTo>
                <a:lnTo>
                  <a:pt x="156" y="314"/>
                </a:lnTo>
                <a:lnTo>
                  <a:pt x="156" y="300"/>
                </a:lnTo>
                <a:lnTo>
                  <a:pt x="157" y="144"/>
                </a:lnTo>
                <a:lnTo>
                  <a:pt x="157" y="98"/>
                </a:lnTo>
                <a:lnTo>
                  <a:pt x="157" y="148"/>
                </a:lnTo>
                <a:lnTo>
                  <a:pt x="157" y="259"/>
                </a:lnTo>
                <a:lnTo>
                  <a:pt x="157" y="263"/>
                </a:lnTo>
                <a:lnTo>
                  <a:pt x="158" y="165"/>
                </a:lnTo>
                <a:lnTo>
                  <a:pt x="158" y="348"/>
                </a:lnTo>
                <a:lnTo>
                  <a:pt x="158" y="298"/>
                </a:lnTo>
                <a:lnTo>
                  <a:pt x="158" y="340"/>
                </a:lnTo>
                <a:lnTo>
                  <a:pt x="159" y="235"/>
                </a:lnTo>
                <a:lnTo>
                  <a:pt x="159" y="220"/>
                </a:lnTo>
                <a:lnTo>
                  <a:pt x="159" y="248"/>
                </a:lnTo>
                <a:lnTo>
                  <a:pt x="159" y="351"/>
                </a:lnTo>
                <a:lnTo>
                  <a:pt x="160" y="222"/>
                </a:lnTo>
                <a:lnTo>
                  <a:pt x="160" y="159"/>
                </a:lnTo>
                <a:lnTo>
                  <a:pt x="160" y="104"/>
                </a:lnTo>
                <a:lnTo>
                  <a:pt x="160" y="257"/>
                </a:lnTo>
                <a:lnTo>
                  <a:pt x="161" y="324"/>
                </a:lnTo>
                <a:lnTo>
                  <a:pt x="161" y="126"/>
                </a:lnTo>
                <a:lnTo>
                  <a:pt x="161" y="107"/>
                </a:lnTo>
                <a:lnTo>
                  <a:pt x="161" y="222"/>
                </a:lnTo>
                <a:lnTo>
                  <a:pt x="161" y="120"/>
                </a:lnTo>
                <a:lnTo>
                  <a:pt x="162" y="159"/>
                </a:lnTo>
                <a:lnTo>
                  <a:pt x="162" y="263"/>
                </a:lnTo>
                <a:lnTo>
                  <a:pt x="162" y="181"/>
                </a:lnTo>
                <a:lnTo>
                  <a:pt x="162" y="250"/>
                </a:lnTo>
                <a:lnTo>
                  <a:pt x="163" y="150"/>
                </a:lnTo>
                <a:lnTo>
                  <a:pt x="163" y="87"/>
                </a:lnTo>
                <a:lnTo>
                  <a:pt x="163" y="296"/>
                </a:lnTo>
                <a:lnTo>
                  <a:pt x="163" y="78"/>
                </a:lnTo>
                <a:lnTo>
                  <a:pt x="164" y="216"/>
                </a:lnTo>
                <a:lnTo>
                  <a:pt x="164" y="67"/>
                </a:lnTo>
                <a:lnTo>
                  <a:pt x="164" y="76"/>
                </a:lnTo>
                <a:lnTo>
                  <a:pt x="164" y="316"/>
                </a:lnTo>
                <a:lnTo>
                  <a:pt x="164" y="255"/>
                </a:lnTo>
                <a:lnTo>
                  <a:pt x="165" y="255"/>
                </a:lnTo>
                <a:lnTo>
                  <a:pt x="165" y="259"/>
                </a:lnTo>
                <a:lnTo>
                  <a:pt x="165" y="94"/>
                </a:lnTo>
                <a:lnTo>
                  <a:pt x="165" y="222"/>
                </a:lnTo>
                <a:lnTo>
                  <a:pt x="166" y="189"/>
                </a:lnTo>
                <a:lnTo>
                  <a:pt x="166" y="78"/>
                </a:lnTo>
                <a:lnTo>
                  <a:pt x="166" y="76"/>
                </a:lnTo>
                <a:lnTo>
                  <a:pt x="166" y="268"/>
                </a:lnTo>
                <a:lnTo>
                  <a:pt x="166" y="183"/>
                </a:lnTo>
                <a:lnTo>
                  <a:pt x="167" y="359"/>
                </a:lnTo>
                <a:lnTo>
                  <a:pt x="167" y="287"/>
                </a:lnTo>
                <a:lnTo>
                  <a:pt x="167" y="205"/>
                </a:lnTo>
                <a:lnTo>
                  <a:pt x="167" y="233"/>
                </a:lnTo>
                <a:lnTo>
                  <a:pt x="168" y="226"/>
                </a:lnTo>
                <a:lnTo>
                  <a:pt x="168" y="67"/>
                </a:lnTo>
                <a:lnTo>
                  <a:pt x="168" y="283"/>
                </a:lnTo>
                <a:lnTo>
                  <a:pt x="168" y="248"/>
                </a:lnTo>
                <a:lnTo>
                  <a:pt x="168" y="237"/>
                </a:lnTo>
                <a:lnTo>
                  <a:pt x="169" y="72"/>
                </a:lnTo>
                <a:lnTo>
                  <a:pt x="169" y="231"/>
                </a:lnTo>
                <a:lnTo>
                  <a:pt x="169" y="128"/>
                </a:lnTo>
                <a:lnTo>
                  <a:pt x="169" y="292"/>
                </a:lnTo>
                <a:lnTo>
                  <a:pt x="170" y="96"/>
                </a:lnTo>
                <a:lnTo>
                  <a:pt x="170" y="281"/>
                </a:lnTo>
                <a:lnTo>
                  <a:pt x="170" y="128"/>
                </a:lnTo>
                <a:lnTo>
                  <a:pt x="170" y="159"/>
                </a:lnTo>
                <a:lnTo>
                  <a:pt x="171" y="248"/>
                </a:lnTo>
                <a:lnTo>
                  <a:pt x="171" y="261"/>
                </a:lnTo>
                <a:lnTo>
                  <a:pt x="171" y="115"/>
                </a:lnTo>
                <a:lnTo>
                  <a:pt x="171" y="148"/>
                </a:lnTo>
                <a:lnTo>
                  <a:pt x="171" y="309"/>
                </a:lnTo>
                <a:lnTo>
                  <a:pt x="172" y="233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0" name="Freeform 68"/>
          <p:cNvSpPr>
            <a:spLocks/>
          </p:cNvSpPr>
          <p:nvPr/>
        </p:nvSpPr>
        <p:spPr bwMode="auto">
          <a:xfrm>
            <a:off x="7099354" y="2193843"/>
            <a:ext cx="1558498" cy="2438400"/>
          </a:xfrm>
          <a:custGeom>
            <a:avLst/>
            <a:gdLst>
              <a:gd name="T0" fmla="*/ 141876 w 139"/>
              <a:gd name="T1" fmla="*/ 62516409 h 329"/>
              <a:gd name="T2" fmla="*/ 286652 w 139"/>
              <a:gd name="T3" fmla="*/ 33406357 h 329"/>
              <a:gd name="T4" fmla="*/ 499215 w 139"/>
              <a:gd name="T5" fmla="*/ 58934186 h 329"/>
              <a:gd name="T6" fmla="*/ 644339 w 139"/>
              <a:gd name="T7" fmla="*/ 60052138 h 329"/>
              <a:gd name="T8" fmla="*/ 803356 w 139"/>
              <a:gd name="T9" fmla="*/ 36793302 h 329"/>
              <a:gd name="T10" fmla="*/ 949546 w 139"/>
              <a:gd name="T11" fmla="*/ 58446331 h 329"/>
              <a:gd name="T12" fmla="*/ 1161044 w 139"/>
              <a:gd name="T13" fmla="*/ 67247425 h 329"/>
              <a:gd name="T14" fmla="*/ 1306970 w 139"/>
              <a:gd name="T15" fmla="*/ 0 h 329"/>
              <a:gd name="T16" fmla="*/ 1448761 w 139"/>
              <a:gd name="T17" fmla="*/ 17159011 h 329"/>
              <a:gd name="T18" fmla="*/ 1589223 w 139"/>
              <a:gd name="T19" fmla="*/ 38822942 h 329"/>
              <a:gd name="T20" fmla="*/ 1806185 w 139"/>
              <a:gd name="T21" fmla="*/ 60052138 h 329"/>
              <a:gd name="T22" fmla="*/ 1946927 w 139"/>
              <a:gd name="T23" fmla="*/ 61398565 h 329"/>
              <a:gd name="T24" fmla="*/ 2093100 w 139"/>
              <a:gd name="T25" fmla="*/ 42209887 h 329"/>
              <a:gd name="T26" fmla="*/ 2252117 w 139"/>
              <a:gd name="T27" fmla="*/ 60963831 h 329"/>
              <a:gd name="T28" fmla="*/ 2467998 w 139"/>
              <a:gd name="T29" fmla="*/ 47189408 h 329"/>
              <a:gd name="T30" fmla="*/ 2609805 w 139"/>
              <a:gd name="T31" fmla="*/ 60052138 h 329"/>
              <a:gd name="T32" fmla="*/ 2754601 w 139"/>
              <a:gd name="T33" fmla="*/ 59368921 h 329"/>
              <a:gd name="T34" fmla="*/ 2896457 w 139"/>
              <a:gd name="T35" fmla="*/ 65892476 h 329"/>
              <a:gd name="T36" fmla="*/ 3113418 w 139"/>
              <a:gd name="T37" fmla="*/ 36793302 h 329"/>
              <a:gd name="T38" fmla="*/ 3253881 w 139"/>
              <a:gd name="T39" fmla="*/ 65892476 h 329"/>
              <a:gd name="T40" fmla="*/ 3400006 w 139"/>
              <a:gd name="T41" fmla="*/ 50565367 h 329"/>
              <a:gd name="T42" fmla="*/ 3629041 w 139"/>
              <a:gd name="T43" fmla="*/ 43316853 h 329"/>
              <a:gd name="T44" fmla="*/ 3774903 w 139"/>
              <a:gd name="T45" fmla="*/ 60486872 h 329"/>
              <a:gd name="T46" fmla="*/ 3916759 w 139"/>
              <a:gd name="T47" fmla="*/ 58934186 h 329"/>
              <a:gd name="T48" fmla="*/ 4057241 w 139"/>
              <a:gd name="T49" fmla="*/ 37228037 h 329"/>
              <a:gd name="T50" fmla="*/ 4274183 w 139"/>
              <a:gd name="T51" fmla="*/ 39743678 h 329"/>
              <a:gd name="T52" fmla="*/ 4414929 w 139"/>
              <a:gd name="T53" fmla="*/ 49218963 h 329"/>
              <a:gd name="T54" fmla="*/ 4561049 w 139"/>
              <a:gd name="T55" fmla="*/ 52120406 h 329"/>
              <a:gd name="T56" fmla="*/ 4702646 w 139"/>
              <a:gd name="T57" fmla="*/ 63428205 h 329"/>
              <a:gd name="T58" fmla="*/ 4918473 w 139"/>
              <a:gd name="T59" fmla="*/ 58011597 h 329"/>
              <a:gd name="T60" fmla="*/ 5077802 w 139"/>
              <a:gd name="T61" fmla="*/ 35435996 h 329"/>
              <a:gd name="T62" fmla="*/ 5223664 w 139"/>
              <a:gd name="T63" fmla="*/ 56416687 h 329"/>
              <a:gd name="T64" fmla="*/ 5364471 w 139"/>
              <a:gd name="T65" fmla="*/ 30456476 h 329"/>
              <a:gd name="T66" fmla="*/ 5581351 w 139"/>
              <a:gd name="T67" fmla="*/ 26634796 h 329"/>
              <a:gd name="T68" fmla="*/ 5721899 w 139"/>
              <a:gd name="T69" fmla="*/ 14652413 h 329"/>
              <a:gd name="T70" fmla="*/ 5868003 w 139"/>
              <a:gd name="T71" fmla="*/ 58934186 h 329"/>
              <a:gd name="T72" fmla="*/ 6009879 w 139"/>
              <a:gd name="T73" fmla="*/ 55981952 h 329"/>
              <a:gd name="T74" fmla="*/ 6225690 w 139"/>
              <a:gd name="T75" fmla="*/ 60486872 h 329"/>
              <a:gd name="T76" fmla="*/ 6367238 w 139"/>
              <a:gd name="T77" fmla="*/ 53040643 h 329"/>
              <a:gd name="T78" fmla="*/ 6525239 w 139"/>
              <a:gd name="T79" fmla="*/ 39257676 h 329"/>
              <a:gd name="T80" fmla="*/ 6671360 w 139"/>
              <a:gd name="T81" fmla="*/ 50565367 h 329"/>
              <a:gd name="T82" fmla="*/ 6883991 w 139"/>
              <a:gd name="T83" fmla="*/ 21663931 h 329"/>
              <a:gd name="T84" fmla="*/ 7029047 w 139"/>
              <a:gd name="T85" fmla="*/ 17593746 h 329"/>
              <a:gd name="T86" fmla="*/ 7170660 w 139"/>
              <a:gd name="T87" fmla="*/ 53040643 h 329"/>
              <a:gd name="T88" fmla="*/ 7315699 w 139"/>
              <a:gd name="T89" fmla="*/ 60486872 h 329"/>
              <a:gd name="T90" fmla="*/ 7528347 w 139"/>
              <a:gd name="T91" fmla="*/ 53040643 h 329"/>
              <a:gd name="T92" fmla="*/ 7674451 w 139"/>
              <a:gd name="T93" fmla="*/ 25039891 h 329"/>
              <a:gd name="T94" fmla="*/ 7814934 w 139"/>
              <a:gd name="T95" fmla="*/ 74258942 h 329"/>
              <a:gd name="T96" fmla="*/ 7974000 w 139"/>
              <a:gd name="T97" fmla="*/ 60486872 h 329"/>
              <a:gd name="T98" fmla="*/ 8189827 w 139"/>
              <a:gd name="T99" fmla="*/ 47624558 h 329"/>
              <a:gd name="T100" fmla="*/ 8331687 w 139"/>
              <a:gd name="T101" fmla="*/ 58011597 h 329"/>
              <a:gd name="T102" fmla="*/ 8477808 w 139"/>
              <a:gd name="T103" fmla="*/ 54635553 h 329"/>
              <a:gd name="T104" fmla="*/ 8618355 w 139"/>
              <a:gd name="T105" fmla="*/ 41287213 h 329"/>
              <a:gd name="T106" fmla="*/ 8835236 w 139"/>
              <a:gd name="T107" fmla="*/ 51683319 h 329"/>
              <a:gd name="T108" fmla="*/ 8976043 w 139"/>
              <a:gd name="T109" fmla="*/ 50565367 h 329"/>
              <a:gd name="T110" fmla="*/ 9121884 w 139"/>
              <a:gd name="T111" fmla="*/ 11267802 h 329"/>
              <a:gd name="T112" fmla="*/ 9263695 w 139"/>
              <a:gd name="T113" fmla="*/ 5416590 h 329"/>
              <a:gd name="T114" fmla="*/ 9497061 w 139"/>
              <a:gd name="T115" fmla="*/ 70199654 h 329"/>
              <a:gd name="T116" fmla="*/ 9638657 w 139"/>
              <a:gd name="T117" fmla="*/ 73824203 h 329"/>
              <a:gd name="T118" fmla="*/ 9784778 w 139"/>
              <a:gd name="T119" fmla="*/ 38822942 h 329"/>
              <a:gd name="T120" fmla="*/ 9996280 w 139"/>
              <a:gd name="T121" fmla="*/ 37900268 h 32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39"/>
              <a:gd name="T184" fmla="*/ 0 h 329"/>
              <a:gd name="T185" fmla="*/ 139 w 139"/>
              <a:gd name="T186" fmla="*/ 329 h 32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39" h="329">
                <a:moveTo>
                  <a:pt x="0" y="211"/>
                </a:moveTo>
                <a:lnTo>
                  <a:pt x="0" y="39"/>
                </a:lnTo>
                <a:lnTo>
                  <a:pt x="1" y="255"/>
                </a:lnTo>
                <a:lnTo>
                  <a:pt x="1" y="244"/>
                </a:lnTo>
                <a:lnTo>
                  <a:pt x="1" y="205"/>
                </a:lnTo>
                <a:lnTo>
                  <a:pt x="1" y="203"/>
                </a:lnTo>
                <a:lnTo>
                  <a:pt x="1" y="274"/>
                </a:lnTo>
                <a:lnTo>
                  <a:pt x="2" y="144"/>
                </a:lnTo>
                <a:lnTo>
                  <a:pt x="2" y="307"/>
                </a:lnTo>
                <a:lnTo>
                  <a:pt x="2" y="277"/>
                </a:lnTo>
                <a:lnTo>
                  <a:pt x="2" y="216"/>
                </a:lnTo>
                <a:lnTo>
                  <a:pt x="3" y="198"/>
                </a:lnTo>
                <a:lnTo>
                  <a:pt x="3" y="111"/>
                </a:lnTo>
                <a:lnTo>
                  <a:pt x="3" y="179"/>
                </a:lnTo>
                <a:lnTo>
                  <a:pt x="3" y="126"/>
                </a:lnTo>
                <a:lnTo>
                  <a:pt x="3" y="102"/>
                </a:lnTo>
                <a:lnTo>
                  <a:pt x="4" y="257"/>
                </a:lnTo>
                <a:lnTo>
                  <a:pt x="4" y="207"/>
                </a:lnTo>
                <a:lnTo>
                  <a:pt x="4" y="322"/>
                </a:lnTo>
                <a:lnTo>
                  <a:pt x="4" y="148"/>
                </a:lnTo>
                <a:lnTo>
                  <a:pt x="5" y="277"/>
                </a:lnTo>
                <a:lnTo>
                  <a:pt x="5" y="226"/>
                </a:lnTo>
                <a:lnTo>
                  <a:pt x="5" y="261"/>
                </a:lnTo>
                <a:lnTo>
                  <a:pt x="5" y="218"/>
                </a:lnTo>
                <a:lnTo>
                  <a:pt x="6" y="54"/>
                </a:lnTo>
                <a:lnTo>
                  <a:pt x="6" y="266"/>
                </a:lnTo>
                <a:lnTo>
                  <a:pt x="6" y="272"/>
                </a:lnTo>
                <a:lnTo>
                  <a:pt x="6" y="185"/>
                </a:lnTo>
                <a:lnTo>
                  <a:pt x="6" y="266"/>
                </a:lnTo>
                <a:lnTo>
                  <a:pt x="7" y="261"/>
                </a:lnTo>
                <a:lnTo>
                  <a:pt x="7" y="263"/>
                </a:lnTo>
                <a:lnTo>
                  <a:pt x="7" y="142"/>
                </a:lnTo>
                <a:lnTo>
                  <a:pt x="7" y="94"/>
                </a:lnTo>
                <a:lnTo>
                  <a:pt x="8" y="216"/>
                </a:lnTo>
                <a:lnTo>
                  <a:pt x="8" y="261"/>
                </a:lnTo>
                <a:lnTo>
                  <a:pt x="8" y="87"/>
                </a:lnTo>
                <a:lnTo>
                  <a:pt x="8" y="259"/>
                </a:lnTo>
                <a:lnTo>
                  <a:pt x="8" y="274"/>
                </a:lnTo>
                <a:lnTo>
                  <a:pt x="9" y="155"/>
                </a:lnTo>
                <a:lnTo>
                  <a:pt x="9" y="266"/>
                </a:lnTo>
                <a:lnTo>
                  <a:pt x="9" y="250"/>
                </a:lnTo>
                <a:lnTo>
                  <a:pt x="9" y="266"/>
                </a:lnTo>
                <a:lnTo>
                  <a:pt x="10" y="220"/>
                </a:lnTo>
                <a:lnTo>
                  <a:pt x="10" y="250"/>
                </a:lnTo>
                <a:lnTo>
                  <a:pt x="10" y="301"/>
                </a:lnTo>
                <a:lnTo>
                  <a:pt x="10" y="126"/>
                </a:lnTo>
                <a:lnTo>
                  <a:pt x="10" y="298"/>
                </a:lnTo>
                <a:lnTo>
                  <a:pt x="11" y="266"/>
                </a:lnTo>
                <a:lnTo>
                  <a:pt x="11" y="250"/>
                </a:lnTo>
                <a:lnTo>
                  <a:pt x="11" y="163"/>
                </a:lnTo>
                <a:lnTo>
                  <a:pt x="11" y="220"/>
                </a:lnTo>
                <a:lnTo>
                  <a:pt x="12" y="168"/>
                </a:lnTo>
                <a:lnTo>
                  <a:pt x="12" y="235"/>
                </a:lnTo>
                <a:lnTo>
                  <a:pt x="12" y="24"/>
                </a:lnTo>
                <a:lnTo>
                  <a:pt x="13" y="150"/>
                </a:lnTo>
                <a:lnTo>
                  <a:pt x="13" y="292"/>
                </a:lnTo>
                <a:lnTo>
                  <a:pt x="13" y="283"/>
                </a:lnTo>
                <a:lnTo>
                  <a:pt x="13" y="261"/>
                </a:lnTo>
                <a:lnTo>
                  <a:pt x="13" y="259"/>
                </a:lnTo>
                <a:lnTo>
                  <a:pt x="14" y="237"/>
                </a:lnTo>
                <a:lnTo>
                  <a:pt x="14" y="181"/>
                </a:lnTo>
                <a:lnTo>
                  <a:pt x="14" y="257"/>
                </a:lnTo>
                <a:lnTo>
                  <a:pt x="14" y="266"/>
                </a:lnTo>
                <a:lnTo>
                  <a:pt x="15" y="248"/>
                </a:lnTo>
                <a:lnTo>
                  <a:pt x="15" y="111"/>
                </a:lnTo>
                <a:lnTo>
                  <a:pt x="15" y="194"/>
                </a:lnTo>
                <a:lnTo>
                  <a:pt x="15" y="63"/>
                </a:lnTo>
                <a:lnTo>
                  <a:pt x="15" y="224"/>
                </a:lnTo>
                <a:lnTo>
                  <a:pt x="16" y="298"/>
                </a:lnTo>
                <a:lnTo>
                  <a:pt x="16" y="294"/>
                </a:lnTo>
                <a:lnTo>
                  <a:pt x="16" y="296"/>
                </a:lnTo>
                <a:lnTo>
                  <a:pt x="16" y="174"/>
                </a:lnTo>
                <a:lnTo>
                  <a:pt x="17" y="261"/>
                </a:lnTo>
                <a:lnTo>
                  <a:pt x="17" y="220"/>
                </a:lnTo>
                <a:lnTo>
                  <a:pt x="17" y="165"/>
                </a:lnTo>
                <a:lnTo>
                  <a:pt x="17" y="229"/>
                </a:lnTo>
                <a:lnTo>
                  <a:pt x="17" y="303"/>
                </a:lnTo>
                <a:lnTo>
                  <a:pt x="18" y="285"/>
                </a:lnTo>
                <a:lnTo>
                  <a:pt x="18" y="0"/>
                </a:lnTo>
                <a:lnTo>
                  <a:pt x="18" y="277"/>
                </a:lnTo>
                <a:lnTo>
                  <a:pt x="18" y="259"/>
                </a:lnTo>
                <a:lnTo>
                  <a:pt x="19" y="270"/>
                </a:lnTo>
                <a:lnTo>
                  <a:pt x="19" y="266"/>
                </a:lnTo>
                <a:lnTo>
                  <a:pt x="19" y="203"/>
                </a:lnTo>
                <a:lnTo>
                  <a:pt x="19" y="176"/>
                </a:lnTo>
                <a:lnTo>
                  <a:pt x="19" y="209"/>
                </a:lnTo>
                <a:lnTo>
                  <a:pt x="20" y="78"/>
                </a:lnTo>
                <a:lnTo>
                  <a:pt x="20" y="255"/>
                </a:lnTo>
                <a:lnTo>
                  <a:pt x="20" y="76"/>
                </a:lnTo>
                <a:lnTo>
                  <a:pt x="20" y="270"/>
                </a:lnTo>
                <a:lnTo>
                  <a:pt x="21" y="226"/>
                </a:lnTo>
                <a:lnTo>
                  <a:pt x="21" y="266"/>
                </a:lnTo>
                <a:lnTo>
                  <a:pt x="21" y="150"/>
                </a:lnTo>
                <a:lnTo>
                  <a:pt x="22" y="172"/>
                </a:lnTo>
                <a:lnTo>
                  <a:pt x="22" y="174"/>
                </a:lnTo>
                <a:lnTo>
                  <a:pt x="22" y="263"/>
                </a:lnTo>
                <a:lnTo>
                  <a:pt x="22" y="277"/>
                </a:lnTo>
                <a:lnTo>
                  <a:pt x="22" y="172"/>
                </a:lnTo>
                <a:lnTo>
                  <a:pt x="23" y="274"/>
                </a:lnTo>
                <a:lnTo>
                  <a:pt x="23" y="259"/>
                </a:lnTo>
                <a:lnTo>
                  <a:pt x="23" y="301"/>
                </a:lnTo>
                <a:lnTo>
                  <a:pt x="24" y="266"/>
                </a:lnTo>
                <a:lnTo>
                  <a:pt x="24" y="224"/>
                </a:lnTo>
                <a:lnTo>
                  <a:pt x="24" y="274"/>
                </a:lnTo>
                <a:lnTo>
                  <a:pt x="24" y="250"/>
                </a:lnTo>
                <a:lnTo>
                  <a:pt x="24" y="270"/>
                </a:lnTo>
                <a:lnTo>
                  <a:pt x="25" y="266"/>
                </a:lnTo>
                <a:lnTo>
                  <a:pt x="25" y="148"/>
                </a:lnTo>
                <a:lnTo>
                  <a:pt x="25" y="113"/>
                </a:lnTo>
                <a:lnTo>
                  <a:pt x="25" y="281"/>
                </a:lnTo>
                <a:lnTo>
                  <a:pt x="26" y="301"/>
                </a:lnTo>
                <a:lnTo>
                  <a:pt x="26" y="263"/>
                </a:lnTo>
                <a:lnTo>
                  <a:pt x="26" y="229"/>
                </a:lnTo>
                <a:lnTo>
                  <a:pt x="26" y="292"/>
                </a:lnTo>
                <a:lnTo>
                  <a:pt x="26" y="152"/>
                </a:lnTo>
                <a:lnTo>
                  <a:pt x="27" y="209"/>
                </a:lnTo>
                <a:lnTo>
                  <a:pt x="27" y="272"/>
                </a:lnTo>
                <a:lnTo>
                  <a:pt x="27" y="216"/>
                </a:lnTo>
                <a:lnTo>
                  <a:pt x="27" y="220"/>
                </a:lnTo>
                <a:lnTo>
                  <a:pt x="28" y="274"/>
                </a:lnTo>
                <a:lnTo>
                  <a:pt x="28" y="324"/>
                </a:lnTo>
                <a:lnTo>
                  <a:pt x="28" y="207"/>
                </a:lnTo>
                <a:lnTo>
                  <a:pt x="28" y="183"/>
                </a:lnTo>
                <a:lnTo>
                  <a:pt x="29" y="218"/>
                </a:lnTo>
                <a:lnTo>
                  <a:pt x="29" y="203"/>
                </a:lnTo>
                <a:lnTo>
                  <a:pt x="29" y="142"/>
                </a:lnTo>
                <a:lnTo>
                  <a:pt x="29" y="187"/>
                </a:lnTo>
                <a:lnTo>
                  <a:pt x="29" y="283"/>
                </a:lnTo>
                <a:lnTo>
                  <a:pt x="30" y="209"/>
                </a:lnTo>
                <a:lnTo>
                  <a:pt x="30" y="279"/>
                </a:lnTo>
                <a:lnTo>
                  <a:pt x="30" y="237"/>
                </a:lnTo>
                <a:lnTo>
                  <a:pt x="30" y="128"/>
                </a:lnTo>
                <a:lnTo>
                  <a:pt x="31" y="207"/>
                </a:lnTo>
                <a:lnTo>
                  <a:pt x="31" y="296"/>
                </a:lnTo>
                <a:lnTo>
                  <a:pt x="31" y="209"/>
                </a:lnTo>
                <a:lnTo>
                  <a:pt x="31" y="194"/>
                </a:lnTo>
                <a:lnTo>
                  <a:pt x="31" y="270"/>
                </a:lnTo>
                <a:lnTo>
                  <a:pt x="32" y="320"/>
                </a:lnTo>
                <a:lnTo>
                  <a:pt x="32" y="294"/>
                </a:lnTo>
                <a:lnTo>
                  <a:pt x="32" y="172"/>
                </a:lnTo>
                <a:lnTo>
                  <a:pt x="32" y="287"/>
                </a:lnTo>
                <a:lnTo>
                  <a:pt x="33" y="22"/>
                </a:lnTo>
                <a:lnTo>
                  <a:pt x="33" y="213"/>
                </a:lnTo>
                <a:lnTo>
                  <a:pt x="33" y="296"/>
                </a:lnTo>
                <a:lnTo>
                  <a:pt x="33" y="257"/>
                </a:lnTo>
                <a:lnTo>
                  <a:pt x="33" y="196"/>
                </a:lnTo>
                <a:lnTo>
                  <a:pt x="34" y="209"/>
                </a:lnTo>
                <a:lnTo>
                  <a:pt x="34" y="74"/>
                </a:lnTo>
                <a:lnTo>
                  <a:pt x="34" y="220"/>
                </a:lnTo>
                <a:lnTo>
                  <a:pt x="34" y="253"/>
                </a:lnTo>
                <a:lnTo>
                  <a:pt x="35" y="305"/>
                </a:lnTo>
                <a:lnTo>
                  <a:pt x="35" y="200"/>
                </a:lnTo>
                <a:lnTo>
                  <a:pt x="35" y="229"/>
                </a:lnTo>
                <a:lnTo>
                  <a:pt x="35" y="242"/>
                </a:lnTo>
                <a:lnTo>
                  <a:pt x="36" y="128"/>
                </a:lnTo>
                <a:lnTo>
                  <a:pt x="36" y="266"/>
                </a:lnTo>
                <a:lnTo>
                  <a:pt x="36" y="203"/>
                </a:lnTo>
                <a:lnTo>
                  <a:pt x="37" y="187"/>
                </a:lnTo>
                <a:lnTo>
                  <a:pt x="37" y="287"/>
                </a:lnTo>
                <a:lnTo>
                  <a:pt x="37" y="231"/>
                </a:lnTo>
                <a:lnTo>
                  <a:pt x="37" y="266"/>
                </a:lnTo>
                <a:lnTo>
                  <a:pt x="38" y="146"/>
                </a:lnTo>
                <a:lnTo>
                  <a:pt x="38" y="224"/>
                </a:lnTo>
                <a:lnTo>
                  <a:pt x="38" y="235"/>
                </a:lnTo>
                <a:lnTo>
                  <a:pt x="38" y="263"/>
                </a:lnTo>
                <a:lnTo>
                  <a:pt x="39" y="287"/>
                </a:lnTo>
                <a:lnTo>
                  <a:pt x="39" y="285"/>
                </a:lnTo>
                <a:lnTo>
                  <a:pt x="39" y="259"/>
                </a:lnTo>
                <a:lnTo>
                  <a:pt x="39" y="233"/>
                </a:lnTo>
                <a:lnTo>
                  <a:pt x="40" y="220"/>
                </a:lnTo>
                <a:lnTo>
                  <a:pt x="40" y="266"/>
                </a:lnTo>
                <a:lnTo>
                  <a:pt x="40" y="4"/>
                </a:lnTo>
                <a:lnTo>
                  <a:pt x="40" y="211"/>
                </a:lnTo>
                <a:lnTo>
                  <a:pt x="40" y="292"/>
                </a:lnTo>
                <a:lnTo>
                  <a:pt x="41" y="189"/>
                </a:lnTo>
                <a:lnTo>
                  <a:pt x="41" y="211"/>
                </a:lnTo>
                <a:lnTo>
                  <a:pt x="41" y="263"/>
                </a:lnTo>
                <a:lnTo>
                  <a:pt x="41" y="179"/>
                </a:lnTo>
                <a:lnTo>
                  <a:pt x="42" y="259"/>
                </a:lnTo>
                <a:lnTo>
                  <a:pt x="42" y="309"/>
                </a:lnTo>
                <a:lnTo>
                  <a:pt x="42" y="170"/>
                </a:lnTo>
                <a:lnTo>
                  <a:pt x="42" y="128"/>
                </a:lnTo>
                <a:lnTo>
                  <a:pt x="43" y="270"/>
                </a:lnTo>
                <a:lnTo>
                  <a:pt x="43" y="163"/>
                </a:lnTo>
                <a:lnTo>
                  <a:pt x="43" y="139"/>
                </a:lnTo>
                <a:lnTo>
                  <a:pt x="43" y="296"/>
                </a:lnTo>
                <a:lnTo>
                  <a:pt x="43" y="196"/>
                </a:lnTo>
                <a:lnTo>
                  <a:pt x="44" y="266"/>
                </a:lnTo>
                <a:lnTo>
                  <a:pt x="44" y="233"/>
                </a:lnTo>
                <a:lnTo>
                  <a:pt x="44" y="281"/>
                </a:lnTo>
                <a:lnTo>
                  <a:pt x="44" y="296"/>
                </a:lnTo>
                <a:lnTo>
                  <a:pt x="45" y="268"/>
                </a:lnTo>
                <a:lnTo>
                  <a:pt x="45" y="231"/>
                </a:lnTo>
                <a:lnTo>
                  <a:pt x="45" y="292"/>
                </a:lnTo>
                <a:lnTo>
                  <a:pt x="45" y="272"/>
                </a:lnTo>
                <a:lnTo>
                  <a:pt x="45" y="268"/>
                </a:lnTo>
                <a:lnTo>
                  <a:pt x="46" y="237"/>
                </a:lnTo>
                <a:lnTo>
                  <a:pt x="46" y="200"/>
                </a:lnTo>
                <a:lnTo>
                  <a:pt x="46" y="246"/>
                </a:lnTo>
                <a:lnTo>
                  <a:pt x="46" y="76"/>
                </a:lnTo>
                <a:lnTo>
                  <a:pt x="47" y="211"/>
                </a:lnTo>
                <a:lnTo>
                  <a:pt x="47" y="296"/>
                </a:lnTo>
                <a:lnTo>
                  <a:pt x="47" y="272"/>
                </a:lnTo>
                <a:lnTo>
                  <a:pt x="47" y="224"/>
                </a:lnTo>
                <a:lnTo>
                  <a:pt x="47" y="94"/>
                </a:lnTo>
                <a:lnTo>
                  <a:pt x="48" y="274"/>
                </a:lnTo>
                <a:lnTo>
                  <a:pt x="48" y="165"/>
                </a:lnTo>
                <a:lnTo>
                  <a:pt x="48" y="231"/>
                </a:lnTo>
                <a:lnTo>
                  <a:pt x="48" y="266"/>
                </a:lnTo>
                <a:lnTo>
                  <a:pt x="49" y="179"/>
                </a:lnTo>
                <a:lnTo>
                  <a:pt x="49" y="155"/>
                </a:lnTo>
                <a:lnTo>
                  <a:pt x="49" y="253"/>
                </a:lnTo>
                <a:lnTo>
                  <a:pt x="49" y="224"/>
                </a:lnTo>
                <a:lnTo>
                  <a:pt x="50" y="192"/>
                </a:lnTo>
                <a:lnTo>
                  <a:pt x="50" y="233"/>
                </a:lnTo>
                <a:lnTo>
                  <a:pt x="50" y="183"/>
                </a:lnTo>
                <a:lnTo>
                  <a:pt x="50" y="226"/>
                </a:lnTo>
                <a:lnTo>
                  <a:pt x="50" y="163"/>
                </a:lnTo>
                <a:lnTo>
                  <a:pt x="51" y="211"/>
                </a:lnTo>
                <a:lnTo>
                  <a:pt x="51" y="285"/>
                </a:lnTo>
                <a:lnTo>
                  <a:pt x="51" y="292"/>
                </a:lnTo>
                <a:lnTo>
                  <a:pt x="51" y="200"/>
                </a:lnTo>
                <a:lnTo>
                  <a:pt x="52" y="253"/>
                </a:lnTo>
                <a:lnTo>
                  <a:pt x="52" y="268"/>
                </a:lnTo>
                <a:lnTo>
                  <a:pt x="52" y="163"/>
                </a:lnTo>
                <a:lnTo>
                  <a:pt x="52" y="257"/>
                </a:lnTo>
                <a:lnTo>
                  <a:pt x="53" y="279"/>
                </a:lnTo>
                <a:lnTo>
                  <a:pt x="53" y="207"/>
                </a:lnTo>
                <a:lnTo>
                  <a:pt x="53" y="253"/>
                </a:lnTo>
                <a:lnTo>
                  <a:pt x="53" y="261"/>
                </a:lnTo>
                <a:lnTo>
                  <a:pt x="54" y="229"/>
                </a:lnTo>
                <a:lnTo>
                  <a:pt x="54" y="122"/>
                </a:lnTo>
                <a:lnTo>
                  <a:pt x="54" y="261"/>
                </a:lnTo>
                <a:lnTo>
                  <a:pt x="54" y="174"/>
                </a:lnTo>
                <a:lnTo>
                  <a:pt x="54" y="283"/>
                </a:lnTo>
                <a:lnTo>
                  <a:pt x="55" y="270"/>
                </a:lnTo>
                <a:lnTo>
                  <a:pt x="55" y="222"/>
                </a:lnTo>
                <a:lnTo>
                  <a:pt x="55" y="229"/>
                </a:lnTo>
                <a:lnTo>
                  <a:pt x="55" y="257"/>
                </a:lnTo>
                <a:lnTo>
                  <a:pt x="56" y="218"/>
                </a:lnTo>
                <a:lnTo>
                  <a:pt x="56" y="246"/>
                </a:lnTo>
                <a:lnTo>
                  <a:pt x="56" y="268"/>
                </a:lnTo>
                <a:lnTo>
                  <a:pt x="56" y="165"/>
                </a:lnTo>
                <a:lnTo>
                  <a:pt x="57" y="220"/>
                </a:lnTo>
                <a:lnTo>
                  <a:pt x="57" y="231"/>
                </a:lnTo>
                <a:lnTo>
                  <a:pt x="57" y="155"/>
                </a:lnTo>
                <a:lnTo>
                  <a:pt x="57" y="109"/>
                </a:lnTo>
                <a:lnTo>
                  <a:pt x="57" y="194"/>
                </a:lnTo>
                <a:lnTo>
                  <a:pt x="58" y="231"/>
                </a:lnTo>
                <a:lnTo>
                  <a:pt x="58" y="248"/>
                </a:lnTo>
                <a:lnTo>
                  <a:pt x="58" y="61"/>
                </a:lnTo>
                <a:lnTo>
                  <a:pt x="58" y="248"/>
                </a:lnTo>
                <a:lnTo>
                  <a:pt x="59" y="176"/>
                </a:lnTo>
                <a:lnTo>
                  <a:pt x="59" y="229"/>
                </a:lnTo>
                <a:lnTo>
                  <a:pt x="59" y="109"/>
                </a:lnTo>
                <a:lnTo>
                  <a:pt x="59" y="244"/>
                </a:lnTo>
                <a:lnTo>
                  <a:pt x="59" y="250"/>
                </a:lnTo>
                <a:lnTo>
                  <a:pt x="60" y="244"/>
                </a:lnTo>
                <a:lnTo>
                  <a:pt x="60" y="131"/>
                </a:lnTo>
                <a:lnTo>
                  <a:pt x="60" y="272"/>
                </a:lnTo>
                <a:lnTo>
                  <a:pt x="60" y="194"/>
                </a:lnTo>
                <a:lnTo>
                  <a:pt x="61" y="159"/>
                </a:lnTo>
                <a:lnTo>
                  <a:pt x="61" y="218"/>
                </a:lnTo>
                <a:lnTo>
                  <a:pt x="61" y="257"/>
                </a:lnTo>
                <a:lnTo>
                  <a:pt x="61" y="224"/>
                </a:lnTo>
                <a:lnTo>
                  <a:pt x="61" y="231"/>
                </a:lnTo>
                <a:lnTo>
                  <a:pt x="62" y="322"/>
                </a:lnTo>
                <a:lnTo>
                  <a:pt x="62" y="170"/>
                </a:lnTo>
                <a:lnTo>
                  <a:pt x="62" y="109"/>
                </a:lnTo>
                <a:lnTo>
                  <a:pt x="62" y="163"/>
                </a:lnTo>
                <a:lnTo>
                  <a:pt x="63" y="181"/>
                </a:lnTo>
                <a:lnTo>
                  <a:pt x="63" y="209"/>
                </a:lnTo>
                <a:lnTo>
                  <a:pt x="63" y="231"/>
                </a:lnTo>
                <a:lnTo>
                  <a:pt x="63" y="261"/>
                </a:lnTo>
                <a:lnTo>
                  <a:pt x="63" y="107"/>
                </a:lnTo>
                <a:lnTo>
                  <a:pt x="64" y="229"/>
                </a:lnTo>
                <a:lnTo>
                  <a:pt x="64" y="257"/>
                </a:lnTo>
                <a:lnTo>
                  <a:pt x="64" y="274"/>
                </a:lnTo>
                <a:lnTo>
                  <a:pt x="64" y="124"/>
                </a:lnTo>
                <a:lnTo>
                  <a:pt x="65" y="268"/>
                </a:lnTo>
                <a:lnTo>
                  <a:pt x="65" y="220"/>
                </a:lnTo>
                <a:lnTo>
                  <a:pt x="65" y="268"/>
                </a:lnTo>
                <a:lnTo>
                  <a:pt x="65" y="281"/>
                </a:lnTo>
                <a:lnTo>
                  <a:pt x="66" y="244"/>
                </a:lnTo>
                <a:lnTo>
                  <a:pt x="66" y="279"/>
                </a:lnTo>
                <a:lnTo>
                  <a:pt x="66" y="168"/>
                </a:lnTo>
                <a:lnTo>
                  <a:pt x="66" y="194"/>
                </a:lnTo>
                <a:lnTo>
                  <a:pt x="66" y="257"/>
                </a:lnTo>
                <a:lnTo>
                  <a:pt x="67" y="135"/>
                </a:lnTo>
                <a:lnTo>
                  <a:pt x="67" y="26"/>
                </a:lnTo>
                <a:lnTo>
                  <a:pt x="67" y="170"/>
                </a:lnTo>
                <a:lnTo>
                  <a:pt x="67" y="229"/>
                </a:lnTo>
                <a:lnTo>
                  <a:pt x="68" y="257"/>
                </a:lnTo>
                <a:lnTo>
                  <a:pt x="68" y="83"/>
                </a:lnTo>
                <a:lnTo>
                  <a:pt x="68" y="257"/>
                </a:lnTo>
                <a:lnTo>
                  <a:pt x="68" y="311"/>
                </a:lnTo>
                <a:lnTo>
                  <a:pt x="68" y="150"/>
                </a:lnTo>
                <a:lnTo>
                  <a:pt x="69" y="259"/>
                </a:lnTo>
                <a:lnTo>
                  <a:pt x="69" y="183"/>
                </a:lnTo>
                <a:lnTo>
                  <a:pt x="69" y="229"/>
                </a:lnTo>
                <a:lnTo>
                  <a:pt x="69" y="213"/>
                </a:lnTo>
                <a:lnTo>
                  <a:pt x="70" y="211"/>
                </a:lnTo>
                <a:lnTo>
                  <a:pt x="70" y="157"/>
                </a:lnTo>
                <a:lnTo>
                  <a:pt x="70" y="211"/>
                </a:lnTo>
                <a:lnTo>
                  <a:pt x="70" y="207"/>
                </a:lnTo>
                <a:lnTo>
                  <a:pt x="70" y="174"/>
                </a:lnTo>
                <a:lnTo>
                  <a:pt x="71" y="168"/>
                </a:lnTo>
                <a:lnTo>
                  <a:pt x="71" y="229"/>
                </a:lnTo>
                <a:lnTo>
                  <a:pt x="71" y="231"/>
                </a:lnTo>
                <a:lnTo>
                  <a:pt x="71" y="168"/>
                </a:lnTo>
                <a:lnTo>
                  <a:pt x="72" y="157"/>
                </a:lnTo>
                <a:lnTo>
                  <a:pt x="72" y="220"/>
                </a:lnTo>
                <a:lnTo>
                  <a:pt x="72" y="250"/>
                </a:lnTo>
                <a:lnTo>
                  <a:pt x="72" y="187"/>
                </a:lnTo>
                <a:lnTo>
                  <a:pt x="73" y="216"/>
                </a:lnTo>
                <a:lnTo>
                  <a:pt x="73" y="155"/>
                </a:lnTo>
                <a:lnTo>
                  <a:pt x="73" y="168"/>
                </a:lnTo>
                <a:lnTo>
                  <a:pt x="73" y="165"/>
                </a:lnTo>
                <a:lnTo>
                  <a:pt x="73" y="211"/>
                </a:lnTo>
                <a:lnTo>
                  <a:pt x="74" y="235"/>
                </a:lnTo>
                <a:lnTo>
                  <a:pt x="74" y="35"/>
                </a:lnTo>
                <a:lnTo>
                  <a:pt x="74" y="109"/>
                </a:lnTo>
                <a:lnTo>
                  <a:pt x="74" y="135"/>
                </a:lnTo>
                <a:lnTo>
                  <a:pt x="75" y="159"/>
                </a:lnTo>
                <a:lnTo>
                  <a:pt x="75" y="85"/>
                </a:lnTo>
                <a:lnTo>
                  <a:pt x="75" y="170"/>
                </a:lnTo>
                <a:lnTo>
                  <a:pt x="75" y="183"/>
                </a:lnTo>
                <a:lnTo>
                  <a:pt x="75" y="81"/>
                </a:lnTo>
                <a:lnTo>
                  <a:pt x="76" y="85"/>
                </a:lnTo>
                <a:lnTo>
                  <a:pt x="76" y="246"/>
                </a:lnTo>
                <a:lnTo>
                  <a:pt x="76" y="179"/>
                </a:lnTo>
                <a:lnTo>
                  <a:pt x="76" y="266"/>
                </a:lnTo>
                <a:lnTo>
                  <a:pt x="77" y="118"/>
                </a:lnTo>
                <a:lnTo>
                  <a:pt x="77" y="203"/>
                </a:lnTo>
                <a:lnTo>
                  <a:pt x="77" y="118"/>
                </a:lnTo>
                <a:lnTo>
                  <a:pt x="77" y="240"/>
                </a:lnTo>
                <a:lnTo>
                  <a:pt x="77" y="235"/>
                </a:lnTo>
                <a:lnTo>
                  <a:pt x="78" y="231"/>
                </a:lnTo>
                <a:lnTo>
                  <a:pt x="78" y="122"/>
                </a:lnTo>
                <a:lnTo>
                  <a:pt x="78" y="246"/>
                </a:lnTo>
                <a:lnTo>
                  <a:pt x="78" y="28"/>
                </a:lnTo>
                <a:lnTo>
                  <a:pt x="79" y="70"/>
                </a:lnTo>
                <a:lnTo>
                  <a:pt x="79" y="65"/>
                </a:lnTo>
                <a:lnTo>
                  <a:pt x="79" y="91"/>
                </a:lnTo>
                <a:lnTo>
                  <a:pt x="79" y="107"/>
                </a:lnTo>
                <a:lnTo>
                  <a:pt x="80" y="52"/>
                </a:lnTo>
                <a:lnTo>
                  <a:pt x="80" y="226"/>
                </a:lnTo>
                <a:lnTo>
                  <a:pt x="80" y="107"/>
                </a:lnTo>
                <a:lnTo>
                  <a:pt x="80" y="179"/>
                </a:lnTo>
                <a:lnTo>
                  <a:pt x="81" y="170"/>
                </a:lnTo>
                <a:lnTo>
                  <a:pt x="81" y="187"/>
                </a:lnTo>
                <a:lnTo>
                  <a:pt x="81" y="261"/>
                </a:lnTo>
                <a:lnTo>
                  <a:pt x="81" y="207"/>
                </a:lnTo>
                <a:lnTo>
                  <a:pt x="82" y="294"/>
                </a:lnTo>
                <a:lnTo>
                  <a:pt x="82" y="163"/>
                </a:lnTo>
                <a:lnTo>
                  <a:pt x="82" y="185"/>
                </a:lnTo>
                <a:lnTo>
                  <a:pt x="82" y="224"/>
                </a:lnTo>
                <a:lnTo>
                  <a:pt x="82" y="268"/>
                </a:lnTo>
                <a:lnTo>
                  <a:pt x="83" y="320"/>
                </a:lnTo>
                <a:lnTo>
                  <a:pt x="83" y="205"/>
                </a:lnTo>
                <a:lnTo>
                  <a:pt x="83" y="255"/>
                </a:lnTo>
                <a:lnTo>
                  <a:pt x="83" y="248"/>
                </a:lnTo>
                <a:lnTo>
                  <a:pt x="84" y="244"/>
                </a:lnTo>
                <a:lnTo>
                  <a:pt x="84" y="257"/>
                </a:lnTo>
                <a:lnTo>
                  <a:pt x="84" y="146"/>
                </a:lnTo>
                <a:lnTo>
                  <a:pt x="84" y="152"/>
                </a:lnTo>
                <a:lnTo>
                  <a:pt x="84" y="211"/>
                </a:lnTo>
                <a:lnTo>
                  <a:pt x="85" y="240"/>
                </a:lnTo>
                <a:lnTo>
                  <a:pt x="85" y="200"/>
                </a:lnTo>
                <a:lnTo>
                  <a:pt x="85" y="231"/>
                </a:lnTo>
                <a:lnTo>
                  <a:pt x="85" y="246"/>
                </a:lnTo>
                <a:lnTo>
                  <a:pt x="86" y="268"/>
                </a:lnTo>
                <a:lnTo>
                  <a:pt x="86" y="179"/>
                </a:lnTo>
                <a:lnTo>
                  <a:pt x="86" y="285"/>
                </a:lnTo>
                <a:lnTo>
                  <a:pt x="86" y="244"/>
                </a:lnTo>
                <a:lnTo>
                  <a:pt x="87" y="229"/>
                </a:lnTo>
                <a:lnTo>
                  <a:pt x="87" y="165"/>
                </a:lnTo>
                <a:lnTo>
                  <a:pt x="87" y="205"/>
                </a:lnTo>
                <a:lnTo>
                  <a:pt x="87" y="76"/>
                </a:lnTo>
                <a:lnTo>
                  <a:pt x="87" y="240"/>
                </a:lnTo>
                <a:lnTo>
                  <a:pt x="88" y="85"/>
                </a:lnTo>
                <a:lnTo>
                  <a:pt x="88" y="235"/>
                </a:lnTo>
                <a:lnTo>
                  <a:pt x="88" y="266"/>
                </a:lnTo>
                <a:lnTo>
                  <a:pt x="88" y="203"/>
                </a:lnTo>
                <a:lnTo>
                  <a:pt x="89" y="72"/>
                </a:lnTo>
                <a:lnTo>
                  <a:pt x="89" y="211"/>
                </a:lnTo>
                <a:lnTo>
                  <a:pt x="89" y="244"/>
                </a:lnTo>
                <a:lnTo>
                  <a:pt x="89" y="246"/>
                </a:lnTo>
                <a:lnTo>
                  <a:pt x="89" y="189"/>
                </a:lnTo>
                <a:lnTo>
                  <a:pt x="90" y="255"/>
                </a:lnTo>
                <a:lnTo>
                  <a:pt x="90" y="207"/>
                </a:lnTo>
                <a:lnTo>
                  <a:pt x="90" y="174"/>
                </a:lnTo>
                <a:lnTo>
                  <a:pt x="90" y="268"/>
                </a:lnTo>
                <a:lnTo>
                  <a:pt x="91" y="207"/>
                </a:lnTo>
                <a:lnTo>
                  <a:pt x="91" y="224"/>
                </a:lnTo>
                <a:lnTo>
                  <a:pt x="91" y="196"/>
                </a:lnTo>
                <a:lnTo>
                  <a:pt x="91" y="268"/>
                </a:lnTo>
                <a:lnTo>
                  <a:pt x="91" y="142"/>
                </a:lnTo>
                <a:lnTo>
                  <a:pt x="92" y="176"/>
                </a:lnTo>
                <a:lnTo>
                  <a:pt x="92" y="222"/>
                </a:lnTo>
                <a:lnTo>
                  <a:pt x="92" y="246"/>
                </a:lnTo>
                <a:lnTo>
                  <a:pt x="92" y="224"/>
                </a:lnTo>
                <a:lnTo>
                  <a:pt x="93" y="135"/>
                </a:lnTo>
                <a:lnTo>
                  <a:pt x="93" y="268"/>
                </a:lnTo>
                <a:lnTo>
                  <a:pt x="93" y="224"/>
                </a:lnTo>
                <a:lnTo>
                  <a:pt x="93" y="324"/>
                </a:lnTo>
                <a:lnTo>
                  <a:pt x="94" y="268"/>
                </a:lnTo>
                <a:lnTo>
                  <a:pt x="94" y="250"/>
                </a:lnTo>
                <a:lnTo>
                  <a:pt x="94" y="272"/>
                </a:lnTo>
                <a:lnTo>
                  <a:pt x="94" y="209"/>
                </a:lnTo>
                <a:lnTo>
                  <a:pt x="94" y="259"/>
                </a:lnTo>
                <a:lnTo>
                  <a:pt x="95" y="96"/>
                </a:lnTo>
                <a:lnTo>
                  <a:pt x="95" y="246"/>
                </a:lnTo>
                <a:lnTo>
                  <a:pt x="95" y="128"/>
                </a:lnTo>
                <a:lnTo>
                  <a:pt x="95" y="113"/>
                </a:lnTo>
                <a:lnTo>
                  <a:pt x="96" y="209"/>
                </a:lnTo>
                <a:lnTo>
                  <a:pt x="96" y="198"/>
                </a:lnTo>
                <a:lnTo>
                  <a:pt x="96" y="237"/>
                </a:lnTo>
                <a:lnTo>
                  <a:pt x="96" y="244"/>
                </a:lnTo>
                <a:lnTo>
                  <a:pt x="96" y="211"/>
                </a:lnTo>
                <a:lnTo>
                  <a:pt x="97" y="50"/>
                </a:lnTo>
                <a:lnTo>
                  <a:pt x="97" y="78"/>
                </a:lnTo>
                <a:lnTo>
                  <a:pt x="97" y="246"/>
                </a:lnTo>
                <a:lnTo>
                  <a:pt x="97" y="235"/>
                </a:lnTo>
                <a:lnTo>
                  <a:pt x="98" y="292"/>
                </a:lnTo>
                <a:lnTo>
                  <a:pt x="98" y="261"/>
                </a:lnTo>
                <a:lnTo>
                  <a:pt x="98" y="246"/>
                </a:lnTo>
                <a:lnTo>
                  <a:pt x="98" y="216"/>
                </a:lnTo>
                <a:lnTo>
                  <a:pt x="98" y="285"/>
                </a:lnTo>
                <a:lnTo>
                  <a:pt x="99" y="165"/>
                </a:lnTo>
                <a:lnTo>
                  <a:pt x="99" y="268"/>
                </a:lnTo>
                <a:lnTo>
                  <a:pt x="99" y="235"/>
                </a:lnTo>
                <a:lnTo>
                  <a:pt x="99" y="233"/>
                </a:lnTo>
                <a:lnTo>
                  <a:pt x="100" y="203"/>
                </a:lnTo>
                <a:lnTo>
                  <a:pt x="100" y="277"/>
                </a:lnTo>
                <a:lnTo>
                  <a:pt x="100" y="283"/>
                </a:lnTo>
                <a:lnTo>
                  <a:pt x="100" y="287"/>
                </a:lnTo>
                <a:lnTo>
                  <a:pt x="101" y="242"/>
                </a:lnTo>
                <a:lnTo>
                  <a:pt x="101" y="287"/>
                </a:lnTo>
                <a:lnTo>
                  <a:pt x="101" y="211"/>
                </a:lnTo>
                <a:lnTo>
                  <a:pt x="101" y="320"/>
                </a:lnTo>
                <a:lnTo>
                  <a:pt x="101" y="268"/>
                </a:lnTo>
                <a:lnTo>
                  <a:pt x="102" y="211"/>
                </a:lnTo>
                <a:lnTo>
                  <a:pt x="102" y="268"/>
                </a:lnTo>
                <a:lnTo>
                  <a:pt x="102" y="257"/>
                </a:lnTo>
                <a:lnTo>
                  <a:pt x="102" y="322"/>
                </a:lnTo>
                <a:lnTo>
                  <a:pt x="103" y="248"/>
                </a:lnTo>
                <a:lnTo>
                  <a:pt x="103" y="274"/>
                </a:lnTo>
                <a:lnTo>
                  <a:pt x="103" y="257"/>
                </a:lnTo>
                <a:lnTo>
                  <a:pt x="103" y="183"/>
                </a:lnTo>
                <a:lnTo>
                  <a:pt x="103" y="209"/>
                </a:lnTo>
                <a:lnTo>
                  <a:pt x="104" y="235"/>
                </a:lnTo>
                <a:lnTo>
                  <a:pt x="104" y="305"/>
                </a:lnTo>
                <a:lnTo>
                  <a:pt x="104" y="179"/>
                </a:lnTo>
                <a:lnTo>
                  <a:pt x="104" y="233"/>
                </a:lnTo>
                <a:lnTo>
                  <a:pt x="105" y="244"/>
                </a:lnTo>
                <a:lnTo>
                  <a:pt x="105" y="233"/>
                </a:lnTo>
                <a:lnTo>
                  <a:pt x="105" y="159"/>
                </a:lnTo>
                <a:lnTo>
                  <a:pt x="105" y="72"/>
                </a:lnTo>
                <a:lnTo>
                  <a:pt x="105" y="244"/>
                </a:lnTo>
                <a:lnTo>
                  <a:pt x="106" y="229"/>
                </a:lnTo>
                <a:lnTo>
                  <a:pt x="106" y="111"/>
                </a:lnTo>
                <a:lnTo>
                  <a:pt x="106" y="257"/>
                </a:lnTo>
                <a:lnTo>
                  <a:pt x="106" y="226"/>
                </a:lnTo>
                <a:lnTo>
                  <a:pt x="107" y="137"/>
                </a:lnTo>
                <a:lnTo>
                  <a:pt x="107" y="203"/>
                </a:lnTo>
                <a:lnTo>
                  <a:pt x="107" y="283"/>
                </a:lnTo>
                <a:lnTo>
                  <a:pt x="107" y="209"/>
                </a:lnTo>
                <a:lnTo>
                  <a:pt x="107" y="211"/>
                </a:lnTo>
                <a:lnTo>
                  <a:pt x="108" y="246"/>
                </a:lnTo>
                <a:lnTo>
                  <a:pt x="108" y="72"/>
                </a:lnTo>
                <a:lnTo>
                  <a:pt x="108" y="329"/>
                </a:lnTo>
                <a:lnTo>
                  <a:pt x="109" y="72"/>
                </a:lnTo>
                <a:lnTo>
                  <a:pt x="109" y="255"/>
                </a:lnTo>
                <a:lnTo>
                  <a:pt x="109" y="115"/>
                </a:lnTo>
                <a:lnTo>
                  <a:pt x="109" y="240"/>
                </a:lnTo>
                <a:lnTo>
                  <a:pt x="110" y="244"/>
                </a:lnTo>
                <a:lnTo>
                  <a:pt x="110" y="229"/>
                </a:lnTo>
                <a:lnTo>
                  <a:pt x="110" y="144"/>
                </a:lnTo>
                <a:lnTo>
                  <a:pt x="110" y="246"/>
                </a:lnTo>
                <a:lnTo>
                  <a:pt x="110" y="268"/>
                </a:lnTo>
                <a:lnTo>
                  <a:pt x="111" y="168"/>
                </a:lnTo>
                <a:lnTo>
                  <a:pt x="111" y="309"/>
                </a:lnTo>
                <a:lnTo>
                  <a:pt x="111" y="268"/>
                </a:lnTo>
                <a:lnTo>
                  <a:pt x="111" y="244"/>
                </a:lnTo>
                <a:lnTo>
                  <a:pt x="112" y="268"/>
                </a:lnTo>
                <a:lnTo>
                  <a:pt x="112" y="235"/>
                </a:lnTo>
                <a:lnTo>
                  <a:pt x="112" y="285"/>
                </a:lnTo>
                <a:lnTo>
                  <a:pt x="112" y="263"/>
                </a:lnTo>
                <a:lnTo>
                  <a:pt x="112" y="231"/>
                </a:lnTo>
                <a:lnTo>
                  <a:pt x="113" y="211"/>
                </a:lnTo>
                <a:lnTo>
                  <a:pt x="113" y="231"/>
                </a:lnTo>
                <a:lnTo>
                  <a:pt x="113" y="272"/>
                </a:lnTo>
                <a:lnTo>
                  <a:pt x="113" y="224"/>
                </a:lnTo>
                <a:lnTo>
                  <a:pt x="114" y="263"/>
                </a:lnTo>
                <a:lnTo>
                  <a:pt x="114" y="250"/>
                </a:lnTo>
                <a:lnTo>
                  <a:pt x="114" y="229"/>
                </a:lnTo>
                <a:lnTo>
                  <a:pt x="114" y="174"/>
                </a:lnTo>
                <a:lnTo>
                  <a:pt x="115" y="176"/>
                </a:lnTo>
                <a:lnTo>
                  <a:pt x="115" y="257"/>
                </a:lnTo>
                <a:lnTo>
                  <a:pt x="115" y="113"/>
                </a:lnTo>
                <a:lnTo>
                  <a:pt x="115" y="107"/>
                </a:lnTo>
                <a:lnTo>
                  <a:pt x="116" y="257"/>
                </a:lnTo>
                <a:lnTo>
                  <a:pt x="116" y="263"/>
                </a:lnTo>
                <a:lnTo>
                  <a:pt x="116" y="183"/>
                </a:lnTo>
                <a:lnTo>
                  <a:pt x="116" y="279"/>
                </a:lnTo>
                <a:lnTo>
                  <a:pt x="117" y="139"/>
                </a:lnTo>
                <a:lnTo>
                  <a:pt x="117" y="301"/>
                </a:lnTo>
                <a:lnTo>
                  <a:pt x="117" y="135"/>
                </a:lnTo>
                <a:lnTo>
                  <a:pt x="117" y="242"/>
                </a:lnTo>
                <a:lnTo>
                  <a:pt x="117" y="89"/>
                </a:lnTo>
                <a:lnTo>
                  <a:pt x="118" y="91"/>
                </a:lnTo>
                <a:lnTo>
                  <a:pt x="118" y="320"/>
                </a:lnTo>
                <a:lnTo>
                  <a:pt x="118" y="216"/>
                </a:lnTo>
                <a:lnTo>
                  <a:pt x="118" y="148"/>
                </a:lnTo>
                <a:lnTo>
                  <a:pt x="119" y="133"/>
                </a:lnTo>
                <a:lnTo>
                  <a:pt x="119" y="115"/>
                </a:lnTo>
                <a:lnTo>
                  <a:pt x="119" y="296"/>
                </a:lnTo>
                <a:lnTo>
                  <a:pt x="119" y="70"/>
                </a:lnTo>
                <a:lnTo>
                  <a:pt x="119" y="183"/>
                </a:lnTo>
                <a:lnTo>
                  <a:pt x="120" y="139"/>
                </a:lnTo>
                <a:lnTo>
                  <a:pt x="120" y="250"/>
                </a:lnTo>
                <a:lnTo>
                  <a:pt x="120" y="181"/>
                </a:lnTo>
                <a:lnTo>
                  <a:pt x="120" y="194"/>
                </a:lnTo>
                <a:lnTo>
                  <a:pt x="121" y="9"/>
                </a:lnTo>
                <a:lnTo>
                  <a:pt x="121" y="244"/>
                </a:lnTo>
                <a:lnTo>
                  <a:pt x="121" y="327"/>
                </a:lnTo>
                <a:lnTo>
                  <a:pt x="121" y="109"/>
                </a:lnTo>
                <a:lnTo>
                  <a:pt x="121" y="111"/>
                </a:lnTo>
                <a:lnTo>
                  <a:pt x="122" y="229"/>
                </a:lnTo>
                <a:lnTo>
                  <a:pt x="122" y="187"/>
                </a:lnTo>
                <a:lnTo>
                  <a:pt x="122" y="124"/>
                </a:lnTo>
                <a:lnTo>
                  <a:pt x="122" y="259"/>
                </a:lnTo>
                <a:lnTo>
                  <a:pt x="123" y="211"/>
                </a:lnTo>
                <a:lnTo>
                  <a:pt x="123" y="94"/>
                </a:lnTo>
                <a:lnTo>
                  <a:pt x="123" y="172"/>
                </a:lnTo>
                <a:lnTo>
                  <a:pt x="123" y="159"/>
                </a:lnTo>
                <a:lnTo>
                  <a:pt x="124" y="185"/>
                </a:lnTo>
                <a:lnTo>
                  <a:pt x="124" y="94"/>
                </a:lnTo>
                <a:lnTo>
                  <a:pt x="124" y="224"/>
                </a:lnTo>
                <a:lnTo>
                  <a:pt x="124" y="155"/>
                </a:lnTo>
                <a:lnTo>
                  <a:pt x="124" y="233"/>
                </a:lnTo>
                <a:lnTo>
                  <a:pt x="125" y="277"/>
                </a:lnTo>
                <a:lnTo>
                  <a:pt x="125" y="229"/>
                </a:lnTo>
                <a:lnTo>
                  <a:pt x="125" y="133"/>
                </a:lnTo>
                <a:lnTo>
                  <a:pt x="125" y="235"/>
                </a:lnTo>
                <a:lnTo>
                  <a:pt x="126" y="96"/>
                </a:lnTo>
                <a:lnTo>
                  <a:pt x="126" y="52"/>
                </a:lnTo>
                <a:lnTo>
                  <a:pt x="126" y="28"/>
                </a:lnTo>
                <a:lnTo>
                  <a:pt x="126" y="50"/>
                </a:lnTo>
                <a:lnTo>
                  <a:pt x="126" y="192"/>
                </a:lnTo>
                <a:lnTo>
                  <a:pt x="127" y="220"/>
                </a:lnTo>
                <a:lnTo>
                  <a:pt x="127" y="198"/>
                </a:lnTo>
                <a:lnTo>
                  <a:pt x="127" y="235"/>
                </a:lnTo>
                <a:lnTo>
                  <a:pt x="127" y="74"/>
                </a:lnTo>
                <a:lnTo>
                  <a:pt x="128" y="57"/>
                </a:lnTo>
                <a:lnTo>
                  <a:pt x="128" y="320"/>
                </a:lnTo>
                <a:lnTo>
                  <a:pt x="128" y="222"/>
                </a:lnTo>
                <a:lnTo>
                  <a:pt x="128" y="161"/>
                </a:lnTo>
                <a:lnTo>
                  <a:pt x="128" y="24"/>
                </a:lnTo>
                <a:lnTo>
                  <a:pt x="129" y="324"/>
                </a:lnTo>
                <a:lnTo>
                  <a:pt x="129" y="207"/>
                </a:lnTo>
                <a:lnTo>
                  <a:pt x="129" y="161"/>
                </a:lnTo>
                <a:lnTo>
                  <a:pt x="129" y="174"/>
                </a:lnTo>
                <a:lnTo>
                  <a:pt x="130" y="233"/>
                </a:lnTo>
                <a:lnTo>
                  <a:pt x="130" y="235"/>
                </a:lnTo>
                <a:lnTo>
                  <a:pt x="130" y="261"/>
                </a:lnTo>
                <a:lnTo>
                  <a:pt x="130" y="296"/>
                </a:lnTo>
                <a:lnTo>
                  <a:pt x="131" y="207"/>
                </a:lnTo>
                <a:lnTo>
                  <a:pt x="131" y="311"/>
                </a:lnTo>
                <a:lnTo>
                  <a:pt x="131" y="237"/>
                </a:lnTo>
                <a:lnTo>
                  <a:pt x="131" y="179"/>
                </a:lnTo>
                <a:lnTo>
                  <a:pt x="131" y="115"/>
                </a:lnTo>
                <a:lnTo>
                  <a:pt x="132" y="181"/>
                </a:lnTo>
                <a:lnTo>
                  <a:pt x="132" y="185"/>
                </a:lnTo>
                <a:lnTo>
                  <a:pt x="132" y="67"/>
                </a:lnTo>
                <a:lnTo>
                  <a:pt x="132" y="224"/>
                </a:lnTo>
                <a:lnTo>
                  <a:pt x="133" y="261"/>
                </a:lnTo>
                <a:lnTo>
                  <a:pt x="133" y="131"/>
                </a:lnTo>
                <a:lnTo>
                  <a:pt x="133" y="327"/>
                </a:lnTo>
                <a:lnTo>
                  <a:pt x="133" y="189"/>
                </a:lnTo>
                <a:lnTo>
                  <a:pt x="133" y="268"/>
                </a:lnTo>
                <a:lnTo>
                  <a:pt x="134" y="205"/>
                </a:lnTo>
                <a:lnTo>
                  <a:pt x="134" y="220"/>
                </a:lnTo>
                <a:lnTo>
                  <a:pt x="134" y="50"/>
                </a:lnTo>
                <a:lnTo>
                  <a:pt x="134" y="126"/>
                </a:lnTo>
                <a:lnTo>
                  <a:pt x="135" y="185"/>
                </a:lnTo>
                <a:lnTo>
                  <a:pt x="135" y="146"/>
                </a:lnTo>
                <a:lnTo>
                  <a:pt x="135" y="194"/>
                </a:lnTo>
                <a:lnTo>
                  <a:pt x="135" y="172"/>
                </a:lnTo>
                <a:lnTo>
                  <a:pt x="135" y="244"/>
                </a:lnTo>
                <a:lnTo>
                  <a:pt x="136" y="46"/>
                </a:lnTo>
                <a:lnTo>
                  <a:pt x="136" y="246"/>
                </a:lnTo>
                <a:lnTo>
                  <a:pt x="136" y="155"/>
                </a:lnTo>
                <a:lnTo>
                  <a:pt x="136" y="222"/>
                </a:lnTo>
                <a:lnTo>
                  <a:pt x="137" y="159"/>
                </a:lnTo>
                <a:lnTo>
                  <a:pt x="137" y="135"/>
                </a:lnTo>
                <a:lnTo>
                  <a:pt x="137" y="183"/>
                </a:lnTo>
                <a:lnTo>
                  <a:pt x="137" y="220"/>
                </a:lnTo>
                <a:lnTo>
                  <a:pt x="138" y="168"/>
                </a:lnTo>
                <a:lnTo>
                  <a:pt x="138" y="281"/>
                </a:lnTo>
                <a:lnTo>
                  <a:pt x="138" y="15"/>
                </a:lnTo>
                <a:lnTo>
                  <a:pt x="138" y="216"/>
                </a:lnTo>
                <a:lnTo>
                  <a:pt x="138" y="270"/>
                </a:lnTo>
                <a:lnTo>
                  <a:pt x="139" y="148"/>
                </a:lnTo>
                <a:lnTo>
                  <a:pt x="139" y="233"/>
                </a:lnTo>
                <a:lnTo>
                  <a:pt x="139" y="229"/>
                </a:lnTo>
                <a:lnTo>
                  <a:pt x="139" y="200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1" name="Freeform 69"/>
          <p:cNvSpPr>
            <a:spLocks/>
          </p:cNvSpPr>
          <p:nvPr/>
        </p:nvSpPr>
        <p:spPr bwMode="auto">
          <a:xfrm>
            <a:off x="8668925" y="2449431"/>
            <a:ext cx="22146" cy="2112963"/>
          </a:xfrm>
          <a:custGeom>
            <a:avLst/>
            <a:gdLst>
              <a:gd name="T0" fmla="*/ 0 w 2"/>
              <a:gd name="T1" fmla="*/ 64492979 h 285"/>
              <a:gd name="T2" fmla="*/ 0 w 2"/>
              <a:gd name="T3" fmla="*/ 59741248 h 285"/>
              <a:gd name="T4" fmla="*/ 0 w 2"/>
              <a:gd name="T5" fmla="*/ 9928312 h 285"/>
              <a:gd name="T6" fmla="*/ 0 w 2"/>
              <a:gd name="T7" fmla="*/ 56108744 h 285"/>
              <a:gd name="T8" fmla="*/ 65536 w 2"/>
              <a:gd name="T9" fmla="*/ 13809541 h 285"/>
              <a:gd name="T10" fmla="*/ 65536 w 2"/>
              <a:gd name="T11" fmla="*/ 16279821 h 285"/>
              <a:gd name="T12" fmla="*/ 65536 w 2"/>
              <a:gd name="T13" fmla="*/ 0 h 285"/>
              <a:gd name="T14" fmla="*/ 65536 w 2"/>
              <a:gd name="T15" fmla="*/ 54751171 h 285"/>
              <a:gd name="T16" fmla="*/ 131072 w 2"/>
              <a:gd name="T17" fmla="*/ 27619077 h 285"/>
              <a:gd name="T18" fmla="*/ 131072 w 2"/>
              <a:gd name="T19" fmla="*/ 40504352 h 285"/>
              <a:gd name="T20" fmla="*/ 131072 w 2"/>
              <a:gd name="T21" fmla="*/ 42299208 h 285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"/>
              <a:gd name="T34" fmla="*/ 0 h 285"/>
              <a:gd name="T35" fmla="*/ 2 w 2"/>
              <a:gd name="T36" fmla="*/ 285 h 285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" h="285">
                <a:moveTo>
                  <a:pt x="0" y="285"/>
                </a:moveTo>
                <a:lnTo>
                  <a:pt x="0" y="264"/>
                </a:lnTo>
                <a:lnTo>
                  <a:pt x="0" y="44"/>
                </a:lnTo>
                <a:lnTo>
                  <a:pt x="0" y="248"/>
                </a:lnTo>
                <a:lnTo>
                  <a:pt x="1" y="61"/>
                </a:lnTo>
                <a:lnTo>
                  <a:pt x="1" y="72"/>
                </a:lnTo>
                <a:lnTo>
                  <a:pt x="1" y="0"/>
                </a:lnTo>
                <a:lnTo>
                  <a:pt x="1" y="242"/>
                </a:lnTo>
                <a:lnTo>
                  <a:pt x="2" y="122"/>
                </a:lnTo>
                <a:lnTo>
                  <a:pt x="2" y="179"/>
                </a:lnTo>
                <a:lnTo>
                  <a:pt x="2" y="187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" name="Freeform 70"/>
          <p:cNvSpPr>
            <a:spLocks/>
          </p:cNvSpPr>
          <p:nvPr/>
        </p:nvSpPr>
        <p:spPr bwMode="auto">
          <a:xfrm>
            <a:off x="8691071" y="2433556"/>
            <a:ext cx="393085" cy="2151063"/>
          </a:xfrm>
          <a:custGeom>
            <a:avLst/>
            <a:gdLst>
              <a:gd name="T0" fmla="*/ 71519 w 35"/>
              <a:gd name="T1" fmla="*/ 13860309 h 290"/>
              <a:gd name="T2" fmla="*/ 142779 w 35"/>
              <a:gd name="T3" fmla="*/ 65197685 h 290"/>
              <a:gd name="T4" fmla="*/ 142779 w 35"/>
              <a:gd name="T5" fmla="*/ 28633893 h 290"/>
              <a:gd name="T6" fmla="*/ 218643 w 35"/>
              <a:gd name="T7" fmla="*/ 42006701 h 290"/>
              <a:gd name="T8" fmla="*/ 290163 w 35"/>
              <a:gd name="T9" fmla="*/ 42494309 h 290"/>
              <a:gd name="T10" fmla="*/ 290163 w 35"/>
              <a:gd name="T11" fmla="*/ 30194773 h 290"/>
              <a:gd name="T12" fmla="*/ 361686 w 35"/>
              <a:gd name="T13" fmla="*/ 55864674 h 290"/>
              <a:gd name="T14" fmla="*/ 433222 w 35"/>
              <a:gd name="T15" fmla="*/ 65874984 h 290"/>
              <a:gd name="T16" fmla="*/ 433222 w 35"/>
              <a:gd name="T17" fmla="*/ 39091703 h 290"/>
              <a:gd name="T18" fmla="*/ 508806 w 35"/>
              <a:gd name="T19" fmla="*/ 50413186 h 290"/>
              <a:gd name="T20" fmla="*/ 579275 w 35"/>
              <a:gd name="T21" fmla="*/ 52940677 h 290"/>
              <a:gd name="T22" fmla="*/ 579275 w 35"/>
              <a:gd name="T23" fmla="*/ 58831110 h 290"/>
              <a:gd name="T24" fmla="*/ 669493 w 35"/>
              <a:gd name="T25" fmla="*/ 33161298 h 290"/>
              <a:gd name="T26" fmla="*/ 739682 w 35"/>
              <a:gd name="T27" fmla="*/ 35201096 h 290"/>
              <a:gd name="T28" fmla="*/ 739682 w 35"/>
              <a:gd name="T29" fmla="*/ 53377263 h 290"/>
              <a:gd name="T30" fmla="*/ 815547 w 35"/>
              <a:gd name="T31" fmla="*/ 39530228 h 290"/>
              <a:gd name="T32" fmla="*/ 887066 w 35"/>
              <a:gd name="T33" fmla="*/ 16824386 h 290"/>
              <a:gd name="T34" fmla="*/ 887066 w 35"/>
              <a:gd name="T35" fmla="*/ 48373276 h 290"/>
              <a:gd name="T36" fmla="*/ 958589 w 35"/>
              <a:gd name="T37" fmla="*/ 24743286 h 290"/>
              <a:gd name="T38" fmla="*/ 1030109 w 35"/>
              <a:gd name="T39" fmla="*/ 27270777 h 290"/>
              <a:gd name="T40" fmla="*/ 1030109 w 35"/>
              <a:gd name="T41" fmla="*/ 18374375 h 290"/>
              <a:gd name="T42" fmla="*/ 1101364 w 35"/>
              <a:gd name="T43" fmla="*/ 34076386 h 290"/>
              <a:gd name="T44" fmla="*/ 1177233 w 35"/>
              <a:gd name="T45" fmla="*/ 40641669 h 290"/>
              <a:gd name="T46" fmla="*/ 1177233 w 35"/>
              <a:gd name="T47" fmla="*/ 47936690 h 290"/>
              <a:gd name="T48" fmla="*/ 1248768 w 35"/>
              <a:gd name="T49" fmla="*/ 53377263 h 290"/>
              <a:gd name="T50" fmla="*/ 1320288 w 35"/>
              <a:gd name="T51" fmla="*/ 48373276 h 290"/>
              <a:gd name="T52" fmla="*/ 1391547 w 35"/>
              <a:gd name="T53" fmla="*/ 44970782 h 290"/>
              <a:gd name="T54" fmla="*/ 1391547 w 35"/>
              <a:gd name="T55" fmla="*/ 29758300 h 290"/>
              <a:gd name="T56" fmla="*/ 1467412 w 35"/>
              <a:gd name="T57" fmla="*/ 52462175 h 290"/>
              <a:gd name="T58" fmla="*/ 1539000 w 35"/>
              <a:gd name="T59" fmla="*/ 50900771 h 290"/>
              <a:gd name="T60" fmla="*/ 1539000 w 35"/>
              <a:gd name="T61" fmla="*/ 49538094 h 290"/>
              <a:gd name="T62" fmla="*/ 1610519 w 35"/>
              <a:gd name="T63" fmla="*/ 46574102 h 290"/>
              <a:gd name="T64" fmla="*/ 1681775 w 35"/>
              <a:gd name="T65" fmla="*/ 25233315 h 290"/>
              <a:gd name="T66" fmla="*/ 1681775 w 35"/>
              <a:gd name="T67" fmla="*/ 60432075 h 290"/>
              <a:gd name="T68" fmla="*/ 1757644 w 35"/>
              <a:gd name="T69" fmla="*/ 50413186 h 290"/>
              <a:gd name="T70" fmla="*/ 1828092 w 35"/>
              <a:gd name="T71" fmla="*/ 48373276 h 290"/>
              <a:gd name="T72" fmla="*/ 1828092 w 35"/>
              <a:gd name="T73" fmla="*/ 40641669 h 290"/>
              <a:gd name="T74" fmla="*/ 1899615 w 35"/>
              <a:gd name="T75" fmla="*/ 9333011 h 290"/>
              <a:gd name="T76" fmla="*/ 1988434 w 35"/>
              <a:gd name="T77" fmla="*/ 28146284 h 290"/>
              <a:gd name="T78" fmla="*/ 1988434 w 35"/>
              <a:gd name="T79" fmla="*/ 25669900 h 290"/>
              <a:gd name="T80" fmla="*/ 2064299 w 35"/>
              <a:gd name="T81" fmla="*/ 47500632 h 290"/>
              <a:gd name="T82" fmla="*/ 2135838 w 35"/>
              <a:gd name="T83" fmla="*/ 10021225 h 290"/>
              <a:gd name="T84" fmla="*/ 2135838 w 35"/>
              <a:gd name="T85" fmla="*/ 43607689 h 290"/>
              <a:gd name="T86" fmla="*/ 2207422 w 35"/>
              <a:gd name="T87" fmla="*/ 16336800 h 290"/>
              <a:gd name="T88" fmla="*/ 2278682 w 35"/>
              <a:gd name="T89" fmla="*/ 46574102 h 290"/>
              <a:gd name="T90" fmla="*/ 2278682 w 35"/>
              <a:gd name="T91" fmla="*/ 38165173 h 290"/>
              <a:gd name="T92" fmla="*/ 2350201 w 35"/>
              <a:gd name="T93" fmla="*/ 14296895 h 290"/>
              <a:gd name="T94" fmla="*/ 2426066 w 35"/>
              <a:gd name="T95" fmla="*/ 26792275 h 290"/>
              <a:gd name="T96" fmla="*/ 2426066 w 35"/>
              <a:gd name="T97" fmla="*/ 44534196 h 290"/>
              <a:gd name="T98" fmla="*/ 2497585 w 35"/>
              <a:gd name="T99" fmla="*/ 57904584 h 29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5"/>
              <a:gd name="T151" fmla="*/ 0 h 290"/>
              <a:gd name="T152" fmla="*/ 35 w 35"/>
              <a:gd name="T153" fmla="*/ 290 h 290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5" h="290">
                <a:moveTo>
                  <a:pt x="0" y="150"/>
                </a:moveTo>
                <a:lnTo>
                  <a:pt x="1" y="137"/>
                </a:lnTo>
                <a:lnTo>
                  <a:pt x="1" y="61"/>
                </a:lnTo>
                <a:lnTo>
                  <a:pt x="1" y="91"/>
                </a:lnTo>
                <a:lnTo>
                  <a:pt x="1" y="78"/>
                </a:lnTo>
                <a:lnTo>
                  <a:pt x="2" y="287"/>
                </a:lnTo>
                <a:lnTo>
                  <a:pt x="2" y="111"/>
                </a:lnTo>
                <a:lnTo>
                  <a:pt x="2" y="224"/>
                </a:lnTo>
                <a:lnTo>
                  <a:pt x="2" y="126"/>
                </a:lnTo>
                <a:lnTo>
                  <a:pt x="3" y="124"/>
                </a:lnTo>
                <a:lnTo>
                  <a:pt x="3" y="15"/>
                </a:lnTo>
                <a:lnTo>
                  <a:pt x="3" y="185"/>
                </a:lnTo>
                <a:lnTo>
                  <a:pt x="3" y="157"/>
                </a:lnTo>
                <a:lnTo>
                  <a:pt x="3" y="0"/>
                </a:lnTo>
                <a:lnTo>
                  <a:pt x="4" y="187"/>
                </a:lnTo>
                <a:lnTo>
                  <a:pt x="4" y="189"/>
                </a:lnTo>
                <a:lnTo>
                  <a:pt x="4" y="270"/>
                </a:lnTo>
                <a:lnTo>
                  <a:pt x="4" y="133"/>
                </a:lnTo>
                <a:lnTo>
                  <a:pt x="5" y="244"/>
                </a:lnTo>
                <a:lnTo>
                  <a:pt x="5" y="30"/>
                </a:lnTo>
                <a:lnTo>
                  <a:pt x="5" y="246"/>
                </a:lnTo>
                <a:lnTo>
                  <a:pt x="5" y="192"/>
                </a:lnTo>
                <a:lnTo>
                  <a:pt x="5" y="185"/>
                </a:lnTo>
                <a:lnTo>
                  <a:pt x="6" y="290"/>
                </a:lnTo>
                <a:lnTo>
                  <a:pt x="6" y="222"/>
                </a:lnTo>
                <a:lnTo>
                  <a:pt x="6" y="231"/>
                </a:lnTo>
                <a:lnTo>
                  <a:pt x="6" y="172"/>
                </a:lnTo>
                <a:lnTo>
                  <a:pt x="7" y="189"/>
                </a:lnTo>
                <a:lnTo>
                  <a:pt x="7" y="222"/>
                </a:lnTo>
                <a:lnTo>
                  <a:pt x="7" y="118"/>
                </a:lnTo>
                <a:lnTo>
                  <a:pt x="7" y="113"/>
                </a:lnTo>
                <a:lnTo>
                  <a:pt x="8" y="233"/>
                </a:lnTo>
                <a:lnTo>
                  <a:pt x="8" y="244"/>
                </a:lnTo>
                <a:lnTo>
                  <a:pt x="8" y="148"/>
                </a:lnTo>
                <a:lnTo>
                  <a:pt x="8" y="259"/>
                </a:lnTo>
                <a:lnTo>
                  <a:pt x="9" y="285"/>
                </a:lnTo>
                <a:lnTo>
                  <a:pt x="9" y="30"/>
                </a:lnTo>
                <a:lnTo>
                  <a:pt x="9" y="146"/>
                </a:lnTo>
                <a:lnTo>
                  <a:pt x="9" y="220"/>
                </a:lnTo>
                <a:lnTo>
                  <a:pt x="9" y="205"/>
                </a:lnTo>
                <a:lnTo>
                  <a:pt x="10" y="155"/>
                </a:lnTo>
                <a:lnTo>
                  <a:pt x="10" y="135"/>
                </a:lnTo>
                <a:lnTo>
                  <a:pt x="10" y="259"/>
                </a:lnTo>
                <a:lnTo>
                  <a:pt x="10" y="235"/>
                </a:lnTo>
                <a:lnTo>
                  <a:pt x="11" y="237"/>
                </a:lnTo>
                <a:lnTo>
                  <a:pt x="11" y="155"/>
                </a:lnTo>
                <a:lnTo>
                  <a:pt x="11" y="174"/>
                </a:lnTo>
                <a:lnTo>
                  <a:pt x="11" y="213"/>
                </a:lnTo>
                <a:lnTo>
                  <a:pt x="12" y="192"/>
                </a:lnTo>
                <a:lnTo>
                  <a:pt x="12" y="74"/>
                </a:lnTo>
                <a:lnTo>
                  <a:pt x="12" y="120"/>
                </a:lnTo>
                <a:lnTo>
                  <a:pt x="12" y="240"/>
                </a:lnTo>
                <a:lnTo>
                  <a:pt x="12" y="213"/>
                </a:lnTo>
                <a:lnTo>
                  <a:pt x="13" y="91"/>
                </a:lnTo>
                <a:lnTo>
                  <a:pt x="13" y="213"/>
                </a:lnTo>
                <a:lnTo>
                  <a:pt x="13" y="109"/>
                </a:lnTo>
                <a:lnTo>
                  <a:pt x="13" y="224"/>
                </a:lnTo>
                <a:lnTo>
                  <a:pt x="14" y="124"/>
                </a:lnTo>
                <a:lnTo>
                  <a:pt x="14" y="120"/>
                </a:lnTo>
                <a:lnTo>
                  <a:pt x="14" y="148"/>
                </a:lnTo>
                <a:lnTo>
                  <a:pt x="14" y="194"/>
                </a:lnTo>
                <a:lnTo>
                  <a:pt x="14" y="81"/>
                </a:lnTo>
                <a:lnTo>
                  <a:pt x="15" y="290"/>
                </a:lnTo>
                <a:lnTo>
                  <a:pt x="15" y="277"/>
                </a:lnTo>
                <a:lnTo>
                  <a:pt x="15" y="150"/>
                </a:lnTo>
                <a:lnTo>
                  <a:pt x="15" y="131"/>
                </a:lnTo>
                <a:lnTo>
                  <a:pt x="16" y="181"/>
                </a:lnTo>
                <a:lnTo>
                  <a:pt x="16" y="179"/>
                </a:lnTo>
                <a:lnTo>
                  <a:pt x="16" y="198"/>
                </a:lnTo>
                <a:lnTo>
                  <a:pt x="16" y="170"/>
                </a:lnTo>
                <a:lnTo>
                  <a:pt x="16" y="211"/>
                </a:lnTo>
                <a:lnTo>
                  <a:pt x="17" y="259"/>
                </a:lnTo>
                <a:lnTo>
                  <a:pt x="17" y="248"/>
                </a:lnTo>
                <a:lnTo>
                  <a:pt x="17" y="235"/>
                </a:lnTo>
                <a:lnTo>
                  <a:pt x="17" y="187"/>
                </a:lnTo>
                <a:lnTo>
                  <a:pt x="18" y="170"/>
                </a:lnTo>
                <a:lnTo>
                  <a:pt x="18" y="213"/>
                </a:lnTo>
                <a:lnTo>
                  <a:pt x="18" y="220"/>
                </a:lnTo>
                <a:lnTo>
                  <a:pt x="18" y="46"/>
                </a:lnTo>
                <a:lnTo>
                  <a:pt x="19" y="198"/>
                </a:lnTo>
                <a:lnTo>
                  <a:pt x="19" y="166"/>
                </a:lnTo>
                <a:lnTo>
                  <a:pt x="19" y="283"/>
                </a:lnTo>
                <a:lnTo>
                  <a:pt x="19" y="131"/>
                </a:lnTo>
                <a:lnTo>
                  <a:pt x="19" y="126"/>
                </a:lnTo>
                <a:lnTo>
                  <a:pt x="20" y="155"/>
                </a:lnTo>
                <a:lnTo>
                  <a:pt x="20" y="231"/>
                </a:lnTo>
                <a:lnTo>
                  <a:pt x="20" y="216"/>
                </a:lnTo>
                <a:lnTo>
                  <a:pt x="20" y="166"/>
                </a:lnTo>
                <a:lnTo>
                  <a:pt x="21" y="224"/>
                </a:lnTo>
                <a:lnTo>
                  <a:pt x="21" y="192"/>
                </a:lnTo>
                <a:lnTo>
                  <a:pt x="21" y="218"/>
                </a:lnTo>
                <a:lnTo>
                  <a:pt x="21" y="94"/>
                </a:lnTo>
                <a:lnTo>
                  <a:pt x="22" y="207"/>
                </a:lnTo>
                <a:lnTo>
                  <a:pt x="22" y="205"/>
                </a:lnTo>
                <a:lnTo>
                  <a:pt x="22" y="81"/>
                </a:lnTo>
                <a:lnTo>
                  <a:pt x="22" y="111"/>
                </a:lnTo>
                <a:lnTo>
                  <a:pt x="23" y="111"/>
                </a:lnTo>
                <a:lnTo>
                  <a:pt x="23" y="187"/>
                </a:lnTo>
                <a:lnTo>
                  <a:pt x="23" y="233"/>
                </a:lnTo>
                <a:lnTo>
                  <a:pt x="23" y="266"/>
                </a:lnTo>
                <a:lnTo>
                  <a:pt x="23" y="124"/>
                </a:lnTo>
                <a:lnTo>
                  <a:pt x="24" y="189"/>
                </a:lnTo>
                <a:lnTo>
                  <a:pt x="24" y="222"/>
                </a:lnTo>
                <a:lnTo>
                  <a:pt x="24" y="63"/>
                </a:lnTo>
                <a:lnTo>
                  <a:pt x="25" y="213"/>
                </a:lnTo>
                <a:lnTo>
                  <a:pt x="25" y="157"/>
                </a:lnTo>
                <a:lnTo>
                  <a:pt x="25" y="181"/>
                </a:lnTo>
                <a:lnTo>
                  <a:pt x="25" y="179"/>
                </a:lnTo>
                <a:lnTo>
                  <a:pt x="26" y="122"/>
                </a:lnTo>
                <a:lnTo>
                  <a:pt x="26" y="150"/>
                </a:lnTo>
                <a:lnTo>
                  <a:pt x="26" y="41"/>
                </a:lnTo>
                <a:lnTo>
                  <a:pt x="26" y="189"/>
                </a:lnTo>
                <a:lnTo>
                  <a:pt x="26" y="287"/>
                </a:lnTo>
                <a:lnTo>
                  <a:pt x="27" y="124"/>
                </a:lnTo>
                <a:lnTo>
                  <a:pt x="27" y="89"/>
                </a:lnTo>
                <a:lnTo>
                  <a:pt x="27" y="168"/>
                </a:lnTo>
                <a:lnTo>
                  <a:pt x="27" y="113"/>
                </a:lnTo>
                <a:lnTo>
                  <a:pt x="28" y="163"/>
                </a:lnTo>
                <a:lnTo>
                  <a:pt x="28" y="118"/>
                </a:lnTo>
                <a:lnTo>
                  <a:pt x="28" y="209"/>
                </a:lnTo>
                <a:lnTo>
                  <a:pt x="28" y="91"/>
                </a:lnTo>
                <a:lnTo>
                  <a:pt x="28" y="105"/>
                </a:lnTo>
                <a:lnTo>
                  <a:pt x="29" y="44"/>
                </a:lnTo>
                <a:lnTo>
                  <a:pt x="29" y="131"/>
                </a:lnTo>
                <a:lnTo>
                  <a:pt x="29" y="35"/>
                </a:lnTo>
                <a:lnTo>
                  <a:pt x="29" y="192"/>
                </a:lnTo>
                <a:lnTo>
                  <a:pt x="30" y="207"/>
                </a:lnTo>
                <a:lnTo>
                  <a:pt x="30" y="131"/>
                </a:lnTo>
                <a:lnTo>
                  <a:pt x="30" y="72"/>
                </a:lnTo>
                <a:lnTo>
                  <a:pt x="30" y="50"/>
                </a:lnTo>
                <a:lnTo>
                  <a:pt x="30" y="205"/>
                </a:lnTo>
                <a:lnTo>
                  <a:pt x="31" y="205"/>
                </a:lnTo>
                <a:lnTo>
                  <a:pt x="31" y="81"/>
                </a:lnTo>
                <a:lnTo>
                  <a:pt x="31" y="168"/>
                </a:lnTo>
                <a:lnTo>
                  <a:pt x="32" y="209"/>
                </a:lnTo>
                <a:lnTo>
                  <a:pt x="32" y="161"/>
                </a:lnTo>
                <a:lnTo>
                  <a:pt x="32" y="63"/>
                </a:lnTo>
                <a:lnTo>
                  <a:pt x="32" y="266"/>
                </a:lnTo>
                <a:lnTo>
                  <a:pt x="33" y="166"/>
                </a:lnTo>
                <a:lnTo>
                  <a:pt x="33" y="118"/>
                </a:lnTo>
                <a:lnTo>
                  <a:pt x="33" y="222"/>
                </a:lnTo>
                <a:lnTo>
                  <a:pt x="33" y="63"/>
                </a:lnTo>
                <a:lnTo>
                  <a:pt x="33" y="196"/>
                </a:lnTo>
                <a:lnTo>
                  <a:pt x="34" y="220"/>
                </a:lnTo>
                <a:lnTo>
                  <a:pt x="34" y="20"/>
                </a:lnTo>
                <a:lnTo>
                  <a:pt x="34" y="255"/>
                </a:lnTo>
                <a:lnTo>
                  <a:pt x="34" y="259"/>
                </a:lnTo>
                <a:lnTo>
                  <a:pt x="35" y="248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3" name="Freeform 71"/>
          <p:cNvSpPr>
            <a:spLocks/>
          </p:cNvSpPr>
          <p:nvPr/>
        </p:nvSpPr>
        <p:spPr bwMode="auto">
          <a:xfrm>
            <a:off x="9084156" y="2579606"/>
            <a:ext cx="232529" cy="1965325"/>
          </a:xfrm>
          <a:custGeom>
            <a:avLst/>
            <a:gdLst>
              <a:gd name="T0" fmla="*/ 0 w 21"/>
              <a:gd name="T1" fmla="*/ 22683762 h 265"/>
              <a:gd name="T2" fmla="*/ 65536 w 21"/>
              <a:gd name="T3" fmla="*/ 24720104 h 265"/>
              <a:gd name="T4" fmla="*/ 65536 w 21"/>
              <a:gd name="T5" fmla="*/ 13400341 h 265"/>
              <a:gd name="T6" fmla="*/ 131072 w 21"/>
              <a:gd name="T7" fmla="*/ 37444025 h 265"/>
              <a:gd name="T8" fmla="*/ 131072 w 21"/>
              <a:gd name="T9" fmla="*/ 16798413 h 265"/>
              <a:gd name="T10" fmla="*/ 131072 w 21"/>
              <a:gd name="T11" fmla="*/ 6797998 h 265"/>
              <a:gd name="T12" fmla="*/ 196608 w 21"/>
              <a:gd name="T13" fmla="*/ 2474426 h 265"/>
              <a:gd name="T14" fmla="*/ 196608 w 21"/>
              <a:gd name="T15" fmla="*/ 21758284 h 265"/>
              <a:gd name="T16" fmla="*/ 262144 w 21"/>
              <a:gd name="T17" fmla="*/ 18847471 h 265"/>
              <a:gd name="T18" fmla="*/ 262144 w 21"/>
              <a:gd name="T19" fmla="*/ 26081857 h 265"/>
              <a:gd name="T20" fmla="*/ 327680 w 21"/>
              <a:gd name="T21" fmla="*/ 55366018 h 265"/>
              <a:gd name="T22" fmla="*/ 327680 w 21"/>
              <a:gd name="T23" fmla="*/ 39918474 h 265"/>
              <a:gd name="T24" fmla="*/ 393216 w 21"/>
              <a:gd name="T25" fmla="*/ 48318435 h 265"/>
              <a:gd name="T26" fmla="*/ 393216 w 21"/>
              <a:gd name="T27" fmla="*/ 2474426 h 265"/>
              <a:gd name="T28" fmla="*/ 458752 w 21"/>
              <a:gd name="T29" fmla="*/ 39918474 h 265"/>
              <a:gd name="T30" fmla="*/ 458752 w 21"/>
              <a:gd name="T31" fmla="*/ 20198316 h 265"/>
              <a:gd name="T32" fmla="*/ 458752 w 21"/>
              <a:gd name="T33" fmla="*/ 44482144 h 265"/>
              <a:gd name="T34" fmla="*/ 524288 w 21"/>
              <a:gd name="T35" fmla="*/ 32007803 h 265"/>
              <a:gd name="T36" fmla="*/ 524288 w 21"/>
              <a:gd name="T37" fmla="*/ 15634258 h 265"/>
              <a:gd name="T38" fmla="*/ 589824 w 21"/>
              <a:gd name="T39" fmla="*/ 18847471 h 265"/>
              <a:gd name="T40" fmla="*/ 589824 w 21"/>
              <a:gd name="T41" fmla="*/ 33556252 h 265"/>
              <a:gd name="T42" fmla="*/ 655360 w 21"/>
              <a:gd name="T43" fmla="*/ 40407657 h 265"/>
              <a:gd name="T44" fmla="*/ 655360 w 21"/>
              <a:gd name="T45" fmla="*/ 23598354 h 265"/>
              <a:gd name="T46" fmla="*/ 720896 w 21"/>
              <a:gd name="T47" fmla="*/ 30158680 h 265"/>
              <a:gd name="T48" fmla="*/ 720896 w 21"/>
              <a:gd name="T49" fmla="*/ 42882190 h 265"/>
              <a:gd name="T50" fmla="*/ 786432 w 21"/>
              <a:gd name="T51" fmla="*/ 18847471 h 265"/>
              <a:gd name="T52" fmla="*/ 786432 w 21"/>
              <a:gd name="T53" fmla="*/ 60127810 h 265"/>
              <a:gd name="T54" fmla="*/ 786432 w 21"/>
              <a:gd name="T55" fmla="*/ 49929797 h 265"/>
              <a:gd name="T56" fmla="*/ 851968 w 21"/>
              <a:gd name="T57" fmla="*/ 55804237 h 265"/>
              <a:gd name="T58" fmla="*/ 851968 w 21"/>
              <a:gd name="T59" fmla="*/ 24034630 h 265"/>
              <a:gd name="T60" fmla="*/ 917504 w 21"/>
              <a:gd name="T61" fmla="*/ 5874464 h 265"/>
              <a:gd name="T62" fmla="*/ 917504 w 21"/>
              <a:gd name="T63" fmla="*/ 22683762 h 265"/>
              <a:gd name="T64" fmla="*/ 983040 w 21"/>
              <a:gd name="T65" fmla="*/ 46967982 h 265"/>
              <a:gd name="T66" fmla="*/ 983040 w 21"/>
              <a:gd name="T67" fmla="*/ 31081803 h 265"/>
              <a:gd name="T68" fmla="*/ 1048576 w 21"/>
              <a:gd name="T69" fmla="*/ 21758284 h 265"/>
              <a:gd name="T70" fmla="*/ 1048576 w 21"/>
              <a:gd name="T71" fmla="*/ 20634704 h 265"/>
              <a:gd name="T72" fmla="*/ 1048576 w 21"/>
              <a:gd name="T73" fmla="*/ 33120476 h 265"/>
              <a:gd name="T74" fmla="*/ 1114112 w 21"/>
              <a:gd name="T75" fmla="*/ 35594509 h 265"/>
              <a:gd name="T76" fmla="*/ 1114112 w 21"/>
              <a:gd name="T77" fmla="*/ 45356639 h 265"/>
              <a:gd name="T78" fmla="*/ 1179648 w 21"/>
              <a:gd name="T79" fmla="*/ 42882190 h 265"/>
              <a:gd name="T80" fmla="*/ 1179648 w 21"/>
              <a:gd name="T81" fmla="*/ 27684231 h 265"/>
              <a:gd name="T82" fmla="*/ 1245184 w 21"/>
              <a:gd name="T83" fmla="*/ 51280142 h 265"/>
              <a:gd name="T84" fmla="*/ 1245184 w 21"/>
              <a:gd name="T85" fmla="*/ 58766033 h 265"/>
              <a:gd name="T86" fmla="*/ 1310720 w 21"/>
              <a:gd name="T87" fmla="*/ 23162471 h 265"/>
              <a:gd name="T88" fmla="*/ 1310720 w 21"/>
              <a:gd name="T89" fmla="*/ 12723944 h 265"/>
              <a:gd name="T90" fmla="*/ 1376256 w 21"/>
              <a:gd name="T91" fmla="*/ 59691515 h 265"/>
              <a:gd name="T92" fmla="*/ 1376256 w 21"/>
              <a:gd name="T93" fmla="*/ 39482175 h 26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21"/>
              <a:gd name="T142" fmla="*/ 0 h 265"/>
              <a:gd name="T143" fmla="*/ 21 w 21"/>
              <a:gd name="T144" fmla="*/ 265 h 26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21" h="265">
                <a:moveTo>
                  <a:pt x="0" y="87"/>
                </a:moveTo>
                <a:lnTo>
                  <a:pt x="0" y="100"/>
                </a:lnTo>
                <a:lnTo>
                  <a:pt x="0" y="133"/>
                </a:lnTo>
                <a:lnTo>
                  <a:pt x="1" y="109"/>
                </a:lnTo>
                <a:lnTo>
                  <a:pt x="1" y="133"/>
                </a:lnTo>
                <a:lnTo>
                  <a:pt x="1" y="59"/>
                </a:lnTo>
                <a:lnTo>
                  <a:pt x="1" y="109"/>
                </a:lnTo>
                <a:lnTo>
                  <a:pt x="2" y="165"/>
                </a:lnTo>
                <a:lnTo>
                  <a:pt x="2" y="176"/>
                </a:lnTo>
                <a:lnTo>
                  <a:pt x="2" y="74"/>
                </a:lnTo>
                <a:lnTo>
                  <a:pt x="2" y="165"/>
                </a:lnTo>
                <a:lnTo>
                  <a:pt x="2" y="30"/>
                </a:lnTo>
                <a:lnTo>
                  <a:pt x="3" y="109"/>
                </a:lnTo>
                <a:lnTo>
                  <a:pt x="3" y="11"/>
                </a:lnTo>
                <a:lnTo>
                  <a:pt x="3" y="63"/>
                </a:lnTo>
                <a:lnTo>
                  <a:pt x="3" y="96"/>
                </a:lnTo>
                <a:lnTo>
                  <a:pt x="4" y="174"/>
                </a:lnTo>
                <a:lnTo>
                  <a:pt x="4" y="83"/>
                </a:lnTo>
                <a:lnTo>
                  <a:pt x="4" y="165"/>
                </a:lnTo>
                <a:lnTo>
                  <a:pt x="4" y="115"/>
                </a:lnTo>
                <a:lnTo>
                  <a:pt x="5" y="196"/>
                </a:lnTo>
                <a:lnTo>
                  <a:pt x="5" y="244"/>
                </a:lnTo>
                <a:lnTo>
                  <a:pt x="5" y="100"/>
                </a:lnTo>
                <a:lnTo>
                  <a:pt x="5" y="176"/>
                </a:lnTo>
                <a:lnTo>
                  <a:pt x="5" y="198"/>
                </a:lnTo>
                <a:lnTo>
                  <a:pt x="6" y="213"/>
                </a:lnTo>
                <a:lnTo>
                  <a:pt x="6" y="152"/>
                </a:lnTo>
                <a:lnTo>
                  <a:pt x="6" y="11"/>
                </a:lnTo>
                <a:lnTo>
                  <a:pt x="6" y="24"/>
                </a:lnTo>
                <a:lnTo>
                  <a:pt x="7" y="176"/>
                </a:lnTo>
                <a:lnTo>
                  <a:pt x="7" y="189"/>
                </a:lnTo>
                <a:lnTo>
                  <a:pt x="7" y="89"/>
                </a:lnTo>
                <a:lnTo>
                  <a:pt x="7" y="98"/>
                </a:lnTo>
                <a:lnTo>
                  <a:pt x="7" y="196"/>
                </a:lnTo>
                <a:lnTo>
                  <a:pt x="8" y="124"/>
                </a:lnTo>
                <a:lnTo>
                  <a:pt x="8" y="141"/>
                </a:lnTo>
                <a:lnTo>
                  <a:pt x="8" y="48"/>
                </a:lnTo>
                <a:lnTo>
                  <a:pt x="8" y="69"/>
                </a:lnTo>
                <a:lnTo>
                  <a:pt x="9" y="148"/>
                </a:lnTo>
                <a:lnTo>
                  <a:pt x="9" y="83"/>
                </a:lnTo>
                <a:lnTo>
                  <a:pt x="9" y="96"/>
                </a:lnTo>
                <a:lnTo>
                  <a:pt x="9" y="148"/>
                </a:lnTo>
                <a:lnTo>
                  <a:pt x="9" y="226"/>
                </a:lnTo>
                <a:lnTo>
                  <a:pt x="10" y="178"/>
                </a:lnTo>
                <a:lnTo>
                  <a:pt x="10" y="181"/>
                </a:lnTo>
                <a:lnTo>
                  <a:pt x="10" y="104"/>
                </a:lnTo>
                <a:lnTo>
                  <a:pt x="10" y="98"/>
                </a:lnTo>
                <a:lnTo>
                  <a:pt x="11" y="133"/>
                </a:lnTo>
                <a:lnTo>
                  <a:pt x="11" y="30"/>
                </a:lnTo>
                <a:lnTo>
                  <a:pt x="11" y="189"/>
                </a:lnTo>
                <a:lnTo>
                  <a:pt x="11" y="248"/>
                </a:lnTo>
                <a:lnTo>
                  <a:pt x="12" y="83"/>
                </a:lnTo>
                <a:lnTo>
                  <a:pt x="12" y="100"/>
                </a:lnTo>
                <a:lnTo>
                  <a:pt x="12" y="265"/>
                </a:lnTo>
                <a:lnTo>
                  <a:pt x="12" y="196"/>
                </a:lnTo>
                <a:lnTo>
                  <a:pt x="12" y="220"/>
                </a:lnTo>
                <a:lnTo>
                  <a:pt x="13" y="204"/>
                </a:lnTo>
                <a:lnTo>
                  <a:pt x="13" y="246"/>
                </a:lnTo>
                <a:lnTo>
                  <a:pt x="13" y="194"/>
                </a:lnTo>
                <a:lnTo>
                  <a:pt x="13" y="106"/>
                </a:lnTo>
                <a:lnTo>
                  <a:pt x="14" y="124"/>
                </a:lnTo>
                <a:lnTo>
                  <a:pt x="14" y="26"/>
                </a:lnTo>
                <a:lnTo>
                  <a:pt x="14" y="172"/>
                </a:lnTo>
                <a:lnTo>
                  <a:pt x="14" y="100"/>
                </a:lnTo>
                <a:lnTo>
                  <a:pt x="14" y="124"/>
                </a:lnTo>
                <a:lnTo>
                  <a:pt x="15" y="207"/>
                </a:lnTo>
                <a:lnTo>
                  <a:pt x="15" y="139"/>
                </a:lnTo>
                <a:lnTo>
                  <a:pt x="15" y="137"/>
                </a:lnTo>
                <a:lnTo>
                  <a:pt x="15" y="133"/>
                </a:lnTo>
                <a:lnTo>
                  <a:pt x="16" y="96"/>
                </a:lnTo>
                <a:lnTo>
                  <a:pt x="16" y="198"/>
                </a:lnTo>
                <a:lnTo>
                  <a:pt x="16" y="91"/>
                </a:lnTo>
                <a:lnTo>
                  <a:pt x="16" y="0"/>
                </a:lnTo>
                <a:lnTo>
                  <a:pt x="16" y="146"/>
                </a:lnTo>
                <a:lnTo>
                  <a:pt x="17" y="211"/>
                </a:lnTo>
                <a:lnTo>
                  <a:pt x="17" y="157"/>
                </a:lnTo>
                <a:lnTo>
                  <a:pt x="17" y="222"/>
                </a:lnTo>
                <a:lnTo>
                  <a:pt x="17" y="200"/>
                </a:lnTo>
                <a:lnTo>
                  <a:pt x="18" y="178"/>
                </a:lnTo>
                <a:lnTo>
                  <a:pt x="18" y="189"/>
                </a:lnTo>
                <a:lnTo>
                  <a:pt x="18" y="239"/>
                </a:lnTo>
                <a:lnTo>
                  <a:pt x="18" y="122"/>
                </a:lnTo>
                <a:lnTo>
                  <a:pt x="18" y="146"/>
                </a:lnTo>
                <a:lnTo>
                  <a:pt x="19" y="226"/>
                </a:lnTo>
                <a:lnTo>
                  <a:pt x="19" y="239"/>
                </a:lnTo>
                <a:lnTo>
                  <a:pt x="19" y="259"/>
                </a:lnTo>
                <a:lnTo>
                  <a:pt x="19" y="183"/>
                </a:lnTo>
                <a:lnTo>
                  <a:pt x="20" y="102"/>
                </a:lnTo>
                <a:lnTo>
                  <a:pt x="20" y="167"/>
                </a:lnTo>
                <a:lnTo>
                  <a:pt x="20" y="56"/>
                </a:lnTo>
                <a:lnTo>
                  <a:pt x="20" y="189"/>
                </a:lnTo>
                <a:lnTo>
                  <a:pt x="21" y="263"/>
                </a:lnTo>
                <a:lnTo>
                  <a:pt x="21" y="83"/>
                </a:lnTo>
                <a:lnTo>
                  <a:pt x="21" y="174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4" name="Freeform 72"/>
          <p:cNvSpPr>
            <a:spLocks/>
          </p:cNvSpPr>
          <p:nvPr/>
        </p:nvSpPr>
        <p:spPr bwMode="auto">
          <a:xfrm>
            <a:off x="9316685" y="2771693"/>
            <a:ext cx="124569" cy="1778000"/>
          </a:xfrm>
          <a:custGeom>
            <a:avLst/>
            <a:gdLst>
              <a:gd name="T0" fmla="*/ 0 w 11"/>
              <a:gd name="T1" fmla="*/ 46560691 h 240"/>
              <a:gd name="T2" fmla="*/ 74491 w 11"/>
              <a:gd name="T3" fmla="*/ 46126747 h 240"/>
              <a:gd name="T4" fmla="*/ 74491 w 11"/>
              <a:gd name="T5" fmla="*/ 8335357 h 240"/>
              <a:gd name="T6" fmla="*/ 74491 w 11"/>
              <a:gd name="T7" fmla="*/ 24056037 h 240"/>
              <a:gd name="T8" fmla="*/ 74491 w 11"/>
              <a:gd name="T9" fmla="*/ 26078780 h 240"/>
              <a:gd name="T10" fmla="*/ 154587 w 11"/>
              <a:gd name="T11" fmla="*/ 35334684 h 240"/>
              <a:gd name="T12" fmla="*/ 154587 w 11"/>
              <a:gd name="T13" fmla="*/ 11227949 h 240"/>
              <a:gd name="T14" fmla="*/ 154587 w 11"/>
              <a:gd name="T15" fmla="*/ 50610947 h 240"/>
              <a:gd name="T16" fmla="*/ 154587 w 11"/>
              <a:gd name="T17" fmla="*/ 0 h 240"/>
              <a:gd name="T18" fmla="*/ 154587 w 11"/>
              <a:gd name="T19" fmla="*/ 27422425 h 240"/>
              <a:gd name="T20" fmla="*/ 229075 w 11"/>
              <a:gd name="T21" fmla="*/ 10793981 h 240"/>
              <a:gd name="T22" fmla="*/ 229075 w 11"/>
              <a:gd name="T23" fmla="*/ 34414137 h 240"/>
              <a:gd name="T24" fmla="*/ 229075 w 11"/>
              <a:gd name="T25" fmla="*/ 26554906 h 240"/>
              <a:gd name="T26" fmla="*/ 229075 w 11"/>
              <a:gd name="T27" fmla="*/ 52397095 h 240"/>
              <a:gd name="T28" fmla="*/ 304736 w 11"/>
              <a:gd name="T29" fmla="*/ 23622074 h 240"/>
              <a:gd name="T30" fmla="*/ 304736 w 11"/>
              <a:gd name="T31" fmla="*/ 24056037 h 240"/>
              <a:gd name="T32" fmla="*/ 304736 w 11"/>
              <a:gd name="T33" fmla="*/ 33309523 h 240"/>
              <a:gd name="T34" fmla="*/ 304736 w 11"/>
              <a:gd name="T35" fmla="*/ 38225334 h 240"/>
              <a:gd name="T36" fmla="*/ 304736 w 11"/>
              <a:gd name="T37" fmla="*/ 39816551 h 240"/>
              <a:gd name="T38" fmla="*/ 383748 w 11"/>
              <a:gd name="T39" fmla="*/ 48585763 h 240"/>
              <a:gd name="T40" fmla="*/ 383748 w 11"/>
              <a:gd name="T41" fmla="*/ 23188522 h 240"/>
              <a:gd name="T42" fmla="*/ 383748 w 11"/>
              <a:gd name="T43" fmla="*/ 21596913 h 240"/>
              <a:gd name="T44" fmla="*/ 383748 w 11"/>
              <a:gd name="T45" fmla="*/ 23188522 h 240"/>
              <a:gd name="T46" fmla="*/ 477798 w 11"/>
              <a:gd name="T47" fmla="*/ 45641974 h 240"/>
              <a:gd name="T48" fmla="*/ 477798 w 11"/>
              <a:gd name="T49" fmla="*/ 33980170 h 240"/>
              <a:gd name="T50" fmla="*/ 477798 w 11"/>
              <a:gd name="T51" fmla="*/ 26078780 h 240"/>
              <a:gd name="T52" fmla="*/ 477798 w 11"/>
              <a:gd name="T53" fmla="*/ 53988200 h 240"/>
              <a:gd name="T54" fmla="*/ 557914 w 11"/>
              <a:gd name="T55" fmla="*/ 43182939 h 240"/>
              <a:gd name="T56" fmla="*/ 557914 w 11"/>
              <a:gd name="T57" fmla="*/ 47667135 h 240"/>
              <a:gd name="T58" fmla="*/ 557914 w 11"/>
              <a:gd name="T59" fmla="*/ 32824839 h 240"/>
              <a:gd name="T60" fmla="*/ 557914 w 11"/>
              <a:gd name="T61" fmla="*/ 43182939 h 240"/>
              <a:gd name="T62" fmla="*/ 557914 w 11"/>
              <a:gd name="T63" fmla="*/ 21596913 h 240"/>
              <a:gd name="T64" fmla="*/ 632401 w 11"/>
              <a:gd name="T65" fmla="*/ 12817224 h 240"/>
              <a:gd name="T66" fmla="*/ 632401 w 11"/>
              <a:gd name="T67" fmla="*/ 7425679 h 240"/>
              <a:gd name="T68" fmla="*/ 632401 w 11"/>
              <a:gd name="T69" fmla="*/ 27422425 h 240"/>
              <a:gd name="T70" fmla="*/ 632401 w 11"/>
              <a:gd name="T71" fmla="*/ 30366215 h 240"/>
              <a:gd name="T72" fmla="*/ 708046 w 11"/>
              <a:gd name="T73" fmla="*/ 36873153 h 240"/>
              <a:gd name="T74" fmla="*/ 708046 w 11"/>
              <a:gd name="T75" fmla="*/ 31957343 h 240"/>
              <a:gd name="T76" fmla="*/ 708046 w 11"/>
              <a:gd name="T77" fmla="*/ 17785693 h 240"/>
              <a:gd name="T78" fmla="*/ 708046 w 11"/>
              <a:gd name="T79" fmla="*/ 23622074 h 240"/>
              <a:gd name="T80" fmla="*/ 708046 w 11"/>
              <a:gd name="T81" fmla="*/ 29013530 h 240"/>
              <a:gd name="T82" fmla="*/ 786989 w 11"/>
              <a:gd name="T83" fmla="*/ 26988458 h 240"/>
              <a:gd name="T84" fmla="*/ 786989 w 11"/>
              <a:gd name="T85" fmla="*/ 35768651 h 240"/>
              <a:gd name="T86" fmla="*/ 786989 w 11"/>
              <a:gd name="T87" fmla="*/ 0 h 240"/>
              <a:gd name="T88" fmla="*/ 786989 w 11"/>
              <a:gd name="T89" fmla="*/ 42275590 h 240"/>
              <a:gd name="T90" fmla="*/ 862634 w 11"/>
              <a:gd name="T91" fmla="*/ 30799678 h 24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11"/>
              <a:gd name="T139" fmla="*/ 0 h 240"/>
              <a:gd name="T140" fmla="*/ 11 w 11"/>
              <a:gd name="T141" fmla="*/ 240 h 24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11" h="240">
                <a:moveTo>
                  <a:pt x="0" y="207"/>
                </a:moveTo>
                <a:lnTo>
                  <a:pt x="1" y="205"/>
                </a:lnTo>
                <a:lnTo>
                  <a:pt x="1" y="37"/>
                </a:lnTo>
                <a:lnTo>
                  <a:pt x="1" y="107"/>
                </a:lnTo>
                <a:lnTo>
                  <a:pt x="1" y="116"/>
                </a:lnTo>
                <a:lnTo>
                  <a:pt x="2" y="157"/>
                </a:lnTo>
                <a:lnTo>
                  <a:pt x="2" y="50"/>
                </a:lnTo>
                <a:lnTo>
                  <a:pt x="2" y="225"/>
                </a:lnTo>
                <a:lnTo>
                  <a:pt x="2" y="0"/>
                </a:lnTo>
                <a:lnTo>
                  <a:pt x="2" y="122"/>
                </a:lnTo>
                <a:lnTo>
                  <a:pt x="3" y="48"/>
                </a:lnTo>
                <a:lnTo>
                  <a:pt x="3" y="153"/>
                </a:lnTo>
                <a:lnTo>
                  <a:pt x="3" y="118"/>
                </a:lnTo>
                <a:lnTo>
                  <a:pt x="3" y="233"/>
                </a:lnTo>
                <a:lnTo>
                  <a:pt x="4" y="105"/>
                </a:lnTo>
                <a:lnTo>
                  <a:pt x="4" y="107"/>
                </a:lnTo>
                <a:lnTo>
                  <a:pt x="4" y="148"/>
                </a:lnTo>
                <a:lnTo>
                  <a:pt x="4" y="170"/>
                </a:lnTo>
                <a:lnTo>
                  <a:pt x="4" y="177"/>
                </a:lnTo>
                <a:lnTo>
                  <a:pt x="5" y="216"/>
                </a:lnTo>
                <a:lnTo>
                  <a:pt x="5" y="103"/>
                </a:lnTo>
                <a:lnTo>
                  <a:pt x="5" y="96"/>
                </a:lnTo>
                <a:lnTo>
                  <a:pt x="5" y="103"/>
                </a:lnTo>
                <a:lnTo>
                  <a:pt x="6" y="203"/>
                </a:lnTo>
                <a:lnTo>
                  <a:pt x="6" y="151"/>
                </a:lnTo>
                <a:lnTo>
                  <a:pt x="6" y="116"/>
                </a:lnTo>
                <a:lnTo>
                  <a:pt x="6" y="240"/>
                </a:lnTo>
                <a:lnTo>
                  <a:pt x="7" y="192"/>
                </a:lnTo>
                <a:lnTo>
                  <a:pt x="7" y="212"/>
                </a:lnTo>
                <a:lnTo>
                  <a:pt x="7" y="146"/>
                </a:lnTo>
                <a:lnTo>
                  <a:pt x="7" y="192"/>
                </a:lnTo>
                <a:lnTo>
                  <a:pt x="7" y="96"/>
                </a:lnTo>
                <a:lnTo>
                  <a:pt x="8" y="57"/>
                </a:lnTo>
                <a:lnTo>
                  <a:pt x="8" y="33"/>
                </a:lnTo>
                <a:lnTo>
                  <a:pt x="8" y="122"/>
                </a:lnTo>
                <a:lnTo>
                  <a:pt x="8" y="135"/>
                </a:lnTo>
                <a:lnTo>
                  <a:pt x="9" y="164"/>
                </a:lnTo>
                <a:lnTo>
                  <a:pt x="9" y="142"/>
                </a:lnTo>
                <a:lnTo>
                  <a:pt x="9" y="79"/>
                </a:lnTo>
                <a:lnTo>
                  <a:pt x="9" y="105"/>
                </a:lnTo>
                <a:lnTo>
                  <a:pt x="9" y="129"/>
                </a:lnTo>
                <a:lnTo>
                  <a:pt x="10" y="120"/>
                </a:lnTo>
                <a:lnTo>
                  <a:pt x="10" y="159"/>
                </a:lnTo>
                <a:lnTo>
                  <a:pt x="10" y="0"/>
                </a:lnTo>
                <a:lnTo>
                  <a:pt x="10" y="188"/>
                </a:lnTo>
                <a:lnTo>
                  <a:pt x="11" y="137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5" name="Freeform 73"/>
          <p:cNvSpPr>
            <a:spLocks/>
          </p:cNvSpPr>
          <p:nvPr/>
        </p:nvSpPr>
        <p:spPr bwMode="auto">
          <a:xfrm>
            <a:off x="9441254" y="3028868"/>
            <a:ext cx="135642" cy="1438275"/>
          </a:xfrm>
          <a:custGeom>
            <a:avLst/>
            <a:gdLst>
              <a:gd name="T0" fmla="*/ 0 w 12"/>
              <a:gd name="T1" fmla="*/ 16962926 h 194"/>
              <a:gd name="T2" fmla="*/ 0 w 12"/>
              <a:gd name="T3" fmla="*/ 18311367 h 194"/>
              <a:gd name="T4" fmla="*/ 0 w 12"/>
              <a:gd name="T5" fmla="*/ 12884460 h 194"/>
              <a:gd name="T6" fmla="*/ 73663 w 12"/>
              <a:gd name="T7" fmla="*/ 9492003 h 194"/>
              <a:gd name="T8" fmla="*/ 73663 w 12"/>
              <a:gd name="T9" fmla="*/ 18797529 h 194"/>
              <a:gd name="T10" fmla="*/ 73663 w 12"/>
              <a:gd name="T11" fmla="*/ 19908239 h 194"/>
              <a:gd name="T12" fmla="*/ 73663 w 12"/>
              <a:gd name="T13" fmla="*/ 21703431 h 194"/>
              <a:gd name="T14" fmla="*/ 153199 w 12"/>
              <a:gd name="T15" fmla="*/ 27127980 h 194"/>
              <a:gd name="T16" fmla="*/ 153199 w 12"/>
              <a:gd name="T17" fmla="*/ 33041442 h 194"/>
              <a:gd name="T18" fmla="*/ 153199 w 12"/>
              <a:gd name="T19" fmla="*/ 12013504 h 194"/>
              <a:gd name="T20" fmla="*/ 153199 w 12"/>
              <a:gd name="T21" fmla="*/ 12448744 h 194"/>
              <a:gd name="T22" fmla="*/ 227127 w 12"/>
              <a:gd name="T23" fmla="*/ 12013504 h 194"/>
              <a:gd name="T24" fmla="*/ 227127 w 12"/>
              <a:gd name="T25" fmla="*/ 43893398 h 194"/>
              <a:gd name="T26" fmla="*/ 227127 w 12"/>
              <a:gd name="T27" fmla="*/ 42533440 h 194"/>
              <a:gd name="T28" fmla="*/ 227127 w 12"/>
              <a:gd name="T29" fmla="*/ 17875628 h 194"/>
              <a:gd name="T30" fmla="*/ 227127 w 12"/>
              <a:gd name="T31" fmla="*/ 22864960 h 194"/>
              <a:gd name="T32" fmla="*/ 300791 w 12"/>
              <a:gd name="T33" fmla="*/ 33716935 h 194"/>
              <a:gd name="T34" fmla="*/ 300791 w 12"/>
              <a:gd name="T35" fmla="*/ 12884460 h 194"/>
              <a:gd name="T36" fmla="*/ 300791 w 12"/>
              <a:gd name="T37" fmla="*/ 10851452 h 194"/>
              <a:gd name="T38" fmla="*/ 300791 w 12"/>
              <a:gd name="T39" fmla="*/ 30520441 h 194"/>
              <a:gd name="T40" fmla="*/ 380326 w 12"/>
              <a:gd name="T41" fmla="*/ 31206838 h 194"/>
              <a:gd name="T42" fmla="*/ 380326 w 12"/>
              <a:gd name="T43" fmla="*/ 19908239 h 194"/>
              <a:gd name="T44" fmla="*/ 380326 w 12"/>
              <a:gd name="T45" fmla="*/ 29162818 h 194"/>
              <a:gd name="T46" fmla="*/ 380326 w 12"/>
              <a:gd name="T47" fmla="*/ 22864960 h 194"/>
              <a:gd name="T48" fmla="*/ 380326 w 12"/>
              <a:gd name="T49" fmla="*/ 25770862 h 194"/>
              <a:gd name="T50" fmla="*/ 453989 w 12"/>
              <a:gd name="T51" fmla="*/ 29649485 h 194"/>
              <a:gd name="T52" fmla="*/ 453989 w 12"/>
              <a:gd name="T53" fmla="*/ 0 h 194"/>
              <a:gd name="T54" fmla="*/ 453989 w 12"/>
              <a:gd name="T55" fmla="*/ 24224413 h 194"/>
              <a:gd name="T56" fmla="*/ 453989 w 12"/>
              <a:gd name="T57" fmla="*/ 20832475 h 194"/>
              <a:gd name="T58" fmla="*/ 547130 w 12"/>
              <a:gd name="T59" fmla="*/ 22189986 h 194"/>
              <a:gd name="T60" fmla="*/ 547130 w 12"/>
              <a:gd name="T61" fmla="*/ 17438076 h 194"/>
              <a:gd name="T62" fmla="*/ 547130 w 12"/>
              <a:gd name="T63" fmla="*/ 28290032 h 194"/>
              <a:gd name="T64" fmla="*/ 547130 w 12"/>
              <a:gd name="T65" fmla="*/ 24660152 h 194"/>
              <a:gd name="T66" fmla="*/ 547130 w 12"/>
              <a:gd name="T67" fmla="*/ 39141484 h 194"/>
              <a:gd name="T68" fmla="*/ 625563 w 12"/>
              <a:gd name="T69" fmla="*/ 2467720 h 194"/>
              <a:gd name="T70" fmla="*/ 625563 w 12"/>
              <a:gd name="T71" fmla="*/ 7895127 h 194"/>
              <a:gd name="T72" fmla="*/ 625563 w 12"/>
              <a:gd name="T73" fmla="*/ 9492003 h 194"/>
              <a:gd name="T74" fmla="*/ 625563 w 12"/>
              <a:gd name="T75" fmla="*/ 25333203 h 194"/>
              <a:gd name="T76" fmla="*/ 700308 w 12"/>
              <a:gd name="T77" fmla="*/ 16276528 h 194"/>
              <a:gd name="T78" fmla="*/ 700308 w 12"/>
              <a:gd name="T79" fmla="*/ 30520441 h 194"/>
              <a:gd name="T80" fmla="*/ 700308 w 12"/>
              <a:gd name="T81" fmla="*/ 33041442 h 194"/>
              <a:gd name="T82" fmla="*/ 700308 w 12"/>
              <a:gd name="T83" fmla="*/ 22864960 h 194"/>
              <a:gd name="T84" fmla="*/ 774257 w 12"/>
              <a:gd name="T85" fmla="*/ 35998271 h 194"/>
              <a:gd name="T86" fmla="*/ 774257 w 12"/>
              <a:gd name="T87" fmla="*/ 38033109 h 194"/>
              <a:gd name="T88" fmla="*/ 774257 w 12"/>
              <a:gd name="T89" fmla="*/ 24660152 h 194"/>
              <a:gd name="T90" fmla="*/ 774257 w 12"/>
              <a:gd name="T91" fmla="*/ 27127980 h 194"/>
              <a:gd name="T92" fmla="*/ 774257 w 12"/>
              <a:gd name="T93" fmla="*/ 28727602 h 194"/>
              <a:gd name="T94" fmla="*/ 852690 w 12"/>
              <a:gd name="T95" fmla="*/ 675493 h 194"/>
              <a:gd name="T96" fmla="*/ 852690 w 12"/>
              <a:gd name="T97" fmla="*/ 3632238 h 194"/>
              <a:gd name="T98" fmla="*/ 852690 w 12"/>
              <a:gd name="T99" fmla="*/ 11524507 h 194"/>
              <a:gd name="T100" fmla="*/ 852690 w 12"/>
              <a:gd name="T101" fmla="*/ 4067454 h 194"/>
              <a:gd name="T102" fmla="*/ 927435 w 12"/>
              <a:gd name="T103" fmla="*/ 16276528 h 194"/>
              <a:gd name="T104" fmla="*/ 927435 w 12"/>
              <a:gd name="T105" fmla="*/ 30520441 h 194"/>
              <a:gd name="T106" fmla="*/ 927435 w 12"/>
              <a:gd name="T107" fmla="*/ 4989333 h 194"/>
              <a:gd name="T108" fmla="*/ 927435 w 12"/>
              <a:gd name="T109" fmla="*/ 38033109 h 19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2"/>
              <a:gd name="T166" fmla="*/ 0 h 194"/>
              <a:gd name="T167" fmla="*/ 12 w 12"/>
              <a:gd name="T168" fmla="*/ 194 h 194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2" h="194">
                <a:moveTo>
                  <a:pt x="0" y="75"/>
                </a:moveTo>
                <a:lnTo>
                  <a:pt x="0" y="81"/>
                </a:lnTo>
                <a:lnTo>
                  <a:pt x="0" y="57"/>
                </a:lnTo>
                <a:lnTo>
                  <a:pt x="1" y="42"/>
                </a:lnTo>
                <a:lnTo>
                  <a:pt x="1" y="83"/>
                </a:lnTo>
                <a:lnTo>
                  <a:pt x="1" y="88"/>
                </a:lnTo>
                <a:lnTo>
                  <a:pt x="1" y="96"/>
                </a:lnTo>
                <a:lnTo>
                  <a:pt x="2" y="120"/>
                </a:lnTo>
                <a:lnTo>
                  <a:pt x="2" y="146"/>
                </a:lnTo>
                <a:lnTo>
                  <a:pt x="2" y="53"/>
                </a:lnTo>
                <a:lnTo>
                  <a:pt x="2" y="55"/>
                </a:lnTo>
                <a:lnTo>
                  <a:pt x="3" y="53"/>
                </a:lnTo>
                <a:lnTo>
                  <a:pt x="3" y="194"/>
                </a:lnTo>
                <a:lnTo>
                  <a:pt x="3" y="188"/>
                </a:lnTo>
                <a:lnTo>
                  <a:pt x="3" y="79"/>
                </a:lnTo>
                <a:lnTo>
                  <a:pt x="3" y="101"/>
                </a:lnTo>
                <a:lnTo>
                  <a:pt x="4" y="149"/>
                </a:lnTo>
                <a:lnTo>
                  <a:pt x="4" y="57"/>
                </a:lnTo>
                <a:lnTo>
                  <a:pt x="4" y="48"/>
                </a:lnTo>
                <a:lnTo>
                  <a:pt x="4" y="135"/>
                </a:lnTo>
                <a:lnTo>
                  <a:pt x="5" y="138"/>
                </a:lnTo>
                <a:lnTo>
                  <a:pt x="5" y="88"/>
                </a:lnTo>
                <a:lnTo>
                  <a:pt x="5" y="129"/>
                </a:lnTo>
                <a:lnTo>
                  <a:pt x="5" y="101"/>
                </a:lnTo>
                <a:lnTo>
                  <a:pt x="5" y="114"/>
                </a:lnTo>
                <a:lnTo>
                  <a:pt x="6" y="131"/>
                </a:lnTo>
                <a:lnTo>
                  <a:pt x="6" y="0"/>
                </a:lnTo>
                <a:lnTo>
                  <a:pt x="6" y="107"/>
                </a:lnTo>
                <a:lnTo>
                  <a:pt x="6" y="92"/>
                </a:lnTo>
                <a:lnTo>
                  <a:pt x="7" y="98"/>
                </a:lnTo>
                <a:lnTo>
                  <a:pt x="7" y="77"/>
                </a:lnTo>
                <a:lnTo>
                  <a:pt x="7" y="125"/>
                </a:lnTo>
                <a:lnTo>
                  <a:pt x="7" y="109"/>
                </a:lnTo>
                <a:lnTo>
                  <a:pt x="7" y="173"/>
                </a:lnTo>
                <a:lnTo>
                  <a:pt x="8" y="11"/>
                </a:lnTo>
                <a:lnTo>
                  <a:pt x="8" y="35"/>
                </a:lnTo>
                <a:lnTo>
                  <a:pt x="8" y="42"/>
                </a:lnTo>
                <a:lnTo>
                  <a:pt x="8" y="112"/>
                </a:lnTo>
                <a:lnTo>
                  <a:pt x="9" y="72"/>
                </a:lnTo>
                <a:lnTo>
                  <a:pt x="9" y="135"/>
                </a:lnTo>
                <a:lnTo>
                  <a:pt x="9" y="146"/>
                </a:lnTo>
                <a:lnTo>
                  <a:pt x="9" y="101"/>
                </a:lnTo>
                <a:lnTo>
                  <a:pt x="10" y="159"/>
                </a:lnTo>
                <a:lnTo>
                  <a:pt x="10" y="168"/>
                </a:lnTo>
                <a:lnTo>
                  <a:pt x="10" y="109"/>
                </a:lnTo>
                <a:lnTo>
                  <a:pt x="10" y="120"/>
                </a:lnTo>
                <a:lnTo>
                  <a:pt x="10" y="127"/>
                </a:lnTo>
                <a:lnTo>
                  <a:pt x="11" y="3"/>
                </a:lnTo>
                <a:lnTo>
                  <a:pt x="11" y="16"/>
                </a:lnTo>
                <a:lnTo>
                  <a:pt x="11" y="51"/>
                </a:lnTo>
                <a:lnTo>
                  <a:pt x="11" y="18"/>
                </a:lnTo>
                <a:lnTo>
                  <a:pt x="12" y="72"/>
                </a:lnTo>
                <a:lnTo>
                  <a:pt x="12" y="135"/>
                </a:lnTo>
                <a:lnTo>
                  <a:pt x="12" y="22"/>
                </a:lnTo>
                <a:lnTo>
                  <a:pt x="12" y="168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6" name="Freeform 74"/>
          <p:cNvSpPr>
            <a:spLocks/>
          </p:cNvSpPr>
          <p:nvPr/>
        </p:nvSpPr>
        <p:spPr bwMode="auto">
          <a:xfrm>
            <a:off x="9587969" y="2857418"/>
            <a:ext cx="155019" cy="1668463"/>
          </a:xfrm>
          <a:custGeom>
            <a:avLst/>
            <a:gdLst>
              <a:gd name="T0" fmla="*/ 0 w 14"/>
              <a:gd name="T1" fmla="*/ 47358593 h 225"/>
              <a:gd name="T2" fmla="*/ 0 w 14"/>
              <a:gd name="T3" fmla="*/ 29699354 h 225"/>
              <a:gd name="T4" fmla="*/ 65536 w 14"/>
              <a:gd name="T5" fmla="*/ 23777385 h 225"/>
              <a:gd name="T6" fmla="*/ 65536 w 14"/>
              <a:gd name="T7" fmla="*/ 35568045 h 225"/>
              <a:gd name="T8" fmla="*/ 131072 w 14"/>
              <a:gd name="T9" fmla="*/ 24702414 h 225"/>
              <a:gd name="T10" fmla="*/ 131072 w 14"/>
              <a:gd name="T11" fmla="*/ 13389773 h 225"/>
              <a:gd name="T12" fmla="*/ 196608 w 14"/>
              <a:gd name="T13" fmla="*/ 22905158 h 225"/>
              <a:gd name="T14" fmla="*/ 196608 w 14"/>
              <a:gd name="T15" fmla="*/ 33094743 h 225"/>
              <a:gd name="T16" fmla="*/ 262144 w 14"/>
              <a:gd name="T17" fmla="*/ 31734090 h 225"/>
              <a:gd name="T18" fmla="*/ 262144 w 14"/>
              <a:gd name="T19" fmla="*/ 18344317 h 225"/>
              <a:gd name="T20" fmla="*/ 262144 w 14"/>
              <a:gd name="T21" fmla="*/ 25865423 h 225"/>
              <a:gd name="T22" fmla="*/ 327680 w 14"/>
              <a:gd name="T23" fmla="*/ 38963910 h 225"/>
              <a:gd name="T24" fmla="*/ 327680 w 14"/>
              <a:gd name="T25" fmla="*/ 25865423 h 225"/>
              <a:gd name="T26" fmla="*/ 393216 w 14"/>
              <a:gd name="T27" fmla="*/ 21742149 h 225"/>
              <a:gd name="T28" fmla="*/ 393216 w 14"/>
              <a:gd name="T29" fmla="*/ 23341281 h 225"/>
              <a:gd name="T30" fmla="*/ 458752 w 14"/>
              <a:gd name="T31" fmla="*/ 44449775 h 225"/>
              <a:gd name="T32" fmla="*/ 458752 w 14"/>
              <a:gd name="T33" fmla="*/ 21742149 h 225"/>
              <a:gd name="T34" fmla="*/ 524288 w 14"/>
              <a:gd name="T35" fmla="*/ 28774325 h 225"/>
              <a:gd name="T36" fmla="*/ 524288 w 14"/>
              <a:gd name="T37" fmla="*/ 10865607 h 225"/>
              <a:gd name="T38" fmla="*/ 524288 w 14"/>
              <a:gd name="T39" fmla="*/ 22220560 h 225"/>
              <a:gd name="T40" fmla="*/ 589824 w 14"/>
              <a:gd name="T41" fmla="*/ 43960873 h 225"/>
              <a:gd name="T42" fmla="*/ 589824 w 14"/>
              <a:gd name="T43" fmla="*/ 9993884 h 225"/>
              <a:gd name="T44" fmla="*/ 655360 w 14"/>
              <a:gd name="T45" fmla="*/ 50992549 h 225"/>
              <a:gd name="T46" fmla="*/ 655360 w 14"/>
              <a:gd name="T47" fmla="*/ 27215164 h 225"/>
              <a:gd name="T48" fmla="*/ 720896 w 14"/>
              <a:gd name="T49" fmla="*/ 0 h 225"/>
              <a:gd name="T50" fmla="*/ 720896 w 14"/>
              <a:gd name="T51" fmla="*/ 34206892 h 225"/>
              <a:gd name="T52" fmla="*/ 786432 w 14"/>
              <a:gd name="T53" fmla="*/ 30613388 h 225"/>
              <a:gd name="T54" fmla="*/ 786432 w 14"/>
              <a:gd name="T55" fmla="*/ 32169713 h 225"/>
              <a:gd name="T56" fmla="*/ 851968 w 14"/>
              <a:gd name="T57" fmla="*/ 1112150 h 225"/>
              <a:gd name="T58" fmla="*/ 851968 w 14"/>
              <a:gd name="T59" fmla="*/ 29263255 h 225"/>
              <a:gd name="T60" fmla="*/ 851968 w 14"/>
              <a:gd name="T61" fmla="*/ 40128862 h 225"/>
              <a:gd name="T62" fmla="*/ 917504 w 14"/>
              <a:gd name="T63" fmla="*/ 23777385 h 22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4"/>
              <a:gd name="T97" fmla="*/ 0 h 225"/>
              <a:gd name="T98" fmla="*/ 14 w 14"/>
              <a:gd name="T99" fmla="*/ 225 h 225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4" h="225">
                <a:moveTo>
                  <a:pt x="0" y="96"/>
                </a:moveTo>
                <a:lnTo>
                  <a:pt x="0" y="209"/>
                </a:lnTo>
                <a:lnTo>
                  <a:pt x="0" y="168"/>
                </a:lnTo>
                <a:lnTo>
                  <a:pt x="0" y="131"/>
                </a:lnTo>
                <a:lnTo>
                  <a:pt x="1" y="59"/>
                </a:lnTo>
                <a:lnTo>
                  <a:pt x="1" y="105"/>
                </a:lnTo>
                <a:lnTo>
                  <a:pt x="1" y="181"/>
                </a:lnTo>
                <a:lnTo>
                  <a:pt x="1" y="157"/>
                </a:lnTo>
                <a:lnTo>
                  <a:pt x="1" y="111"/>
                </a:lnTo>
                <a:lnTo>
                  <a:pt x="2" y="109"/>
                </a:lnTo>
                <a:lnTo>
                  <a:pt x="2" y="133"/>
                </a:lnTo>
                <a:lnTo>
                  <a:pt x="2" y="59"/>
                </a:lnTo>
                <a:lnTo>
                  <a:pt x="2" y="46"/>
                </a:lnTo>
                <a:lnTo>
                  <a:pt x="3" y="101"/>
                </a:lnTo>
                <a:lnTo>
                  <a:pt x="3" y="50"/>
                </a:lnTo>
                <a:lnTo>
                  <a:pt x="3" y="146"/>
                </a:lnTo>
                <a:lnTo>
                  <a:pt x="3" y="29"/>
                </a:lnTo>
                <a:lnTo>
                  <a:pt x="4" y="140"/>
                </a:lnTo>
                <a:lnTo>
                  <a:pt x="4" y="101"/>
                </a:lnTo>
                <a:lnTo>
                  <a:pt x="4" y="81"/>
                </a:lnTo>
                <a:lnTo>
                  <a:pt x="4" y="133"/>
                </a:lnTo>
                <a:lnTo>
                  <a:pt x="4" y="114"/>
                </a:lnTo>
                <a:lnTo>
                  <a:pt x="5" y="135"/>
                </a:lnTo>
                <a:lnTo>
                  <a:pt x="5" y="172"/>
                </a:lnTo>
                <a:lnTo>
                  <a:pt x="5" y="111"/>
                </a:lnTo>
                <a:lnTo>
                  <a:pt x="5" y="114"/>
                </a:lnTo>
                <a:lnTo>
                  <a:pt x="6" y="142"/>
                </a:lnTo>
                <a:lnTo>
                  <a:pt x="6" y="96"/>
                </a:lnTo>
                <a:lnTo>
                  <a:pt x="6" y="120"/>
                </a:lnTo>
                <a:lnTo>
                  <a:pt x="6" y="103"/>
                </a:lnTo>
                <a:lnTo>
                  <a:pt x="6" y="70"/>
                </a:lnTo>
                <a:lnTo>
                  <a:pt x="7" y="196"/>
                </a:lnTo>
                <a:lnTo>
                  <a:pt x="7" y="118"/>
                </a:lnTo>
                <a:lnTo>
                  <a:pt x="7" y="96"/>
                </a:lnTo>
                <a:lnTo>
                  <a:pt x="7" y="105"/>
                </a:lnTo>
                <a:lnTo>
                  <a:pt x="8" y="127"/>
                </a:lnTo>
                <a:lnTo>
                  <a:pt x="8" y="29"/>
                </a:lnTo>
                <a:lnTo>
                  <a:pt x="8" y="48"/>
                </a:lnTo>
                <a:lnTo>
                  <a:pt x="8" y="63"/>
                </a:lnTo>
                <a:lnTo>
                  <a:pt x="8" y="98"/>
                </a:lnTo>
                <a:lnTo>
                  <a:pt x="9" y="70"/>
                </a:lnTo>
                <a:lnTo>
                  <a:pt x="9" y="194"/>
                </a:lnTo>
                <a:lnTo>
                  <a:pt x="9" y="103"/>
                </a:lnTo>
                <a:lnTo>
                  <a:pt x="9" y="44"/>
                </a:lnTo>
                <a:lnTo>
                  <a:pt x="10" y="157"/>
                </a:lnTo>
                <a:lnTo>
                  <a:pt x="10" y="225"/>
                </a:lnTo>
                <a:lnTo>
                  <a:pt x="10" y="107"/>
                </a:lnTo>
                <a:lnTo>
                  <a:pt x="10" y="120"/>
                </a:lnTo>
                <a:lnTo>
                  <a:pt x="11" y="42"/>
                </a:lnTo>
                <a:lnTo>
                  <a:pt x="11" y="0"/>
                </a:lnTo>
                <a:lnTo>
                  <a:pt x="11" y="98"/>
                </a:lnTo>
                <a:lnTo>
                  <a:pt x="11" y="151"/>
                </a:lnTo>
                <a:lnTo>
                  <a:pt x="11" y="63"/>
                </a:lnTo>
                <a:lnTo>
                  <a:pt x="12" y="135"/>
                </a:lnTo>
                <a:lnTo>
                  <a:pt x="12" y="151"/>
                </a:lnTo>
                <a:lnTo>
                  <a:pt x="12" y="142"/>
                </a:lnTo>
                <a:lnTo>
                  <a:pt x="12" y="109"/>
                </a:lnTo>
                <a:lnTo>
                  <a:pt x="13" y="5"/>
                </a:lnTo>
                <a:lnTo>
                  <a:pt x="13" y="87"/>
                </a:lnTo>
                <a:lnTo>
                  <a:pt x="13" y="129"/>
                </a:lnTo>
                <a:lnTo>
                  <a:pt x="13" y="114"/>
                </a:lnTo>
                <a:lnTo>
                  <a:pt x="13" y="177"/>
                </a:lnTo>
                <a:lnTo>
                  <a:pt x="14" y="138"/>
                </a:lnTo>
                <a:lnTo>
                  <a:pt x="14" y="105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1" name="Freeform 76"/>
          <p:cNvSpPr>
            <a:spLocks/>
          </p:cNvSpPr>
          <p:nvPr/>
        </p:nvSpPr>
        <p:spPr bwMode="auto">
          <a:xfrm>
            <a:off x="2656388" y="2092243"/>
            <a:ext cx="885825" cy="2527300"/>
          </a:xfrm>
          <a:custGeom>
            <a:avLst/>
            <a:gdLst>
              <a:gd name="T0" fmla="*/ 70781 w 79"/>
              <a:gd name="T1" fmla="*/ 68513651 h 329"/>
              <a:gd name="T2" fmla="*/ 215939 w 79"/>
              <a:gd name="T3" fmla="*/ 50194589 h 329"/>
              <a:gd name="T4" fmla="*/ 286708 w 79"/>
              <a:gd name="T5" fmla="*/ 85664910 h 329"/>
              <a:gd name="T6" fmla="*/ 357768 w 79"/>
              <a:gd name="T7" fmla="*/ 68513651 h 329"/>
              <a:gd name="T8" fmla="*/ 499382 w 79"/>
              <a:gd name="T9" fmla="*/ 81749268 h 329"/>
              <a:gd name="T10" fmla="*/ 574761 w 79"/>
              <a:gd name="T11" fmla="*/ 60130140 h 329"/>
              <a:gd name="T12" fmla="*/ 644476 w 79"/>
              <a:gd name="T13" fmla="*/ 68513651 h 329"/>
              <a:gd name="T14" fmla="*/ 803581 w 79"/>
              <a:gd name="T15" fmla="*/ 79632430 h 329"/>
              <a:gd name="T16" fmla="*/ 874690 w 79"/>
              <a:gd name="T17" fmla="*/ 81749268 h 329"/>
              <a:gd name="T18" fmla="*/ 949805 w 79"/>
              <a:gd name="T19" fmla="*/ 79080306 h 329"/>
              <a:gd name="T20" fmla="*/ 1091633 w 79"/>
              <a:gd name="T21" fmla="*/ 94984880 h 329"/>
              <a:gd name="T22" fmla="*/ 1161349 w 79"/>
              <a:gd name="T23" fmla="*/ 83868815 h 329"/>
              <a:gd name="T24" fmla="*/ 1232194 w 79"/>
              <a:gd name="T25" fmla="*/ 79632430 h 329"/>
              <a:gd name="T26" fmla="*/ 1378337 w 79"/>
              <a:gd name="T27" fmla="*/ 84484512 h 329"/>
              <a:gd name="T28" fmla="*/ 1449187 w 79"/>
              <a:gd name="T29" fmla="*/ 77833504 h 329"/>
              <a:gd name="T30" fmla="*/ 1594281 w 79"/>
              <a:gd name="T31" fmla="*/ 82364965 h 329"/>
              <a:gd name="T32" fmla="*/ 1665061 w 79"/>
              <a:gd name="T33" fmla="*/ 89580650 h 329"/>
              <a:gd name="T34" fmla="*/ 1736174 w 79"/>
              <a:gd name="T35" fmla="*/ 79080306 h 329"/>
              <a:gd name="T36" fmla="*/ 1877740 w 79"/>
              <a:gd name="T37" fmla="*/ 73917881 h 329"/>
              <a:gd name="T38" fmla="*/ 1952032 w 79"/>
              <a:gd name="T39" fmla="*/ 51683061 h 329"/>
              <a:gd name="T40" fmla="*/ 2022813 w 79"/>
              <a:gd name="T41" fmla="*/ 67961527 h 329"/>
              <a:gd name="T42" fmla="*/ 2181918 w 79"/>
              <a:gd name="T43" fmla="*/ 70004392 h 329"/>
              <a:gd name="T44" fmla="*/ 2253031 w 79"/>
              <a:gd name="T45" fmla="*/ 77281496 h 329"/>
              <a:gd name="T46" fmla="*/ 2328146 w 79"/>
              <a:gd name="T47" fmla="*/ 52929839 h 329"/>
              <a:gd name="T48" fmla="*/ 2468905 w 79"/>
              <a:gd name="T49" fmla="*/ 64597911 h 329"/>
              <a:gd name="T50" fmla="*/ 2539755 w 79"/>
              <a:gd name="T51" fmla="*/ 66152318 h 329"/>
              <a:gd name="T52" fmla="*/ 2610536 w 79"/>
              <a:gd name="T53" fmla="*/ 67332692 h 329"/>
              <a:gd name="T54" fmla="*/ 2756678 w 79"/>
              <a:gd name="T55" fmla="*/ 67332692 h 329"/>
              <a:gd name="T56" fmla="*/ 2826459 w 79"/>
              <a:gd name="T57" fmla="*/ 52929839 h 329"/>
              <a:gd name="T58" fmla="*/ 2968288 w 79"/>
              <a:gd name="T59" fmla="*/ 86280584 h 329"/>
              <a:gd name="T60" fmla="*/ 3043403 w 79"/>
              <a:gd name="T61" fmla="*/ 3915647 h 329"/>
              <a:gd name="T62" fmla="*/ 3114511 w 79"/>
              <a:gd name="T63" fmla="*/ 10500367 h 329"/>
              <a:gd name="T64" fmla="*/ 3255012 w 79"/>
              <a:gd name="T65" fmla="*/ 64045904 h 329"/>
              <a:gd name="T66" fmla="*/ 3325857 w 79"/>
              <a:gd name="T67" fmla="*/ 56845486 h 329"/>
              <a:gd name="T68" fmla="*/ 3401219 w 79"/>
              <a:gd name="T69" fmla="*/ 64597911 h 329"/>
              <a:gd name="T70" fmla="*/ 3543048 w 79"/>
              <a:gd name="T71" fmla="*/ 70633227 h 329"/>
              <a:gd name="T72" fmla="*/ 3631384 w 79"/>
              <a:gd name="T73" fmla="*/ 70004392 h 329"/>
              <a:gd name="T74" fmla="*/ 3701100 w 79"/>
              <a:gd name="T75" fmla="*/ 79632430 h 329"/>
              <a:gd name="T76" fmla="*/ 3847311 w 79"/>
              <a:gd name="T77" fmla="*/ 80568870 h 329"/>
              <a:gd name="T78" fmla="*/ 3918092 w 79"/>
              <a:gd name="T79" fmla="*/ 59514442 h 329"/>
              <a:gd name="T80" fmla="*/ 3988873 w 79"/>
              <a:gd name="T81" fmla="*/ 73365757 h 329"/>
              <a:gd name="T82" fmla="*/ 4134015 w 79"/>
              <a:gd name="T83" fmla="*/ 87771325 h 329"/>
              <a:gd name="T84" fmla="*/ 4204800 w 79"/>
              <a:gd name="T85" fmla="*/ 46278854 h 329"/>
              <a:gd name="T86" fmla="*/ 4275860 w 79"/>
              <a:gd name="T87" fmla="*/ 71248900 h 329"/>
              <a:gd name="T88" fmla="*/ 4421805 w 79"/>
              <a:gd name="T89" fmla="*/ 76653131 h 329"/>
              <a:gd name="T90" fmla="*/ 4491783 w 79"/>
              <a:gd name="T91" fmla="*/ 87771325 h 329"/>
              <a:gd name="T92" fmla="*/ 4633349 w 79"/>
              <a:gd name="T93" fmla="*/ 27959793 h 329"/>
              <a:gd name="T94" fmla="*/ 4704198 w 79"/>
              <a:gd name="T95" fmla="*/ 79080306 h 329"/>
              <a:gd name="T96" fmla="*/ 4779556 w 79"/>
              <a:gd name="T97" fmla="*/ 97964185 h 329"/>
              <a:gd name="T98" fmla="*/ 4920057 w 79"/>
              <a:gd name="T99" fmla="*/ 87771325 h 329"/>
              <a:gd name="T100" fmla="*/ 4991166 w 79"/>
              <a:gd name="T101" fmla="*/ 55033538 h 329"/>
              <a:gd name="T102" fmla="*/ 5079441 w 79"/>
              <a:gd name="T103" fmla="*/ 86845869 h 329"/>
              <a:gd name="T104" fmla="*/ 5225649 w 79"/>
              <a:gd name="T105" fmla="*/ 85664910 h 329"/>
              <a:gd name="T106" fmla="*/ 5296429 w 79"/>
              <a:gd name="T107" fmla="*/ 97964185 h 329"/>
              <a:gd name="T108" fmla="*/ 5367214 w 79"/>
              <a:gd name="T109" fmla="*/ 65536620 h 329"/>
              <a:gd name="T110" fmla="*/ 5512373 w 79"/>
              <a:gd name="T111" fmla="*/ 84484512 h 329"/>
              <a:gd name="T112" fmla="*/ 5583137 w 79"/>
              <a:gd name="T113" fmla="*/ 71248900 h 329"/>
              <a:gd name="T114" fmla="*/ 5654202 w 79"/>
              <a:gd name="T115" fmla="*/ 63430206 h 329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79"/>
              <a:gd name="T175" fmla="*/ 0 h 329"/>
              <a:gd name="T176" fmla="*/ 79 w 79"/>
              <a:gd name="T177" fmla="*/ 329 h 329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79" h="329">
                <a:moveTo>
                  <a:pt x="0" y="242"/>
                </a:moveTo>
                <a:lnTo>
                  <a:pt x="0" y="248"/>
                </a:lnTo>
                <a:lnTo>
                  <a:pt x="1" y="235"/>
                </a:lnTo>
                <a:lnTo>
                  <a:pt x="1" y="294"/>
                </a:lnTo>
                <a:lnTo>
                  <a:pt x="1" y="283"/>
                </a:lnTo>
                <a:lnTo>
                  <a:pt x="1" y="228"/>
                </a:lnTo>
                <a:lnTo>
                  <a:pt x="1" y="133"/>
                </a:lnTo>
                <a:lnTo>
                  <a:pt x="2" y="122"/>
                </a:lnTo>
                <a:lnTo>
                  <a:pt x="2" y="191"/>
                </a:lnTo>
                <a:lnTo>
                  <a:pt x="2" y="279"/>
                </a:lnTo>
                <a:lnTo>
                  <a:pt x="2" y="224"/>
                </a:lnTo>
                <a:lnTo>
                  <a:pt x="3" y="167"/>
                </a:lnTo>
                <a:lnTo>
                  <a:pt x="3" y="231"/>
                </a:lnTo>
                <a:lnTo>
                  <a:pt x="3" y="270"/>
                </a:lnTo>
                <a:lnTo>
                  <a:pt x="3" y="318"/>
                </a:lnTo>
                <a:lnTo>
                  <a:pt x="3" y="268"/>
                </a:lnTo>
                <a:lnTo>
                  <a:pt x="4" y="211"/>
                </a:lnTo>
                <a:lnTo>
                  <a:pt x="4" y="285"/>
                </a:lnTo>
                <a:lnTo>
                  <a:pt x="4" y="218"/>
                </a:lnTo>
                <a:lnTo>
                  <a:pt x="4" y="170"/>
                </a:lnTo>
                <a:lnTo>
                  <a:pt x="5" y="222"/>
                </a:lnTo>
                <a:lnTo>
                  <a:pt x="5" y="220"/>
                </a:lnTo>
                <a:lnTo>
                  <a:pt x="5" y="289"/>
                </a:lnTo>
                <a:lnTo>
                  <a:pt x="5" y="228"/>
                </a:lnTo>
                <a:lnTo>
                  <a:pt x="6" y="167"/>
                </a:lnTo>
                <a:lnTo>
                  <a:pt x="6" y="281"/>
                </a:lnTo>
                <a:lnTo>
                  <a:pt x="6" y="200"/>
                </a:lnTo>
                <a:lnTo>
                  <a:pt x="6" y="233"/>
                </a:lnTo>
                <a:lnTo>
                  <a:pt x="6" y="272"/>
                </a:lnTo>
                <a:lnTo>
                  <a:pt x="7" y="272"/>
                </a:lnTo>
                <a:lnTo>
                  <a:pt x="7" y="261"/>
                </a:lnTo>
                <a:lnTo>
                  <a:pt x="7" y="296"/>
                </a:lnTo>
                <a:lnTo>
                  <a:pt x="7" y="287"/>
                </a:lnTo>
                <a:lnTo>
                  <a:pt x="8" y="72"/>
                </a:lnTo>
                <a:lnTo>
                  <a:pt x="8" y="272"/>
                </a:lnTo>
                <a:lnTo>
                  <a:pt x="8" y="200"/>
                </a:lnTo>
                <a:lnTo>
                  <a:pt x="8" y="207"/>
                </a:lnTo>
                <a:lnTo>
                  <a:pt x="8" y="276"/>
                </a:lnTo>
                <a:lnTo>
                  <a:pt x="9" y="246"/>
                </a:lnTo>
                <a:lnTo>
                  <a:pt x="9" y="270"/>
                </a:lnTo>
                <a:lnTo>
                  <a:pt x="9" y="283"/>
                </a:lnTo>
                <a:lnTo>
                  <a:pt x="9" y="228"/>
                </a:lnTo>
                <a:lnTo>
                  <a:pt x="10" y="246"/>
                </a:lnTo>
                <a:lnTo>
                  <a:pt x="10" y="218"/>
                </a:lnTo>
                <a:lnTo>
                  <a:pt x="10" y="183"/>
                </a:lnTo>
                <a:lnTo>
                  <a:pt x="10" y="281"/>
                </a:lnTo>
                <a:lnTo>
                  <a:pt x="10" y="167"/>
                </a:lnTo>
                <a:lnTo>
                  <a:pt x="11" y="265"/>
                </a:lnTo>
                <a:lnTo>
                  <a:pt x="11" y="250"/>
                </a:lnTo>
                <a:lnTo>
                  <a:pt x="11" y="270"/>
                </a:lnTo>
                <a:lnTo>
                  <a:pt x="11" y="242"/>
                </a:lnTo>
                <a:lnTo>
                  <a:pt x="12" y="250"/>
                </a:lnTo>
                <a:lnTo>
                  <a:pt x="12" y="287"/>
                </a:lnTo>
                <a:lnTo>
                  <a:pt x="12" y="272"/>
                </a:lnTo>
                <a:lnTo>
                  <a:pt x="12" y="239"/>
                </a:lnTo>
                <a:lnTo>
                  <a:pt x="13" y="242"/>
                </a:lnTo>
                <a:lnTo>
                  <a:pt x="13" y="276"/>
                </a:lnTo>
                <a:lnTo>
                  <a:pt x="13" y="261"/>
                </a:lnTo>
                <a:lnTo>
                  <a:pt x="13" y="285"/>
                </a:lnTo>
                <a:lnTo>
                  <a:pt x="13" y="263"/>
                </a:lnTo>
                <a:lnTo>
                  <a:pt x="14" y="194"/>
                </a:lnTo>
                <a:lnTo>
                  <a:pt x="14" y="265"/>
                </a:lnTo>
                <a:lnTo>
                  <a:pt x="14" y="242"/>
                </a:lnTo>
                <a:lnTo>
                  <a:pt x="14" y="220"/>
                </a:lnTo>
                <a:lnTo>
                  <a:pt x="15" y="255"/>
                </a:lnTo>
                <a:lnTo>
                  <a:pt x="15" y="316"/>
                </a:lnTo>
                <a:lnTo>
                  <a:pt x="15" y="279"/>
                </a:lnTo>
                <a:lnTo>
                  <a:pt x="15" y="207"/>
                </a:lnTo>
                <a:lnTo>
                  <a:pt x="15" y="300"/>
                </a:lnTo>
                <a:lnTo>
                  <a:pt x="16" y="248"/>
                </a:lnTo>
                <a:lnTo>
                  <a:pt x="16" y="259"/>
                </a:lnTo>
                <a:lnTo>
                  <a:pt x="16" y="279"/>
                </a:lnTo>
                <a:lnTo>
                  <a:pt x="17" y="294"/>
                </a:lnTo>
                <a:lnTo>
                  <a:pt x="17" y="237"/>
                </a:lnTo>
                <a:lnTo>
                  <a:pt x="17" y="294"/>
                </a:lnTo>
                <a:lnTo>
                  <a:pt x="17" y="292"/>
                </a:lnTo>
                <a:lnTo>
                  <a:pt x="17" y="265"/>
                </a:lnTo>
                <a:lnTo>
                  <a:pt x="18" y="298"/>
                </a:lnTo>
                <a:lnTo>
                  <a:pt x="18" y="211"/>
                </a:lnTo>
                <a:lnTo>
                  <a:pt x="18" y="281"/>
                </a:lnTo>
                <a:lnTo>
                  <a:pt x="18" y="209"/>
                </a:lnTo>
                <a:lnTo>
                  <a:pt x="19" y="213"/>
                </a:lnTo>
                <a:lnTo>
                  <a:pt x="19" y="281"/>
                </a:lnTo>
                <a:lnTo>
                  <a:pt x="19" y="279"/>
                </a:lnTo>
                <a:lnTo>
                  <a:pt x="19" y="270"/>
                </a:lnTo>
                <a:lnTo>
                  <a:pt x="20" y="289"/>
                </a:lnTo>
                <a:lnTo>
                  <a:pt x="20" y="287"/>
                </a:lnTo>
                <a:lnTo>
                  <a:pt x="20" y="255"/>
                </a:lnTo>
                <a:lnTo>
                  <a:pt x="20" y="259"/>
                </a:lnTo>
                <a:lnTo>
                  <a:pt x="20" y="274"/>
                </a:lnTo>
                <a:lnTo>
                  <a:pt x="21" y="298"/>
                </a:lnTo>
                <a:lnTo>
                  <a:pt x="21" y="252"/>
                </a:lnTo>
                <a:lnTo>
                  <a:pt x="21" y="276"/>
                </a:lnTo>
                <a:lnTo>
                  <a:pt x="21" y="272"/>
                </a:lnTo>
                <a:lnTo>
                  <a:pt x="22" y="274"/>
                </a:lnTo>
                <a:lnTo>
                  <a:pt x="22" y="281"/>
                </a:lnTo>
                <a:lnTo>
                  <a:pt x="22" y="263"/>
                </a:lnTo>
                <a:lnTo>
                  <a:pt x="22" y="224"/>
                </a:lnTo>
                <a:lnTo>
                  <a:pt x="22" y="244"/>
                </a:lnTo>
                <a:lnTo>
                  <a:pt x="23" y="244"/>
                </a:lnTo>
                <a:lnTo>
                  <a:pt x="23" y="298"/>
                </a:lnTo>
                <a:lnTo>
                  <a:pt x="23" y="276"/>
                </a:lnTo>
                <a:lnTo>
                  <a:pt x="23" y="255"/>
                </a:lnTo>
                <a:lnTo>
                  <a:pt x="24" y="279"/>
                </a:lnTo>
                <a:lnTo>
                  <a:pt x="24" y="276"/>
                </a:lnTo>
                <a:lnTo>
                  <a:pt x="24" y="205"/>
                </a:lnTo>
                <a:lnTo>
                  <a:pt x="24" y="263"/>
                </a:lnTo>
                <a:lnTo>
                  <a:pt x="24" y="213"/>
                </a:lnTo>
                <a:lnTo>
                  <a:pt x="25" y="109"/>
                </a:lnTo>
                <a:lnTo>
                  <a:pt x="25" y="122"/>
                </a:lnTo>
                <a:lnTo>
                  <a:pt x="25" y="255"/>
                </a:lnTo>
                <a:lnTo>
                  <a:pt x="25" y="250"/>
                </a:lnTo>
                <a:lnTo>
                  <a:pt x="26" y="246"/>
                </a:lnTo>
                <a:lnTo>
                  <a:pt x="26" y="170"/>
                </a:lnTo>
                <a:lnTo>
                  <a:pt x="26" y="126"/>
                </a:lnTo>
                <a:lnTo>
                  <a:pt x="26" y="281"/>
                </a:lnTo>
                <a:lnTo>
                  <a:pt x="27" y="191"/>
                </a:lnTo>
                <a:lnTo>
                  <a:pt x="27" y="228"/>
                </a:lnTo>
                <a:lnTo>
                  <a:pt x="27" y="172"/>
                </a:lnTo>
                <a:lnTo>
                  <a:pt x="27" y="218"/>
                </a:lnTo>
                <a:lnTo>
                  <a:pt x="27" y="239"/>
                </a:lnTo>
                <a:lnTo>
                  <a:pt x="28" y="165"/>
                </a:lnTo>
                <a:lnTo>
                  <a:pt x="28" y="242"/>
                </a:lnTo>
                <a:lnTo>
                  <a:pt x="28" y="191"/>
                </a:lnTo>
                <a:lnTo>
                  <a:pt x="28" y="226"/>
                </a:lnTo>
                <a:lnTo>
                  <a:pt x="29" y="285"/>
                </a:lnTo>
                <a:lnTo>
                  <a:pt x="29" y="231"/>
                </a:lnTo>
                <a:lnTo>
                  <a:pt x="29" y="235"/>
                </a:lnTo>
                <a:lnTo>
                  <a:pt x="29" y="242"/>
                </a:lnTo>
                <a:lnTo>
                  <a:pt x="29" y="35"/>
                </a:lnTo>
                <a:lnTo>
                  <a:pt x="30" y="233"/>
                </a:lnTo>
                <a:lnTo>
                  <a:pt x="30" y="244"/>
                </a:lnTo>
                <a:lnTo>
                  <a:pt x="30" y="257"/>
                </a:lnTo>
                <a:lnTo>
                  <a:pt x="30" y="274"/>
                </a:lnTo>
                <a:lnTo>
                  <a:pt x="31" y="242"/>
                </a:lnTo>
                <a:lnTo>
                  <a:pt x="31" y="287"/>
                </a:lnTo>
                <a:lnTo>
                  <a:pt x="31" y="257"/>
                </a:lnTo>
                <a:lnTo>
                  <a:pt x="31" y="211"/>
                </a:lnTo>
                <a:lnTo>
                  <a:pt x="31" y="244"/>
                </a:lnTo>
                <a:lnTo>
                  <a:pt x="32" y="218"/>
                </a:lnTo>
                <a:lnTo>
                  <a:pt x="32" y="303"/>
                </a:lnTo>
                <a:lnTo>
                  <a:pt x="32" y="222"/>
                </a:lnTo>
                <a:lnTo>
                  <a:pt x="32" y="176"/>
                </a:lnTo>
                <a:lnTo>
                  <a:pt x="33" y="187"/>
                </a:lnTo>
                <a:lnTo>
                  <a:pt x="33" y="202"/>
                </a:lnTo>
                <a:lnTo>
                  <a:pt x="33" y="242"/>
                </a:lnTo>
                <a:lnTo>
                  <a:pt x="33" y="198"/>
                </a:lnTo>
                <a:lnTo>
                  <a:pt x="34" y="257"/>
                </a:lnTo>
                <a:lnTo>
                  <a:pt x="34" y="215"/>
                </a:lnTo>
                <a:lnTo>
                  <a:pt x="34" y="207"/>
                </a:lnTo>
                <a:lnTo>
                  <a:pt x="34" y="231"/>
                </a:lnTo>
                <a:lnTo>
                  <a:pt x="35" y="252"/>
                </a:lnTo>
                <a:lnTo>
                  <a:pt x="35" y="235"/>
                </a:lnTo>
                <a:lnTo>
                  <a:pt x="35" y="220"/>
                </a:lnTo>
                <a:lnTo>
                  <a:pt x="35" y="263"/>
                </a:lnTo>
                <a:lnTo>
                  <a:pt x="36" y="43"/>
                </a:lnTo>
                <a:lnTo>
                  <a:pt x="36" y="322"/>
                </a:lnTo>
                <a:lnTo>
                  <a:pt x="36" y="196"/>
                </a:lnTo>
                <a:lnTo>
                  <a:pt x="36" y="222"/>
                </a:lnTo>
                <a:lnTo>
                  <a:pt x="36" y="224"/>
                </a:lnTo>
                <a:lnTo>
                  <a:pt x="37" y="207"/>
                </a:lnTo>
                <a:lnTo>
                  <a:pt x="37" y="163"/>
                </a:lnTo>
                <a:lnTo>
                  <a:pt x="37" y="244"/>
                </a:lnTo>
                <a:lnTo>
                  <a:pt x="37" y="19"/>
                </a:lnTo>
                <a:lnTo>
                  <a:pt x="38" y="222"/>
                </a:lnTo>
                <a:lnTo>
                  <a:pt x="38" y="224"/>
                </a:lnTo>
                <a:lnTo>
                  <a:pt x="38" y="222"/>
                </a:lnTo>
                <a:lnTo>
                  <a:pt x="38" y="215"/>
                </a:lnTo>
                <a:lnTo>
                  <a:pt x="38" y="233"/>
                </a:lnTo>
                <a:lnTo>
                  <a:pt x="39" y="224"/>
                </a:lnTo>
                <a:lnTo>
                  <a:pt x="39" y="165"/>
                </a:lnTo>
                <a:lnTo>
                  <a:pt x="39" y="176"/>
                </a:lnTo>
                <a:lnTo>
                  <a:pt x="39" y="222"/>
                </a:lnTo>
                <a:lnTo>
                  <a:pt x="40" y="130"/>
                </a:lnTo>
                <a:lnTo>
                  <a:pt x="40" y="85"/>
                </a:lnTo>
                <a:lnTo>
                  <a:pt x="40" y="237"/>
                </a:lnTo>
                <a:lnTo>
                  <a:pt x="40" y="181"/>
                </a:lnTo>
                <a:lnTo>
                  <a:pt x="41" y="287"/>
                </a:lnTo>
                <a:lnTo>
                  <a:pt x="41" y="165"/>
                </a:lnTo>
                <a:lnTo>
                  <a:pt x="41" y="69"/>
                </a:lnTo>
                <a:lnTo>
                  <a:pt x="41" y="87"/>
                </a:lnTo>
                <a:lnTo>
                  <a:pt x="41" y="146"/>
                </a:lnTo>
                <a:lnTo>
                  <a:pt x="42" y="89"/>
                </a:lnTo>
                <a:lnTo>
                  <a:pt x="42" y="13"/>
                </a:lnTo>
                <a:lnTo>
                  <a:pt x="42" y="196"/>
                </a:lnTo>
                <a:lnTo>
                  <a:pt x="42" y="276"/>
                </a:lnTo>
                <a:lnTo>
                  <a:pt x="43" y="65"/>
                </a:lnTo>
                <a:lnTo>
                  <a:pt x="43" y="144"/>
                </a:lnTo>
                <a:lnTo>
                  <a:pt x="43" y="235"/>
                </a:lnTo>
                <a:lnTo>
                  <a:pt x="43" y="35"/>
                </a:lnTo>
                <a:lnTo>
                  <a:pt x="43" y="233"/>
                </a:lnTo>
                <a:lnTo>
                  <a:pt x="44" y="187"/>
                </a:lnTo>
                <a:lnTo>
                  <a:pt x="44" y="137"/>
                </a:lnTo>
                <a:lnTo>
                  <a:pt x="44" y="165"/>
                </a:lnTo>
                <a:lnTo>
                  <a:pt x="44" y="239"/>
                </a:lnTo>
                <a:lnTo>
                  <a:pt x="45" y="213"/>
                </a:lnTo>
                <a:lnTo>
                  <a:pt x="45" y="235"/>
                </a:lnTo>
                <a:lnTo>
                  <a:pt x="45" y="289"/>
                </a:lnTo>
                <a:lnTo>
                  <a:pt x="45" y="228"/>
                </a:lnTo>
                <a:lnTo>
                  <a:pt x="45" y="235"/>
                </a:lnTo>
                <a:lnTo>
                  <a:pt x="46" y="209"/>
                </a:lnTo>
                <a:lnTo>
                  <a:pt x="46" y="189"/>
                </a:lnTo>
                <a:lnTo>
                  <a:pt x="46" y="83"/>
                </a:lnTo>
                <a:lnTo>
                  <a:pt x="46" y="292"/>
                </a:lnTo>
                <a:lnTo>
                  <a:pt x="47" y="104"/>
                </a:lnTo>
                <a:lnTo>
                  <a:pt x="47" y="80"/>
                </a:lnTo>
                <a:lnTo>
                  <a:pt x="47" y="189"/>
                </a:lnTo>
                <a:lnTo>
                  <a:pt x="47" y="215"/>
                </a:lnTo>
                <a:lnTo>
                  <a:pt x="47" y="268"/>
                </a:lnTo>
                <a:lnTo>
                  <a:pt x="48" y="215"/>
                </a:lnTo>
                <a:lnTo>
                  <a:pt x="48" y="265"/>
                </a:lnTo>
                <a:lnTo>
                  <a:pt x="48" y="320"/>
                </a:lnTo>
                <a:lnTo>
                  <a:pt x="48" y="263"/>
                </a:lnTo>
                <a:lnTo>
                  <a:pt x="49" y="235"/>
                </a:lnTo>
                <a:lnTo>
                  <a:pt x="49" y="213"/>
                </a:lnTo>
                <a:lnTo>
                  <a:pt x="49" y="207"/>
                </a:lnTo>
                <a:lnTo>
                  <a:pt x="49" y="239"/>
                </a:lnTo>
                <a:lnTo>
                  <a:pt x="50" y="287"/>
                </a:lnTo>
                <a:lnTo>
                  <a:pt x="50" y="303"/>
                </a:lnTo>
                <a:lnTo>
                  <a:pt x="50" y="233"/>
                </a:lnTo>
                <a:lnTo>
                  <a:pt x="50" y="226"/>
                </a:lnTo>
                <a:lnTo>
                  <a:pt x="50" y="257"/>
                </a:lnTo>
                <a:lnTo>
                  <a:pt x="51" y="318"/>
                </a:lnTo>
                <a:lnTo>
                  <a:pt x="51" y="100"/>
                </a:lnTo>
                <a:lnTo>
                  <a:pt x="51" y="263"/>
                </a:lnTo>
                <a:lnTo>
                  <a:pt x="51" y="265"/>
                </a:lnTo>
                <a:lnTo>
                  <a:pt x="52" y="137"/>
                </a:lnTo>
                <a:lnTo>
                  <a:pt x="52" y="191"/>
                </a:lnTo>
                <a:lnTo>
                  <a:pt x="52" y="224"/>
                </a:lnTo>
                <a:lnTo>
                  <a:pt x="52" y="307"/>
                </a:lnTo>
                <a:lnTo>
                  <a:pt x="52" y="107"/>
                </a:lnTo>
                <a:lnTo>
                  <a:pt x="53" y="268"/>
                </a:lnTo>
                <a:lnTo>
                  <a:pt x="53" y="231"/>
                </a:lnTo>
                <a:lnTo>
                  <a:pt x="53" y="259"/>
                </a:lnTo>
                <a:lnTo>
                  <a:pt x="53" y="292"/>
                </a:lnTo>
                <a:lnTo>
                  <a:pt x="54" y="255"/>
                </a:lnTo>
                <a:lnTo>
                  <a:pt x="54" y="209"/>
                </a:lnTo>
                <a:lnTo>
                  <a:pt x="54" y="198"/>
                </a:lnTo>
                <a:lnTo>
                  <a:pt x="54" y="235"/>
                </a:lnTo>
                <a:lnTo>
                  <a:pt x="54" y="148"/>
                </a:lnTo>
                <a:lnTo>
                  <a:pt x="55" y="205"/>
                </a:lnTo>
                <a:lnTo>
                  <a:pt x="55" y="263"/>
                </a:lnTo>
                <a:lnTo>
                  <a:pt x="55" y="152"/>
                </a:lnTo>
                <a:lnTo>
                  <a:pt x="55" y="244"/>
                </a:lnTo>
                <a:lnTo>
                  <a:pt x="56" y="259"/>
                </a:lnTo>
                <a:lnTo>
                  <a:pt x="56" y="222"/>
                </a:lnTo>
                <a:lnTo>
                  <a:pt x="56" y="113"/>
                </a:lnTo>
                <a:lnTo>
                  <a:pt x="56" y="259"/>
                </a:lnTo>
                <a:lnTo>
                  <a:pt x="57" y="181"/>
                </a:lnTo>
                <a:lnTo>
                  <a:pt x="57" y="292"/>
                </a:lnTo>
                <a:lnTo>
                  <a:pt x="57" y="52"/>
                </a:lnTo>
                <a:lnTo>
                  <a:pt x="57" y="235"/>
                </a:lnTo>
                <a:lnTo>
                  <a:pt x="57" y="189"/>
                </a:lnTo>
                <a:lnTo>
                  <a:pt x="58" y="228"/>
                </a:lnTo>
                <a:lnTo>
                  <a:pt x="58" y="161"/>
                </a:lnTo>
                <a:lnTo>
                  <a:pt x="58" y="154"/>
                </a:lnTo>
                <a:lnTo>
                  <a:pt x="58" y="322"/>
                </a:lnTo>
                <a:lnTo>
                  <a:pt x="59" y="76"/>
                </a:lnTo>
                <a:lnTo>
                  <a:pt x="59" y="274"/>
                </a:lnTo>
                <a:lnTo>
                  <a:pt x="59" y="181"/>
                </a:lnTo>
                <a:lnTo>
                  <a:pt x="59" y="0"/>
                </a:lnTo>
                <a:lnTo>
                  <a:pt x="59" y="237"/>
                </a:lnTo>
                <a:lnTo>
                  <a:pt x="60" y="139"/>
                </a:lnTo>
                <a:lnTo>
                  <a:pt x="60" y="263"/>
                </a:lnTo>
                <a:lnTo>
                  <a:pt x="60" y="252"/>
                </a:lnTo>
                <a:lnTo>
                  <a:pt x="60" y="239"/>
                </a:lnTo>
                <a:lnTo>
                  <a:pt x="61" y="279"/>
                </a:lnTo>
                <a:lnTo>
                  <a:pt x="61" y="255"/>
                </a:lnTo>
                <a:lnTo>
                  <a:pt x="61" y="272"/>
                </a:lnTo>
                <a:lnTo>
                  <a:pt x="61" y="209"/>
                </a:lnTo>
                <a:lnTo>
                  <a:pt x="61" y="248"/>
                </a:lnTo>
                <a:lnTo>
                  <a:pt x="62" y="322"/>
                </a:lnTo>
                <a:lnTo>
                  <a:pt x="62" y="233"/>
                </a:lnTo>
                <a:lnTo>
                  <a:pt x="62" y="292"/>
                </a:lnTo>
                <a:lnTo>
                  <a:pt x="62" y="163"/>
                </a:lnTo>
                <a:lnTo>
                  <a:pt x="63" y="137"/>
                </a:lnTo>
                <a:lnTo>
                  <a:pt x="63" y="318"/>
                </a:lnTo>
                <a:lnTo>
                  <a:pt x="63" y="283"/>
                </a:lnTo>
                <a:lnTo>
                  <a:pt x="63" y="181"/>
                </a:lnTo>
                <a:lnTo>
                  <a:pt x="64" y="93"/>
                </a:lnTo>
                <a:lnTo>
                  <a:pt x="64" y="326"/>
                </a:lnTo>
                <a:lnTo>
                  <a:pt x="64" y="324"/>
                </a:lnTo>
                <a:lnTo>
                  <a:pt x="64" y="128"/>
                </a:lnTo>
                <a:lnTo>
                  <a:pt x="64" y="287"/>
                </a:lnTo>
                <a:lnTo>
                  <a:pt x="65" y="252"/>
                </a:lnTo>
                <a:lnTo>
                  <a:pt x="65" y="263"/>
                </a:lnTo>
                <a:lnTo>
                  <a:pt x="65" y="274"/>
                </a:lnTo>
                <a:lnTo>
                  <a:pt x="65" y="309"/>
                </a:lnTo>
                <a:lnTo>
                  <a:pt x="66" y="128"/>
                </a:lnTo>
                <a:lnTo>
                  <a:pt x="66" y="255"/>
                </a:lnTo>
                <a:lnTo>
                  <a:pt x="66" y="283"/>
                </a:lnTo>
                <a:lnTo>
                  <a:pt x="66" y="326"/>
                </a:lnTo>
                <a:lnTo>
                  <a:pt x="66" y="309"/>
                </a:lnTo>
                <a:lnTo>
                  <a:pt x="67" y="176"/>
                </a:lnTo>
                <a:lnTo>
                  <a:pt x="67" y="244"/>
                </a:lnTo>
                <a:lnTo>
                  <a:pt x="67" y="211"/>
                </a:lnTo>
                <a:lnTo>
                  <a:pt x="67" y="185"/>
                </a:lnTo>
                <a:lnTo>
                  <a:pt x="68" y="292"/>
                </a:lnTo>
                <a:lnTo>
                  <a:pt x="68" y="196"/>
                </a:lnTo>
                <a:lnTo>
                  <a:pt x="68" y="303"/>
                </a:lnTo>
                <a:lnTo>
                  <a:pt x="68" y="292"/>
                </a:lnTo>
                <a:lnTo>
                  <a:pt x="68" y="146"/>
                </a:lnTo>
                <a:lnTo>
                  <a:pt x="69" y="268"/>
                </a:lnTo>
                <a:lnTo>
                  <a:pt x="69" y="183"/>
                </a:lnTo>
                <a:lnTo>
                  <a:pt x="69" y="244"/>
                </a:lnTo>
                <a:lnTo>
                  <a:pt x="69" y="322"/>
                </a:lnTo>
                <a:lnTo>
                  <a:pt x="70" y="257"/>
                </a:lnTo>
                <a:lnTo>
                  <a:pt x="70" y="139"/>
                </a:lnTo>
                <a:lnTo>
                  <a:pt x="70" y="287"/>
                </a:lnTo>
                <a:lnTo>
                  <a:pt x="70" y="289"/>
                </a:lnTo>
                <a:lnTo>
                  <a:pt x="71" y="324"/>
                </a:lnTo>
                <a:lnTo>
                  <a:pt x="71" y="320"/>
                </a:lnTo>
                <a:lnTo>
                  <a:pt x="71" y="174"/>
                </a:lnTo>
                <a:lnTo>
                  <a:pt x="71" y="261"/>
                </a:lnTo>
                <a:lnTo>
                  <a:pt x="71" y="329"/>
                </a:lnTo>
                <a:lnTo>
                  <a:pt x="72" y="285"/>
                </a:lnTo>
                <a:lnTo>
                  <a:pt x="72" y="296"/>
                </a:lnTo>
                <a:lnTo>
                  <a:pt x="72" y="292"/>
                </a:lnTo>
                <a:lnTo>
                  <a:pt x="72" y="276"/>
                </a:lnTo>
                <a:lnTo>
                  <a:pt x="73" y="309"/>
                </a:lnTo>
                <a:lnTo>
                  <a:pt x="73" y="209"/>
                </a:lnTo>
                <a:lnTo>
                  <a:pt x="73" y="326"/>
                </a:lnTo>
                <a:lnTo>
                  <a:pt x="73" y="287"/>
                </a:lnTo>
                <a:lnTo>
                  <a:pt x="73" y="248"/>
                </a:lnTo>
                <a:lnTo>
                  <a:pt x="74" y="228"/>
                </a:lnTo>
                <a:lnTo>
                  <a:pt x="74" y="161"/>
                </a:lnTo>
                <a:lnTo>
                  <a:pt x="74" y="272"/>
                </a:lnTo>
                <a:lnTo>
                  <a:pt x="74" y="218"/>
                </a:lnTo>
                <a:lnTo>
                  <a:pt x="75" y="268"/>
                </a:lnTo>
                <a:lnTo>
                  <a:pt x="75" y="231"/>
                </a:lnTo>
                <a:lnTo>
                  <a:pt x="75" y="248"/>
                </a:lnTo>
                <a:lnTo>
                  <a:pt x="75" y="246"/>
                </a:lnTo>
                <a:lnTo>
                  <a:pt x="75" y="265"/>
                </a:lnTo>
                <a:lnTo>
                  <a:pt x="76" y="281"/>
                </a:lnTo>
                <a:lnTo>
                  <a:pt x="76" y="255"/>
                </a:lnTo>
                <a:lnTo>
                  <a:pt x="76" y="185"/>
                </a:lnTo>
                <a:lnTo>
                  <a:pt x="76" y="279"/>
                </a:lnTo>
                <a:lnTo>
                  <a:pt x="77" y="296"/>
                </a:lnTo>
                <a:lnTo>
                  <a:pt x="77" y="194"/>
                </a:lnTo>
                <a:lnTo>
                  <a:pt x="77" y="237"/>
                </a:lnTo>
                <a:lnTo>
                  <a:pt x="77" y="0"/>
                </a:lnTo>
                <a:lnTo>
                  <a:pt x="78" y="255"/>
                </a:lnTo>
                <a:lnTo>
                  <a:pt x="78" y="194"/>
                </a:lnTo>
                <a:lnTo>
                  <a:pt x="78" y="189"/>
                </a:lnTo>
                <a:lnTo>
                  <a:pt x="78" y="274"/>
                </a:lnTo>
                <a:lnTo>
                  <a:pt x="78" y="211"/>
                </a:lnTo>
                <a:lnTo>
                  <a:pt x="79" y="255"/>
                </a:lnTo>
                <a:lnTo>
                  <a:pt x="79" y="239"/>
                </a:lnTo>
              </a:path>
            </a:pathLst>
          </a:custGeom>
          <a:noFill/>
          <a:ln w="952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" name="Freeform 77"/>
          <p:cNvSpPr>
            <a:spLocks/>
          </p:cNvSpPr>
          <p:nvPr/>
        </p:nvSpPr>
        <p:spPr bwMode="auto">
          <a:xfrm>
            <a:off x="2692375" y="3225718"/>
            <a:ext cx="816620" cy="792163"/>
          </a:xfrm>
          <a:custGeom>
            <a:avLst/>
            <a:gdLst>
              <a:gd name="T0" fmla="*/ 70157 w 73"/>
              <a:gd name="T1" fmla="*/ 16646726 h 105"/>
              <a:gd name="T2" fmla="*/ 209062 w 73"/>
              <a:gd name="T3" fmla="*/ 19274122 h 105"/>
              <a:gd name="T4" fmla="*/ 283511 w 73"/>
              <a:gd name="T5" fmla="*/ 18997747 h 105"/>
              <a:gd name="T6" fmla="*/ 352262 w 73"/>
              <a:gd name="T7" fmla="*/ 19492451 h 105"/>
              <a:gd name="T8" fmla="*/ 492577 w 73"/>
              <a:gd name="T9" fmla="*/ 21346626 h 105"/>
              <a:gd name="T10" fmla="*/ 561409 w 73"/>
              <a:gd name="T11" fmla="*/ 21346626 h 105"/>
              <a:gd name="T12" fmla="*/ 705931 w 73"/>
              <a:gd name="T13" fmla="*/ 22396451 h 105"/>
              <a:gd name="T14" fmla="*/ 774961 w 73"/>
              <a:gd name="T15" fmla="*/ 25240142 h 105"/>
              <a:gd name="T16" fmla="*/ 844840 w 73"/>
              <a:gd name="T17" fmla="*/ 25240142 h 105"/>
              <a:gd name="T18" fmla="*/ 1001105 w 73"/>
              <a:gd name="T19" fmla="*/ 25518660 h 105"/>
              <a:gd name="T20" fmla="*/ 1075558 w 73"/>
              <a:gd name="T21" fmla="*/ 27050947 h 105"/>
              <a:gd name="T22" fmla="*/ 1145695 w 73"/>
              <a:gd name="T23" fmla="*/ 26774463 h 105"/>
              <a:gd name="T24" fmla="*/ 1284620 w 73"/>
              <a:gd name="T25" fmla="*/ 26277725 h 105"/>
              <a:gd name="T26" fmla="*/ 1354773 w 73"/>
              <a:gd name="T27" fmla="*/ 23431885 h 105"/>
              <a:gd name="T28" fmla="*/ 1423525 w 73"/>
              <a:gd name="T29" fmla="*/ 20033187 h 105"/>
              <a:gd name="T30" fmla="*/ 1568131 w 73"/>
              <a:gd name="T31" fmla="*/ 16646726 h 105"/>
              <a:gd name="T32" fmla="*/ 1636882 w 73"/>
              <a:gd name="T33" fmla="*/ 15599477 h 105"/>
              <a:gd name="T34" fmla="*/ 1707040 w 73"/>
              <a:gd name="T35" fmla="*/ 12753209 h 105"/>
              <a:gd name="T36" fmla="*/ 1845960 w 73"/>
              <a:gd name="T37" fmla="*/ 15599477 h 105"/>
              <a:gd name="T38" fmla="*/ 1916102 w 73"/>
              <a:gd name="T39" fmla="*/ 15332749 h 105"/>
              <a:gd name="T40" fmla="*/ 1990551 w 73"/>
              <a:gd name="T41" fmla="*/ 16646726 h 105"/>
              <a:gd name="T42" fmla="*/ 2129460 w 73"/>
              <a:gd name="T43" fmla="*/ 16910972 h 105"/>
              <a:gd name="T44" fmla="*/ 2199613 w 73"/>
              <a:gd name="T45" fmla="*/ 13029698 h 105"/>
              <a:gd name="T46" fmla="*/ 2338522 w 73"/>
              <a:gd name="T47" fmla="*/ 11992115 h 105"/>
              <a:gd name="T48" fmla="*/ 2412971 w 73"/>
              <a:gd name="T49" fmla="*/ 9630999 h 105"/>
              <a:gd name="T50" fmla="*/ 2482001 w 73"/>
              <a:gd name="T51" fmla="*/ 5968050 h 105"/>
              <a:gd name="T52" fmla="*/ 2639393 w 73"/>
              <a:gd name="T53" fmla="*/ 1590465 h 105"/>
              <a:gd name="T54" fmla="*/ 2709207 w 73"/>
              <a:gd name="T55" fmla="*/ 770765 h 105"/>
              <a:gd name="T56" fmla="*/ 2778302 w 73"/>
              <a:gd name="T57" fmla="*/ 2084722 h 105"/>
              <a:gd name="T58" fmla="*/ 2922565 w 73"/>
              <a:gd name="T59" fmla="*/ 1590465 h 105"/>
              <a:gd name="T60" fmla="*/ 2991660 w 73"/>
              <a:gd name="T61" fmla="*/ 7282007 h 105"/>
              <a:gd name="T62" fmla="*/ 3061813 w 73"/>
              <a:gd name="T63" fmla="*/ 11715741 h 105"/>
              <a:gd name="T64" fmla="*/ 3200722 w 73"/>
              <a:gd name="T65" fmla="*/ 15875424 h 105"/>
              <a:gd name="T66" fmla="*/ 3275171 w 73"/>
              <a:gd name="T67" fmla="*/ 15599477 h 105"/>
              <a:gd name="T68" fmla="*/ 3345312 w 73"/>
              <a:gd name="T69" fmla="*/ 19768940 h 105"/>
              <a:gd name="T70" fmla="*/ 3484233 w 73"/>
              <a:gd name="T71" fmla="*/ 17189405 h 105"/>
              <a:gd name="T72" fmla="*/ 3554374 w 73"/>
              <a:gd name="T73" fmla="*/ 15114439 h 105"/>
              <a:gd name="T74" fmla="*/ 3623142 w 73"/>
              <a:gd name="T75" fmla="*/ 13029698 h 105"/>
              <a:gd name="T76" fmla="*/ 3767732 w 73"/>
              <a:gd name="T77" fmla="*/ 12488962 h 105"/>
              <a:gd name="T78" fmla="*/ 3836499 w 73"/>
              <a:gd name="T79" fmla="*/ 9090264 h 105"/>
              <a:gd name="T80" fmla="*/ 3976794 w 73"/>
              <a:gd name="T81" fmla="*/ 12488962 h 105"/>
              <a:gd name="T82" fmla="*/ 4045561 w 73"/>
              <a:gd name="T83" fmla="*/ 13800458 h 105"/>
              <a:gd name="T84" fmla="*/ 4120010 w 73"/>
              <a:gd name="T85" fmla="*/ 15599477 h 105"/>
              <a:gd name="T86" fmla="*/ 4258919 w 73"/>
              <a:gd name="T87" fmla="*/ 19768940 h 105"/>
              <a:gd name="T88" fmla="*/ 4346433 w 73"/>
              <a:gd name="T89" fmla="*/ 21082470 h 105"/>
              <a:gd name="T90" fmla="*/ 4416312 w 73"/>
              <a:gd name="T91" fmla="*/ 20033187 h 105"/>
              <a:gd name="T92" fmla="*/ 4559791 w 73"/>
              <a:gd name="T93" fmla="*/ 20309153 h 105"/>
              <a:gd name="T94" fmla="*/ 4629863 w 73"/>
              <a:gd name="T95" fmla="*/ 22396451 h 105"/>
              <a:gd name="T96" fmla="*/ 4698695 w 73"/>
              <a:gd name="T97" fmla="*/ 24963744 h 105"/>
              <a:gd name="T98" fmla="*/ 4838990 w 73"/>
              <a:gd name="T99" fmla="*/ 24963744 h 105"/>
              <a:gd name="T100" fmla="*/ 4907757 w 73"/>
              <a:gd name="T101" fmla="*/ 24963744 h 105"/>
              <a:gd name="T102" fmla="*/ 4982211 w 73"/>
              <a:gd name="T103" fmla="*/ 26001236 h 105"/>
              <a:gd name="T104" fmla="*/ 5121115 w 73"/>
              <a:gd name="T105" fmla="*/ 20309153 h 10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73"/>
              <a:gd name="T160" fmla="*/ 0 h 105"/>
              <a:gd name="T161" fmla="*/ 73 w 73"/>
              <a:gd name="T162" fmla="*/ 105 h 10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73" h="105">
                <a:moveTo>
                  <a:pt x="0" y="68"/>
                </a:moveTo>
                <a:lnTo>
                  <a:pt x="0" y="69"/>
                </a:lnTo>
                <a:lnTo>
                  <a:pt x="1" y="69"/>
                </a:lnTo>
                <a:lnTo>
                  <a:pt x="1" y="72"/>
                </a:lnTo>
                <a:lnTo>
                  <a:pt x="1" y="71"/>
                </a:lnTo>
                <a:lnTo>
                  <a:pt x="1" y="64"/>
                </a:lnTo>
                <a:lnTo>
                  <a:pt x="2" y="66"/>
                </a:lnTo>
                <a:lnTo>
                  <a:pt x="2" y="68"/>
                </a:lnTo>
                <a:lnTo>
                  <a:pt x="2" y="71"/>
                </a:lnTo>
                <a:lnTo>
                  <a:pt x="2" y="74"/>
                </a:lnTo>
                <a:lnTo>
                  <a:pt x="3" y="73"/>
                </a:lnTo>
                <a:lnTo>
                  <a:pt x="3" y="74"/>
                </a:lnTo>
                <a:lnTo>
                  <a:pt x="3" y="78"/>
                </a:lnTo>
                <a:lnTo>
                  <a:pt x="3" y="77"/>
                </a:lnTo>
                <a:lnTo>
                  <a:pt x="4" y="74"/>
                </a:lnTo>
                <a:lnTo>
                  <a:pt x="4" y="71"/>
                </a:lnTo>
                <a:lnTo>
                  <a:pt x="4" y="73"/>
                </a:lnTo>
                <a:lnTo>
                  <a:pt x="4" y="69"/>
                </a:lnTo>
                <a:lnTo>
                  <a:pt x="5" y="71"/>
                </a:lnTo>
                <a:lnTo>
                  <a:pt x="5" y="74"/>
                </a:lnTo>
                <a:lnTo>
                  <a:pt x="5" y="75"/>
                </a:lnTo>
                <a:lnTo>
                  <a:pt x="5" y="76"/>
                </a:lnTo>
                <a:lnTo>
                  <a:pt x="5" y="75"/>
                </a:lnTo>
                <a:lnTo>
                  <a:pt x="6" y="77"/>
                </a:lnTo>
                <a:lnTo>
                  <a:pt x="6" y="80"/>
                </a:lnTo>
                <a:lnTo>
                  <a:pt x="6" y="79"/>
                </a:lnTo>
                <a:lnTo>
                  <a:pt x="6" y="80"/>
                </a:lnTo>
                <a:lnTo>
                  <a:pt x="7" y="82"/>
                </a:lnTo>
                <a:lnTo>
                  <a:pt x="7" y="79"/>
                </a:lnTo>
                <a:lnTo>
                  <a:pt x="8" y="78"/>
                </a:lnTo>
                <a:lnTo>
                  <a:pt x="8" y="84"/>
                </a:lnTo>
                <a:lnTo>
                  <a:pt x="8" y="82"/>
                </a:lnTo>
                <a:lnTo>
                  <a:pt x="8" y="84"/>
                </a:lnTo>
                <a:lnTo>
                  <a:pt x="9" y="87"/>
                </a:lnTo>
                <a:lnTo>
                  <a:pt x="9" y="88"/>
                </a:lnTo>
                <a:lnTo>
                  <a:pt x="9" y="86"/>
                </a:lnTo>
                <a:lnTo>
                  <a:pt x="9" y="87"/>
                </a:lnTo>
                <a:lnTo>
                  <a:pt x="10" y="86"/>
                </a:lnTo>
                <a:lnTo>
                  <a:pt x="10" y="87"/>
                </a:lnTo>
                <a:lnTo>
                  <a:pt x="10" y="88"/>
                </a:lnTo>
                <a:lnTo>
                  <a:pt x="10" y="90"/>
                </a:lnTo>
                <a:lnTo>
                  <a:pt x="10" y="94"/>
                </a:lnTo>
                <a:lnTo>
                  <a:pt x="11" y="93"/>
                </a:lnTo>
                <a:lnTo>
                  <a:pt x="11" y="97"/>
                </a:lnTo>
                <a:lnTo>
                  <a:pt x="11" y="98"/>
                </a:lnTo>
                <a:lnTo>
                  <a:pt x="12" y="99"/>
                </a:lnTo>
                <a:lnTo>
                  <a:pt x="12" y="98"/>
                </a:lnTo>
                <a:lnTo>
                  <a:pt x="12" y="99"/>
                </a:lnTo>
                <a:lnTo>
                  <a:pt x="12" y="97"/>
                </a:lnTo>
                <a:lnTo>
                  <a:pt x="12" y="95"/>
                </a:lnTo>
                <a:lnTo>
                  <a:pt x="13" y="96"/>
                </a:lnTo>
                <a:lnTo>
                  <a:pt x="13" y="97"/>
                </a:lnTo>
                <a:lnTo>
                  <a:pt x="13" y="98"/>
                </a:lnTo>
                <a:lnTo>
                  <a:pt x="14" y="98"/>
                </a:lnTo>
                <a:lnTo>
                  <a:pt x="14" y="100"/>
                </a:lnTo>
                <a:lnTo>
                  <a:pt x="14" y="102"/>
                </a:lnTo>
                <a:lnTo>
                  <a:pt x="15" y="104"/>
                </a:lnTo>
                <a:lnTo>
                  <a:pt x="15" y="103"/>
                </a:lnTo>
                <a:lnTo>
                  <a:pt x="16" y="105"/>
                </a:lnTo>
                <a:lnTo>
                  <a:pt x="16" y="104"/>
                </a:lnTo>
                <a:lnTo>
                  <a:pt x="16" y="103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7" y="102"/>
                </a:lnTo>
                <a:lnTo>
                  <a:pt x="17" y="101"/>
                </a:lnTo>
                <a:lnTo>
                  <a:pt x="18" y="101"/>
                </a:lnTo>
                <a:lnTo>
                  <a:pt x="18" y="99"/>
                </a:lnTo>
                <a:lnTo>
                  <a:pt x="18" y="98"/>
                </a:lnTo>
                <a:lnTo>
                  <a:pt x="19" y="92"/>
                </a:lnTo>
                <a:lnTo>
                  <a:pt x="19" y="89"/>
                </a:lnTo>
                <a:lnTo>
                  <a:pt x="19" y="90"/>
                </a:lnTo>
                <a:lnTo>
                  <a:pt x="19" y="89"/>
                </a:lnTo>
                <a:lnTo>
                  <a:pt x="19" y="88"/>
                </a:lnTo>
                <a:lnTo>
                  <a:pt x="20" y="85"/>
                </a:lnTo>
                <a:lnTo>
                  <a:pt x="20" y="79"/>
                </a:lnTo>
                <a:lnTo>
                  <a:pt x="20" y="77"/>
                </a:lnTo>
                <a:lnTo>
                  <a:pt x="21" y="76"/>
                </a:lnTo>
                <a:lnTo>
                  <a:pt x="21" y="72"/>
                </a:lnTo>
                <a:lnTo>
                  <a:pt x="21" y="69"/>
                </a:lnTo>
                <a:lnTo>
                  <a:pt x="21" y="65"/>
                </a:lnTo>
                <a:lnTo>
                  <a:pt x="22" y="64"/>
                </a:lnTo>
                <a:lnTo>
                  <a:pt x="22" y="61"/>
                </a:lnTo>
                <a:lnTo>
                  <a:pt x="22" y="59"/>
                </a:lnTo>
                <a:lnTo>
                  <a:pt x="22" y="60"/>
                </a:lnTo>
                <a:lnTo>
                  <a:pt x="23" y="60"/>
                </a:lnTo>
                <a:lnTo>
                  <a:pt x="23" y="51"/>
                </a:lnTo>
                <a:lnTo>
                  <a:pt x="24" y="49"/>
                </a:lnTo>
                <a:lnTo>
                  <a:pt x="24" y="48"/>
                </a:lnTo>
                <a:lnTo>
                  <a:pt x="24" y="49"/>
                </a:lnTo>
                <a:lnTo>
                  <a:pt x="25" y="50"/>
                </a:lnTo>
                <a:lnTo>
                  <a:pt x="25" y="52"/>
                </a:lnTo>
                <a:lnTo>
                  <a:pt x="25" y="55"/>
                </a:lnTo>
                <a:lnTo>
                  <a:pt x="25" y="59"/>
                </a:lnTo>
                <a:lnTo>
                  <a:pt x="26" y="58"/>
                </a:lnTo>
                <a:lnTo>
                  <a:pt x="26" y="60"/>
                </a:lnTo>
                <a:lnTo>
                  <a:pt x="26" y="59"/>
                </a:lnTo>
                <a:lnTo>
                  <a:pt x="26" y="61"/>
                </a:lnTo>
                <a:lnTo>
                  <a:pt x="27" y="59"/>
                </a:lnTo>
                <a:lnTo>
                  <a:pt x="27" y="60"/>
                </a:lnTo>
                <a:lnTo>
                  <a:pt x="27" y="59"/>
                </a:lnTo>
                <a:lnTo>
                  <a:pt x="27" y="62"/>
                </a:lnTo>
                <a:lnTo>
                  <a:pt x="28" y="62"/>
                </a:lnTo>
                <a:lnTo>
                  <a:pt x="28" y="61"/>
                </a:lnTo>
                <a:lnTo>
                  <a:pt x="28" y="63"/>
                </a:lnTo>
                <a:lnTo>
                  <a:pt x="28" y="62"/>
                </a:lnTo>
                <a:lnTo>
                  <a:pt x="28" y="64"/>
                </a:lnTo>
                <a:lnTo>
                  <a:pt x="29" y="65"/>
                </a:lnTo>
                <a:lnTo>
                  <a:pt x="29" y="63"/>
                </a:lnTo>
                <a:lnTo>
                  <a:pt x="29" y="64"/>
                </a:lnTo>
                <a:lnTo>
                  <a:pt x="29" y="57"/>
                </a:lnTo>
                <a:lnTo>
                  <a:pt x="30" y="60"/>
                </a:lnTo>
                <a:lnTo>
                  <a:pt x="30" y="65"/>
                </a:lnTo>
                <a:lnTo>
                  <a:pt x="30" y="64"/>
                </a:lnTo>
                <a:lnTo>
                  <a:pt x="31" y="63"/>
                </a:lnTo>
                <a:lnTo>
                  <a:pt x="31" y="59"/>
                </a:lnTo>
                <a:lnTo>
                  <a:pt x="31" y="50"/>
                </a:lnTo>
                <a:lnTo>
                  <a:pt x="31" y="48"/>
                </a:lnTo>
                <a:lnTo>
                  <a:pt x="32" y="49"/>
                </a:lnTo>
                <a:lnTo>
                  <a:pt x="32" y="48"/>
                </a:lnTo>
                <a:lnTo>
                  <a:pt x="32" y="46"/>
                </a:lnTo>
                <a:lnTo>
                  <a:pt x="33" y="46"/>
                </a:lnTo>
                <a:lnTo>
                  <a:pt x="33" y="45"/>
                </a:lnTo>
                <a:lnTo>
                  <a:pt x="33" y="46"/>
                </a:lnTo>
                <a:lnTo>
                  <a:pt x="33" y="42"/>
                </a:lnTo>
                <a:lnTo>
                  <a:pt x="34" y="38"/>
                </a:lnTo>
                <a:lnTo>
                  <a:pt x="34" y="37"/>
                </a:lnTo>
                <a:lnTo>
                  <a:pt x="34" y="36"/>
                </a:lnTo>
                <a:lnTo>
                  <a:pt x="34" y="38"/>
                </a:lnTo>
                <a:lnTo>
                  <a:pt x="35" y="37"/>
                </a:lnTo>
                <a:lnTo>
                  <a:pt x="35" y="31"/>
                </a:lnTo>
                <a:lnTo>
                  <a:pt x="35" y="26"/>
                </a:lnTo>
                <a:lnTo>
                  <a:pt x="35" y="23"/>
                </a:lnTo>
                <a:lnTo>
                  <a:pt x="35" y="18"/>
                </a:lnTo>
                <a:lnTo>
                  <a:pt x="36" y="10"/>
                </a:lnTo>
                <a:lnTo>
                  <a:pt x="36" y="15"/>
                </a:lnTo>
                <a:lnTo>
                  <a:pt x="36" y="13"/>
                </a:lnTo>
                <a:lnTo>
                  <a:pt x="36" y="9"/>
                </a:lnTo>
                <a:lnTo>
                  <a:pt x="37" y="6"/>
                </a:lnTo>
                <a:lnTo>
                  <a:pt x="37" y="0"/>
                </a:lnTo>
                <a:lnTo>
                  <a:pt x="37" y="3"/>
                </a:lnTo>
                <a:lnTo>
                  <a:pt x="38" y="1"/>
                </a:lnTo>
                <a:lnTo>
                  <a:pt x="38" y="5"/>
                </a:lnTo>
                <a:lnTo>
                  <a:pt x="38" y="3"/>
                </a:lnTo>
                <a:lnTo>
                  <a:pt x="38" y="4"/>
                </a:lnTo>
                <a:lnTo>
                  <a:pt x="38" y="3"/>
                </a:lnTo>
                <a:lnTo>
                  <a:pt x="39" y="4"/>
                </a:lnTo>
                <a:lnTo>
                  <a:pt x="39" y="6"/>
                </a:lnTo>
                <a:lnTo>
                  <a:pt x="39" y="8"/>
                </a:lnTo>
                <a:lnTo>
                  <a:pt x="40" y="10"/>
                </a:lnTo>
                <a:lnTo>
                  <a:pt x="40" y="8"/>
                </a:lnTo>
                <a:lnTo>
                  <a:pt x="40" y="7"/>
                </a:lnTo>
                <a:lnTo>
                  <a:pt x="40" y="14"/>
                </a:lnTo>
                <a:lnTo>
                  <a:pt x="40" y="9"/>
                </a:lnTo>
                <a:lnTo>
                  <a:pt x="41" y="6"/>
                </a:lnTo>
                <a:lnTo>
                  <a:pt x="41" y="3"/>
                </a:lnTo>
                <a:lnTo>
                  <a:pt x="41" y="4"/>
                </a:lnTo>
                <a:lnTo>
                  <a:pt x="41" y="11"/>
                </a:lnTo>
                <a:lnTo>
                  <a:pt x="42" y="16"/>
                </a:lnTo>
                <a:lnTo>
                  <a:pt x="42" y="20"/>
                </a:lnTo>
                <a:lnTo>
                  <a:pt x="42" y="28"/>
                </a:lnTo>
                <a:lnTo>
                  <a:pt x="42" y="36"/>
                </a:lnTo>
                <a:lnTo>
                  <a:pt x="42" y="38"/>
                </a:lnTo>
                <a:lnTo>
                  <a:pt x="43" y="35"/>
                </a:lnTo>
                <a:lnTo>
                  <a:pt x="43" y="40"/>
                </a:lnTo>
                <a:lnTo>
                  <a:pt x="43" y="44"/>
                </a:lnTo>
                <a:lnTo>
                  <a:pt x="43" y="45"/>
                </a:lnTo>
                <a:lnTo>
                  <a:pt x="44" y="55"/>
                </a:lnTo>
                <a:lnTo>
                  <a:pt x="44" y="56"/>
                </a:lnTo>
                <a:lnTo>
                  <a:pt x="44" y="60"/>
                </a:lnTo>
                <a:lnTo>
                  <a:pt x="44" y="65"/>
                </a:lnTo>
                <a:lnTo>
                  <a:pt x="45" y="61"/>
                </a:lnTo>
                <a:lnTo>
                  <a:pt x="45" y="62"/>
                </a:lnTo>
                <a:lnTo>
                  <a:pt x="45" y="63"/>
                </a:lnTo>
                <a:lnTo>
                  <a:pt x="45" y="58"/>
                </a:lnTo>
                <a:lnTo>
                  <a:pt x="46" y="57"/>
                </a:lnTo>
                <a:lnTo>
                  <a:pt x="46" y="56"/>
                </a:lnTo>
                <a:lnTo>
                  <a:pt x="46" y="60"/>
                </a:lnTo>
                <a:lnTo>
                  <a:pt x="46" y="57"/>
                </a:lnTo>
                <a:lnTo>
                  <a:pt x="47" y="63"/>
                </a:lnTo>
                <a:lnTo>
                  <a:pt x="47" y="61"/>
                </a:lnTo>
                <a:lnTo>
                  <a:pt x="47" y="67"/>
                </a:lnTo>
                <a:lnTo>
                  <a:pt x="47" y="74"/>
                </a:lnTo>
                <a:lnTo>
                  <a:pt x="47" y="76"/>
                </a:lnTo>
                <a:lnTo>
                  <a:pt x="48" y="76"/>
                </a:lnTo>
                <a:lnTo>
                  <a:pt x="48" y="73"/>
                </a:lnTo>
                <a:lnTo>
                  <a:pt x="48" y="74"/>
                </a:lnTo>
                <a:lnTo>
                  <a:pt x="48" y="70"/>
                </a:lnTo>
                <a:lnTo>
                  <a:pt x="49" y="66"/>
                </a:lnTo>
                <a:lnTo>
                  <a:pt x="49" y="63"/>
                </a:lnTo>
                <a:lnTo>
                  <a:pt x="49" y="64"/>
                </a:lnTo>
                <a:lnTo>
                  <a:pt x="49" y="66"/>
                </a:lnTo>
                <a:lnTo>
                  <a:pt x="50" y="66"/>
                </a:lnTo>
                <a:lnTo>
                  <a:pt x="50" y="60"/>
                </a:lnTo>
                <a:lnTo>
                  <a:pt x="50" y="58"/>
                </a:lnTo>
                <a:lnTo>
                  <a:pt x="50" y="56"/>
                </a:lnTo>
                <a:lnTo>
                  <a:pt x="51" y="58"/>
                </a:lnTo>
                <a:lnTo>
                  <a:pt x="51" y="51"/>
                </a:lnTo>
                <a:lnTo>
                  <a:pt x="51" y="49"/>
                </a:lnTo>
                <a:lnTo>
                  <a:pt x="51" y="52"/>
                </a:lnTo>
                <a:lnTo>
                  <a:pt x="51" y="50"/>
                </a:lnTo>
                <a:lnTo>
                  <a:pt x="52" y="47"/>
                </a:lnTo>
                <a:lnTo>
                  <a:pt x="52" y="52"/>
                </a:lnTo>
                <a:lnTo>
                  <a:pt x="52" y="47"/>
                </a:lnTo>
                <a:lnTo>
                  <a:pt x="53" y="46"/>
                </a:lnTo>
                <a:lnTo>
                  <a:pt x="53" y="48"/>
                </a:lnTo>
                <a:lnTo>
                  <a:pt x="53" y="39"/>
                </a:lnTo>
                <a:lnTo>
                  <a:pt x="54" y="35"/>
                </a:lnTo>
                <a:lnTo>
                  <a:pt x="54" y="34"/>
                </a:lnTo>
                <a:lnTo>
                  <a:pt x="54" y="35"/>
                </a:lnTo>
                <a:lnTo>
                  <a:pt x="54" y="38"/>
                </a:lnTo>
                <a:lnTo>
                  <a:pt x="55" y="39"/>
                </a:lnTo>
                <a:lnTo>
                  <a:pt x="55" y="43"/>
                </a:lnTo>
                <a:lnTo>
                  <a:pt x="55" y="42"/>
                </a:lnTo>
                <a:lnTo>
                  <a:pt x="56" y="48"/>
                </a:lnTo>
                <a:lnTo>
                  <a:pt x="56" y="49"/>
                </a:lnTo>
                <a:lnTo>
                  <a:pt x="56" y="47"/>
                </a:lnTo>
                <a:lnTo>
                  <a:pt x="56" y="48"/>
                </a:lnTo>
                <a:lnTo>
                  <a:pt x="57" y="50"/>
                </a:lnTo>
                <a:lnTo>
                  <a:pt x="57" y="53"/>
                </a:lnTo>
                <a:lnTo>
                  <a:pt x="57" y="50"/>
                </a:lnTo>
                <a:lnTo>
                  <a:pt x="57" y="51"/>
                </a:lnTo>
                <a:lnTo>
                  <a:pt x="58" y="54"/>
                </a:lnTo>
                <a:lnTo>
                  <a:pt x="58" y="59"/>
                </a:lnTo>
                <a:lnTo>
                  <a:pt x="58" y="55"/>
                </a:lnTo>
                <a:lnTo>
                  <a:pt x="58" y="60"/>
                </a:lnTo>
                <a:lnTo>
                  <a:pt x="58" y="63"/>
                </a:lnTo>
                <a:lnTo>
                  <a:pt x="59" y="61"/>
                </a:lnTo>
                <a:lnTo>
                  <a:pt x="59" y="68"/>
                </a:lnTo>
                <a:lnTo>
                  <a:pt x="59" y="69"/>
                </a:lnTo>
                <a:lnTo>
                  <a:pt x="59" y="67"/>
                </a:lnTo>
                <a:lnTo>
                  <a:pt x="60" y="76"/>
                </a:lnTo>
                <a:lnTo>
                  <a:pt x="60" y="78"/>
                </a:lnTo>
                <a:lnTo>
                  <a:pt x="60" y="84"/>
                </a:lnTo>
                <a:lnTo>
                  <a:pt x="60" y="86"/>
                </a:lnTo>
                <a:lnTo>
                  <a:pt x="61" y="83"/>
                </a:lnTo>
                <a:lnTo>
                  <a:pt x="61" y="81"/>
                </a:lnTo>
                <a:lnTo>
                  <a:pt x="61" y="79"/>
                </a:lnTo>
                <a:lnTo>
                  <a:pt x="62" y="79"/>
                </a:lnTo>
                <a:lnTo>
                  <a:pt x="62" y="81"/>
                </a:lnTo>
                <a:lnTo>
                  <a:pt x="62" y="80"/>
                </a:lnTo>
                <a:lnTo>
                  <a:pt x="62" y="77"/>
                </a:lnTo>
                <a:lnTo>
                  <a:pt x="63" y="76"/>
                </a:lnTo>
                <a:lnTo>
                  <a:pt x="63" y="80"/>
                </a:lnTo>
                <a:lnTo>
                  <a:pt x="63" y="79"/>
                </a:lnTo>
                <a:lnTo>
                  <a:pt x="64" y="78"/>
                </a:lnTo>
                <a:lnTo>
                  <a:pt x="64" y="85"/>
                </a:lnTo>
                <a:lnTo>
                  <a:pt x="64" y="83"/>
                </a:lnTo>
                <a:lnTo>
                  <a:pt x="65" y="90"/>
                </a:lnTo>
                <a:lnTo>
                  <a:pt x="65" y="86"/>
                </a:lnTo>
                <a:lnTo>
                  <a:pt x="65" y="89"/>
                </a:lnTo>
                <a:lnTo>
                  <a:pt x="66" y="88"/>
                </a:lnTo>
                <a:lnTo>
                  <a:pt x="66" y="94"/>
                </a:lnTo>
                <a:lnTo>
                  <a:pt x="66" y="95"/>
                </a:lnTo>
                <a:lnTo>
                  <a:pt x="66" y="96"/>
                </a:lnTo>
                <a:lnTo>
                  <a:pt x="67" y="92"/>
                </a:lnTo>
                <a:lnTo>
                  <a:pt x="67" y="96"/>
                </a:lnTo>
                <a:lnTo>
                  <a:pt x="68" y="97"/>
                </a:lnTo>
                <a:lnTo>
                  <a:pt x="68" y="96"/>
                </a:lnTo>
                <a:lnTo>
                  <a:pt x="68" y="95"/>
                </a:lnTo>
                <a:lnTo>
                  <a:pt x="68" y="96"/>
                </a:lnTo>
                <a:lnTo>
                  <a:pt x="68" y="95"/>
                </a:lnTo>
                <a:lnTo>
                  <a:pt x="69" y="93"/>
                </a:lnTo>
                <a:lnTo>
                  <a:pt x="69" y="96"/>
                </a:lnTo>
                <a:lnTo>
                  <a:pt x="69" y="98"/>
                </a:lnTo>
                <a:lnTo>
                  <a:pt x="70" y="100"/>
                </a:lnTo>
                <a:lnTo>
                  <a:pt x="70" y="97"/>
                </a:lnTo>
                <a:lnTo>
                  <a:pt x="70" y="95"/>
                </a:lnTo>
                <a:lnTo>
                  <a:pt x="70" y="100"/>
                </a:lnTo>
                <a:lnTo>
                  <a:pt x="71" y="97"/>
                </a:lnTo>
                <a:lnTo>
                  <a:pt x="71" y="94"/>
                </a:lnTo>
                <a:lnTo>
                  <a:pt x="71" y="83"/>
                </a:lnTo>
                <a:lnTo>
                  <a:pt x="71" y="85"/>
                </a:lnTo>
                <a:lnTo>
                  <a:pt x="72" y="83"/>
                </a:lnTo>
                <a:lnTo>
                  <a:pt x="72" y="78"/>
                </a:lnTo>
                <a:lnTo>
                  <a:pt x="72" y="75"/>
                </a:lnTo>
                <a:lnTo>
                  <a:pt x="72" y="74"/>
                </a:lnTo>
                <a:lnTo>
                  <a:pt x="73" y="73"/>
                </a:lnTo>
              </a:path>
            </a:pathLst>
          </a:custGeom>
          <a:noFill/>
          <a:ln w="158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8" name="Freeform 78"/>
          <p:cNvSpPr>
            <a:spLocks/>
          </p:cNvSpPr>
          <p:nvPr/>
        </p:nvSpPr>
        <p:spPr bwMode="auto">
          <a:xfrm>
            <a:off x="3755365" y="3489243"/>
            <a:ext cx="1176486" cy="511175"/>
          </a:xfrm>
          <a:custGeom>
            <a:avLst/>
            <a:gdLst>
              <a:gd name="T0" fmla="*/ 141173 w 105"/>
              <a:gd name="T1" fmla="*/ 7996928 h 67"/>
              <a:gd name="T2" fmla="*/ 285871 w 105"/>
              <a:gd name="T3" fmla="*/ 6568838 h 67"/>
              <a:gd name="T4" fmla="*/ 356433 w 105"/>
              <a:gd name="T5" fmla="*/ 6814712 h 67"/>
              <a:gd name="T6" fmla="*/ 496558 w 105"/>
              <a:gd name="T7" fmla="*/ 3969097 h 67"/>
              <a:gd name="T8" fmla="*/ 642041 w 105"/>
              <a:gd name="T9" fmla="*/ 3969097 h 67"/>
              <a:gd name="T10" fmla="*/ 800664 w 105"/>
              <a:gd name="T11" fmla="*/ 6271113 h 67"/>
              <a:gd name="T12" fmla="*/ 945099 w 105"/>
              <a:gd name="T13" fmla="*/ 5384522 h 67"/>
              <a:gd name="T14" fmla="*/ 1086535 w 105"/>
              <a:gd name="T15" fmla="*/ 5384522 h 67"/>
              <a:gd name="T16" fmla="*/ 1157097 w 105"/>
              <a:gd name="T17" fmla="*/ 5150871 h 67"/>
              <a:gd name="T18" fmla="*/ 1297221 w 105"/>
              <a:gd name="T19" fmla="*/ 4856356 h 67"/>
              <a:gd name="T20" fmla="*/ 1442705 w 105"/>
              <a:gd name="T21" fmla="*/ 7701971 h 67"/>
              <a:gd name="T22" fmla="*/ 1582834 w 105"/>
              <a:gd name="T23" fmla="*/ 12260626 h 67"/>
              <a:gd name="T24" fmla="*/ 1728576 w 105"/>
              <a:gd name="T25" fmla="*/ 13678618 h 67"/>
              <a:gd name="T26" fmla="*/ 1798074 w 105"/>
              <a:gd name="T27" fmla="*/ 16524237 h 67"/>
              <a:gd name="T28" fmla="*/ 1939267 w 105"/>
              <a:gd name="T29" fmla="*/ 14503933 h 67"/>
              <a:gd name="T30" fmla="*/ 2084746 w 105"/>
              <a:gd name="T31" fmla="*/ 16227065 h 67"/>
              <a:gd name="T32" fmla="*/ 2225138 w 105"/>
              <a:gd name="T33" fmla="*/ 17350105 h 67"/>
              <a:gd name="T34" fmla="*/ 2383497 w 105"/>
              <a:gd name="T35" fmla="*/ 16524237 h 67"/>
              <a:gd name="T36" fmla="*/ 2458629 w 105"/>
              <a:gd name="T37" fmla="*/ 15106798 h 67"/>
              <a:gd name="T38" fmla="*/ 2598737 w 105"/>
              <a:gd name="T39" fmla="*/ 12791450 h 67"/>
              <a:gd name="T40" fmla="*/ 2739930 w 105"/>
              <a:gd name="T41" fmla="*/ 11668410 h 67"/>
              <a:gd name="T42" fmla="*/ 2884350 w 105"/>
              <a:gd name="T43" fmla="*/ 10829768 h 67"/>
              <a:gd name="T44" fmla="*/ 3025802 w 105"/>
              <a:gd name="T45" fmla="*/ 9943177 h 67"/>
              <a:gd name="T46" fmla="*/ 3096348 w 105"/>
              <a:gd name="T47" fmla="*/ 10829768 h 67"/>
              <a:gd name="T48" fmla="*/ 3240783 w 105"/>
              <a:gd name="T49" fmla="*/ 9648134 h 67"/>
              <a:gd name="T50" fmla="*/ 3381972 w 105"/>
              <a:gd name="T51" fmla="*/ 8527747 h 67"/>
              <a:gd name="T52" fmla="*/ 3522080 w 105"/>
              <a:gd name="T53" fmla="*/ 7996928 h 67"/>
              <a:gd name="T54" fmla="*/ 3667843 w 105"/>
              <a:gd name="T55" fmla="*/ 8527747 h 67"/>
              <a:gd name="T56" fmla="*/ 3737341 w 105"/>
              <a:gd name="T57" fmla="*/ 9943177 h 67"/>
              <a:gd name="T58" fmla="*/ 3895963 w 105"/>
              <a:gd name="T59" fmla="*/ 12791450 h 67"/>
              <a:gd name="T60" fmla="*/ 4041446 w 105"/>
              <a:gd name="T61" fmla="*/ 11668410 h 67"/>
              <a:gd name="T62" fmla="*/ 4181571 w 105"/>
              <a:gd name="T63" fmla="*/ 10829768 h 67"/>
              <a:gd name="T64" fmla="*/ 4327318 w 105"/>
              <a:gd name="T65" fmla="*/ 7701971 h 67"/>
              <a:gd name="T66" fmla="*/ 4397880 w 105"/>
              <a:gd name="T67" fmla="*/ 8822243 h 67"/>
              <a:gd name="T68" fmla="*/ 4538004 w 105"/>
              <a:gd name="T69" fmla="*/ 10240350 h 67"/>
              <a:gd name="T70" fmla="*/ 4683488 w 105"/>
              <a:gd name="T71" fmla="*/ 8822243 h 67"/>
              <a:gd name="T72" fmla="*/ 4823612 w 105"/>
              <a:gd name="T73" fmla="*/ 5384522 h 67"/>
              <a:gd name="T74" fmla="*/ 4965048 w 105"/>
              <a:gd name="T75" fmla="*/ 3143340 h 67"/>
              <a:gd name="T76" fmla="*/ 5035610 w 105"/>
              <a:gd name="T77" fmla="*/ 1120382 h 67"/>
              <a:gd name="T78" fmla="*/ 5180046 w 105"/>
              <a:gd name="T79" fmla="*/ 3438273 h 67"/>
              <a:gd name="T80" fmla="*/ 5338668 w 105"/>
              <a:gd name="T81" fmla="*/ 3438273 h 67"/>
              <a:gd name="T82" fmla="*/ 5483087 w 105"/>
              <a:gd name="T83" fmla="*/ 5150871 h 67"/>
              <a:gd name="T84" fmla="*/ 5624539 w 105"/>
              <a:gd name="T85" fmla="*/ 5150871 h 67"/>
              <a:gd name="T86" fmla="*/ 5764664 w 105"/>
              <a:gd name="T87" fmla="*/ 1120382 h 67"/>
              <a:gd name="T88" fmla="*/ 5839520 w 105"/>
              <a:gd name="T89" fmla="*/ 2253399 h 67"/>
              <a:gd name="T90" fmla="*/ 5980709 w 105"/>
              <a:gd name="T91" fmla="*/ 295043 h 67"/>
              <a:gd name="T92" fmla="*/ 6120822 w 105"/>
              <a:gd name="T93" fmla="*/ 5150871 h 67"/>
              <a:gd name="T94" fmla="*/ 6266580 w 105"/>
              <a:gd name="T95" fmla="*/ 9117310 h 67"/>
              <a:gd name="T96" fmla="*/ 6406709 w 105"/>
              <a:gd name="T97" fmla="*/ 14798981 h 67"/>
              <a:gd name="T98" fmla="*/ 6477255 w 105"/>
              <a:gd name="T99" fmla="*/ 15932022 h 67"/>
              <a:gd name="T100" fmla="*/ 6622755 w 105"/>
              <a:gd name="T101" fmla="*/ 17645057 h 67"/>
              <a:gd name="T102" fmla="*/ 6762863 w 105"/>
              <a:gd name="T103" fmla="*/ 14503933 h 67"/>
              <a:gd name="T104" fmla="*/ 6926071 w 105"/>
              <a:gd name="T105" fmla="*/ 12791450 h 67"/>
              <a:gd name="T106" fmla="*/ 7067244 w 105"/>
              <a:gd name="T107" fmla="*/ 13678618 h 67"/>
              <a:gd name="T108" fmla="*/ 7136742 w 105"/>
              <a:gd name="T109" fmla="*/ 13086402 h 67"/>
              <a:gd name="T110" fmla="*/ 7277919 w 105"/>
              <a:gd name="T111" fmla="*/ 14503933 h 67"/>
              <a:gd name="T112" fmla="*/ 7422354 w 105"/>
              <a:gd name="T113" fmla="*/ 11668410 h 67"/>
              <a:gd name="T114" fmla="*/ 7563806 w 105"/>
              <a:gd name="T115" fmla="*/ 13678618 h 6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05"/>
              <a:gd name="T175" fmla="*/ 0 h 67"/>
              <a:gd name="T176" fmla="*/ 105 w 105"/>
              <a:gd name="T177" fmla="*/ 67 h 67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05" h="67">
                <a:moveTo>
                  <a:pt x="0" y="31"/>
                </a:moveTo>
                <a:lnTo>
                  <a:pt x="1" y="34"/>
                </a:lnTo>
                <a:lnTo>
                  <a:pt x="1" y="33"/>
                </a:lnTo>
                <a:lnTo>
                  <a:pt x="1" y="31"/>
                </a:lnTo>
                <a:lnTo>
                  <a:pt x="2" y="27"/>
                </a:lnTo>
                <a:lnTo>
                  <a:pt x="2" y="28"/>
                </a:lnTo>
                <a:lnTo>
                  <a:pt x="2" y="25"/>
                </a:lnTo>
                <a:lnTo>
                  <a:pt x="2" y="28"/>
                </a:lnTo>
                <a:lnTo>
                  <a:pt x="3" y="23"/>
                </a:lnTo>
                <a:lnTo>
                  <a:pt x="3" y="24"/>
                </a:lnTo>
                <a:lnTo>
                  <a:pt x="3" y="17"/>
                </a:lnTo>
                <a:lnTo>
                  <a:pt x="3" y="22"/>
                </a:lnTo>
                <a:lnTo>
                  <a:pt x="3" y="29"/>
                </a:lnTo>
                <a:lnTo>
                  <a:pt x="4" y="23"/>
                </a:lnTo>
                <a:lnTo>
                  <a:pt x="4" y="24"/>
                </a:lnTo>
                <a:lnTo>
                  <a:pt x="4" y="25"/>
                </a:lnTo>
                <a:lnTo>
                  <a:pt x="4" y="23"/>
                </a:lnTo>
                <a:lnTo>
                  <a:pt x="5" y="20"/>
                </a:lnTo>
                <a:lnTo>
                  <a:pt x="5" y="22"/>
                </a:lnTo>
                <a:lnTo>
                  <a:pt x="5" y="23"/>
                </a:lnTo>
                <a:lnTo>
                  <a:pt x="5" y="18"/>
                </a:lnTo>
                <a:lnTo>
                  <a:pt x="5" y="24"/>
                </a:lnTo>
                <a:lnTo>
                  <a:pt x="6" y="25"/>
                </a:lnTo>
                <a:lnTo>
                  <a:pt x="6" y="20"/>
                </a:lnTo>
                <a:lnTo>
                  <a:pt x="6" y="18"/>
                </a:lnTo>
                <a:lnTo>
                  <a:pt x="7" y="18"/>
                </a:lnTo>
                <a:lnTo>
                  <a:pt x="7" y="15"/>
                </a:lnTo>
                <a:lnTo>
                  <a:pt x="7" y="14"/>
                </a:lnTo>
                <a:lnTo>
                  <a:pt x="8" y="12"/>
                </a:lnTo>
                <a:lnTo>
                  <a:pt x="8" y="13"/>
                </a:lnTo>
                <a:lnTo>
                  <a:pt x="8" y="10"/>
                </a:lnTo>
                <a:lnTo>
                  <a:pt x="9" y="15"/>
                </a:lnTo>
                <a:lnTo>
                  <a:pt x="9" y="14"/>
                </a:lnTo>
                <a:lnTo>
                  <a:pt x="9" y="10"/>
                </a:lnTo>
                <a:lnTo>
                  <a:pt x="10" y="16"/>
                </a:lnTo>
                <a:lnTo>
                  <a:pt x="10" y="13"/>
                </a:lnTo>
                <a:lnTo>
                  <a:pt x="10" y="14"/>
                </a:lnTo>
                <a:lnTo>
                  <a:pt x="10" y="18"/>
                </a:lnTo>
                <a:lnTo>
                  <a:pt x="10" y="14"/>
                </a:lnTo>
                <a:lnTo>
                  <a:pt x="11" y="18"/>
                </a:lnTo>
                <a:lnTo>
                  <a:pt x="11" y="22"/>
                </a:lnTo>
                <a:lnTo>
                  <a:pt x="11" y="20"/>
                </a:lnTo>
                <a:lnTo>
                  <a:pt x="11" y="17"/>
                </a:lnTo>
                <a:lnTo>
                  <a:pt x="12" y="16"/>
                </a:lnTo>
                <a:lnTo>
                  <a:pt x="12" y="19"/>
                </a:lnTo>
                <a:lnTo>
                  <a:pt x="12" y="13"/>
                </a:lnTo>
                <a:lnTo>
                  <a:pt x="12" y="18"/>
                </a:lnTo>
                <a:lnTo>
                  <a:pt x="12" y="19"/>
                </a:lnTo>
                <a:lnTo>
                  <a:pt x="13" y="19"/>
                </a:lnTo>
                <a:lnTo>
                  <a:pt x="13" y="18"/>
                </a:lnTo>
                <a:lnTo>
                  <a:pt x="13" y="16"/>
                </a:lnTo>
                <a:lnTo>
                  <a:pt x="13" y="20"/>
                </a:lnTo>
                <a:lnTo>
                  <a:pt x="14" y="21"/>
                </a:lnTo>
                <a:lnTo>
                  <a:pt x="14" y="20"/>
                </a:lnTo>
                <a:lnTo>
                  <a:pt x="14" y="19"/>
                </a:lnTo>
                <a:lnTo>
                  <a:pt x="14" y="18"/>
                </a:lnTo>
                <a:lnTo>
                  <a:pt x="15" y="19"/>
                </a:lnTo>
                <a:lnTo>
                  <a:pt x="15" y="21"/>
                </a:lnTo>
                <a:lnTo>
                  <a:pt x="15" y="22"/>
                </a:lnTo>
                <a:lnTo>
                  <a:pt x="15" y="14"/>
                </a:lnTo>
                <a:lnTo>
                  <a:pt x="15" y="13"/>
                </a:lnTo>
                <a:lnTo>
                  <a:pt x="16" y="14"/>
                </a:lnTo>
                <a:lnTo>
                  <a:pt x="16" y="19"/>
                </a:lnTo>
                <a:lnTo>
                  <a:pt x="16" y="17"/>
                </a:lnTo>
                <a:lnTo>
                  <a:pt x="16" y="18"/>
                </a:lnTo>
                <a:lnTo>
                  <a:pt x="17" y="14"/>
                </a:lnTo>
                <a:lnTo>
                  <a:pt x="17" y="13"/>
                </a:lnTo>
                <a:lnTo>
                  <a:pt x="17" y="15"/>
                </a:lnTo>
                <a:lnTo>
                  <a:pt x="17" y="9"/>
                </a:lnTo>
                <a:lnTo>
                  <a:pt x="18" y="13"/>
                </a:lnTo>
                <a:lnTo>
                  <a:pt x="18" y="15"/>
                </a:lnTo>
                <a:lnTo>
                  <a:pt x="18" y="17"/>
                </a:lnTo>
                <a:lnTo>
                  <a:pt x="18" y="14"/>
                </a:lnTo>
                <a:lnTo>
                  <a:pt x="19" y="15"/>
                </a:lnTo>
                <a:lnTo>
                  <a:pt x="19" y="18"/>
                </a:lnTo>
                <a:lnTo>
                  <a:pt x="19" y="24"/>
                </a:lnTo>
                <a:lnTo>
                  <a:pt x="20" y="28"/>
                </a:lnTo>
                <a:lnTo>
                  <a:pt x="20" y="27"/>
                </a:lnTo>
                <a:lnTo>
                  <a:pt x="20" y="25"/>
                </a:lnTo>
                <a:lnTo>
                  <a:pt x="20" y="27"/>
                </a:lnTo>
                <a:lnTo>
                  <a:pt x="21" y="30"/>
                </a:lnTo>
                <a:lnTo>
                  <a:pt x="21" y="34"/>
                </a:lnTo>
                <a:lnTo>
                  <a:pt x="21" y="36"/>
                </a:lnTo>
                <a:lnTo>
                  <a:pt x="22" y="38"/>
                </a:lnTo>
                <a:lnTo>
                  <a:pt x="22" y="43"/>
                </a:lnTo>
                <a:lnTo>
                  <a:pt x="22" y="42"/>
                </a:lnTo>
                <a:lnTo>
                  <a:pt x="22" y="41"/>
                </a:lnTo>
                <a:lnTo>
                  <a:pt x="22" y="40"/>
                </a:lnTo>
                <a:lnTo>
                  <a:pt x="23" y="44"/>
                </a:lnTo>
                <a:lnTo>
                  <a:pt x="23" y="45"/>
                </a:lnTo>
                <a:lnTo>
                  <a:pt x="23" y="44"/>
                </a:lnTo>
                <a:lnTo>
                  <a:pt x="23" y="45"/>
                </a:lnTo>
                <a:lnTo>
                  <a:pt x="24" y="48"/>
                </a:lnTo>
                <a:lnTo>
                  <a:pt x="24" y="51"/>
                </a:lnTo>
                <a:lnTo>
                  <a:pt x="24" y="54"/>
                </a:lnTo>
                <a:lnTo>
                  <a:pt x="24" y="52"/>
                </a:lnTo>
                <a:lnTo>
                  <a:pt x="25" y="51"/>
                </a:lnTo>
                <a:lnTo>
                  <a:pt x="25" y="53"/>
                </a:lnTo>
                <a:lnTo>
                  <a:pt x="25" y="58"/>
                </a:lnTo>
                <a:lnTo>
                  <a:pt x="26" y="56"/>
                </a:lnTo>
                <a:lnTo>
                  <a:pt x="26" y="53"/>
                </a:lnTo>
                <a:lnTo>
                  <a:pt x="26" y="50"/>
                </a:lnTo>
                <a:lnTo>
                  <a:pt x="26" y="48"/>
                </a:lnTo>
                <a:lnTo>
                  <a:pt x="27" y="52"/>
                </a:lnTo>
                <a:lnTo>
                  <a:pt x="27" y="51"/>
                </a:lnTo>
                <a:lnTo>
                  <a:pt x="27" y="49"/>
                </a:lnTo>
                <a:lnTo>
                  <a:pt x="28" y="49"/>
                </a:lnTo>
                <a:lnTo>
                  <a:pt x="28" y="50"/>
                </a:lnTo>
                <a:lnTo>
                  <a:pt x="28" y="51"/>
                </a:lnTo>
                <a:lnTo>
                  <a:pt x="29" y="53"/>
                </a:lnTo>
                <a:lnTo>
                  <a:pt x="29" y="57"/>
                </a:lnTo>
                <a:lnTo>
                  <a:pt x="29" y="58"/>
                </a:lnTo>
                <a:lnTo>
                  <a:pt x="30" y="58"/>
                </a:lnTo>
                <a:lnTo>
                  <a:pt x="30" y="57"/>
                </a:lnTo>
                <a:lnTo>
                  <a:pt x="30" y="59"/>
                </a:lnTo>
                <a:lnTo>
                  <a:pt x="30" y="64"/>
                </a:lnTo>
                <a:lnTo>
                  <a:pt x="31" y="62"/>
                </a:lnTo>
                <a:lnTo>
                  <a:pt x="31" y="61"/>
                </a:lnTo>
                <a:lnTo>
                  <a:pt x="31" y="62"/>
                </a:lnTo>
                <a:lnTo>
                  <a:pt x="32" y="60"/>
                </a:lnTo>
                <a:lnTo>
                  <a:pt x="32" y="56"/>
                </a:lnTo>
                <a:lnTo>
                  <a:pt x="32" y="55"/>
                </a:lnTo>
                <a:lnTo>
                  <a:pt x="32" y="56"/>
                </a:lnTo>
                <a:lnTo>
                  <a:pt x="33" y="58"/>
                </a:lnTo>
                <a:lnTo>
                  <a:pt x="33" y="60"/>
                </a:lnTo>
                <a:lnTo>
                  <a:pt x="33" y="59"/>
                </a:lnTo>
                <a:lnTo>
                  <a:pt x="33" y="56"/>
                </a:lnTo>
                <a:lnTo>
                  <a:pt x="33" y="55"/>
                </a:lnTo>
                <a:lnTo>
                  <a:pt x="34" y="56"/>
                </a:lnTo>
                <a:lnTo>
                  <a:pt x="34" y="55"/>
                </a:lnTo>
                <a:lnTo>
                  <a:pt x="34" y="53"/>
                </a:lnTo>
                <a:lnTo>
                  <a:pt x="35" y="52"/>
                </a:lnTo>
                <a:lnTo>
                  <a:pt x="35" y="50"/>
                </a:lnTo>
                <a:lnTo>
                  <a:pt x="35" y="51"/>
                </a:lnTo>
                <a:lnTo>
                  <a:pt x="35" y="50"/>
                </a:lnTo>
                <a:lnTo>
                  <a:pt x="36" y="48"/>
                </a:lnTo>
                <a:lnTo>
                  <a:pt x="36" y="46"/>
                </a:lnTo>
                <a:lnTo>
                  <a:pt x="36" y="45"/>
                </a:lnTo>
                <a:lnTo>
                  <a:pt x="36" y="47"/>
                </a:lnTo>
                <a:lnTo>
                  <a:pt x="37" y="43"/>
                </a:lnTo>
                <a:lnTo>
                  <a:pt x="37" y="41"/>
                </a:lnTo>
                <a:lnTo>
                  <a:pt x="37" y="38"/>
                </a:lnTo>
                <a:lnTo>
                  <a:pt x="38" y="37"/>
                </a:lnTo>
                <a:lnTo>
                  <a:pt x="38" y="39"/>
                </a:lnTo>
                <a:lnTo>
                  <a:pt x="38" y="41"/>
                </a:lnTo>
                <a:lnTo>
                  <a:pt x="39" y="41"/>
                </a:lnTo>
                <a:lnTo>
                  <a:pt x="39" y="42"/>
                </a:lnTo>
                <a:lnTo>
                  <a:pt x="39" y="38"/>
                </a:lnTo>
                <a:lnTo>
                  <a:pt x="40" y="37"/>
                </a:lnTo>
                <a:lnTo>
                  <a:pt x="40" y="38"/>
                </a:lnTo>
                <a:lnTo>
                  <a:pt x="40" y="39"/>
                </a:lnTo>
                <a:lnTo>
                  <a:pt x="41" y="38"/>
                </a:lnTo>
                <a:lnTo>
                  <a:pt x="41" y="35"/>
                </a:lnTo>
                <a:lnTo>
                  <a:pt x="41" y="36"/>
                </a:lnTo>
                <a:lnTo>
                  <a:pt x="42" y="35"/>
                </a:lnTo>
                <a:lnTo>
                  <a:pt x="42" y="34"/>
                </a:lnTo>
                <a:lnTo>
                  <a:pt x="42" y="35"/>
                </a:lnTo>
                <a:lnTo>
                  <a:pt x="42" y="36"/>
                </a:lnTo>
                <a:lnTo>
                  <a:pt x="43" y="37"/>
                </a:lnTo>
                <a:lnTo>
                  <a:pt x="43" y="34"/>
                </a:lnTo>
                <a:lnTo>
                  <a:pt x="43" y="36"/>
                </a:lnTo>
                <a:lnTo>
                  <a:pt x="43" y="38"/>
                </a:lnTo>
                <a:lnTo>
                  <a:pt x="44" y="37"/>
                </a:lnTo>
                <a:lnTo>
                  <a:pt x="44" y="39"/>
                </a:lnTo>
                <a:lnTo>
                  <a:pt x="44" y="34"/>
                </a:lnTo>
                <a:lnTo>
                  <a:pt x="44" y="32"/>
                </a:lnTo>
                <a:lnTo>
                  <a:pt x="45" y="30"/>
                </a:lnTo>
                <a:lnTo>
                  <a:pt x="45" y="31"/>
                </a:lnTo>
                <a:lnTo>
                  <a:pt x="45" y="34"/>
                </a:lnTo>
                <a:lnTo>
                  <a:pt x="45" y="33"/>
                </a:lnTo>
                <a:lnTo>
                  <a:pt x="46" y="34"/>
                </a:lnTo>
                <a:lnTo>
                  <a:pt x="46" y="37"/>
                </a:lnTo>
                <a:lnTo>
                  <a:pt x="46" y="36"/>
                </a:lnTo>
                <a:lnTo>
                  <a:pt x="46" y="34"/>
                </a:lnTo>
                <a:lnTo>
                  <a:pt x="47" y="36"/>
                </a:lnTo>
                <a:lnTo>
                  <a:pt x="47" y="33"/>
                </a:lnTo>
                <a:lnTo>
                  <a:pt x="47" y="30"/>
                </a:lnTo>
                <a:lnTo>
                  <a:pt x="47" y="26"/>
                </a:lnTo>
                <a:lnTo>
                  <a:pt x="48" y="28"/>
                </a:lnTo>
                <a:lnTo>
                  <a:pt x="48" y="29"/>
                </a:lnTo>
                <a:lnTo>
                  <a:pt x="48" y="26"/>
                </a:lnTo>
                <a:lnTo>
                  <a:pt x="49" y="27"/>
                </a:lnTo>
                <a:lnTo>
                  <a:pt x="49" y="28"/>
                </a:lnTo>
                <a:lnTo>
                  <a:pt x="49" y="27"/>
                </a:lnTo>
                <a:lnTo>
                  <a:pt x="49" y="30"/>
                </a:lnTo>
                <a:lnTo>
                  <a:pt x="50" y="29"/>
                </a:lnTo>
                <a:lnTo>
                  <a:pt x="50" y="25"/>
                </a:lnTo>
                <a:lnTo>
                  <a:pt x="51" y="30"/>
                </a:lnTo>
                <a:lnTo>
                  <a:pt x="51" y="31"/>
                </a:lnTo>
                <a:lnTo>
                  <a:pt x="52" y="31"/>
                </a:lnTo>
                <a:lnTo>
                  <a:pt x="52" y="34"/>
                </a:lnTo>
                <a:lnTo>
                  <a:pt x="52" y="35"/>
                </a:lnTo>
                <a:lnTo>
                  <a:pt x="53" y="40"/>
                </a:lnTo>
                <a:lnTo>
                  <a:pt x="53" y="39"/>
                </a:lnTo>
                <a:lnTo>
                  <a:pt x="53" y="40"/>
                </a:lnTo>
                <a:lnTo>
                  <a:pt x="53" y="41"/>
                </a:lnTo>
                <a:lnTo>
                  <a:pt x="54" y="40"/>
                </a:lnTo>
                <a:lnTo>
                  <a:pt x="54" y="39"/>
                </a:lnTo>
                <a:lnTo>
                  <a:pt x="54" y="43"/>
                </a:lnTo>
                <a:lnTo>
                  <a:pt x="54" y="45"/>
                </a:lnTo>
                <a:lnTo>
                  <a:pt x="54" y="46"/>
                </a:lnTo>
                <a:lnTo>
                  <a:pt x="55" y="45"/>
                </a:lnTo>
                <a:lnTo>
                  <a:pt x="55" y="47"/>
                </a:lnTo>
                <a:lnTo>
                  <a:pt x="55" y="45"/>
                </a:lnTo>
                <a:lnTo>
                  <a:pt x="55" y="44"/>
                </a:lnTo>
                <a:lnTo>
                  <a:pt x="56" y="45"/>
                </a:lnTo>
                <a:lnTo>
                  <a:pt x="56" y="41"/>
                </a:lnTo>
                <a:lnTo>
                  <a:pt x="56" y="42"/>
                </a:lnTo>
                <a:lnTo>
                  <a:pt x="56" y="40"/>
                </a:lnTo>
                <a:lnTo>
                  <a:pt x="57" y="42"/>
                </a:lnTo>
                <a:lnTo>
                  <a:pt x="57" y="41"/>
                </a:lnTo>
                <a:lnTo>
                  <a:pt x="57" y="42"/>
                </a:lnTo>
                <a:lnTo>
                  <a:pt x="57" y="41"/>
                </a:lnTo>
                <a:lnTo>
                  <a:pt x="58" y="38"/>
                </a:lnTo>
                <a:lnTo>
                  <a:pt x="58" y="33"/>
                </a:lnTo>
                <a:lnTo>
                  <a:pt x="58" y="35"/>
                </a:lnTo>
                <a:lnTo>
                  <a:pt x="59" y="31"/>
                </a:lnTo>
                <a:lnTo>
                  <a:pt x="59" y="32"/>
                </a:lnTo>
                <a:lnTo>
                  <a:pt x="59" y="31"/>
                </a:lnTo>
                <a:lnTo>
                  <a:pt x="59" y="29"/>
                </a:lnTo>
                <a:lnTo>
                  <a:pt x="59" y="30"/>
                </a:lnTo>
                <a:lnTo>
                  <a:pt x="60" y="27"/>
                </a:lnTo>
                <a:lnTo>
                  <a:pt x="60" y="28"/>
                </a:lnTo>
                <a:lnTo>
                  <a:pt x="60" y="33"/>
                </a:lnTo>
                <a:lnTo>
                  <a:pt x="60" y="35"/>
                </a:lnTo>
                <a:lnTo>
                  <a:pt x="61" y="33"/>
                </a:lnTo>
                <a:lnTo>
                  <a:pt x="61" y="30"/>
                </a:lnTo>
                <a:lnTo>
                  <a:pt x="61" y="31"/>
                </a:lnTo>
                <a:lnTo>
                  <a:pt x="62" y="29"/>
                </a:lnTo>
                <a:lnTo>
                  <a:pt x="62" y="28"/>
                </a:lnTo>
                <a:lnTo>
                  <a:pt x="62" y="30"/>
                </a:lnTo>
                <a:lnTo>
                  <a:pt x="62" y="29"/>
                </a:lnTo>
                <a:lnTo>
                  <a:pt x="63" y="31"/>
                </a:lnTo>
                <a:lnTo>
                  <a:pt x="63" y="32"/>
                </a:lnTo>
                <a:lnTo>
                  <a:pt x="63" y="36"/>
                </a:lnTo>
                <a:lnTo>
                  <a:pt x="63" y="37"/>
                </a:lnTo>
                <a:lnTo>
                  <a:pt x="64" y="37"/>
                </a:lnTo>
                <a:lnTo>
                  <a:pt x="64" y="34"/>
                </a:lnTo>
                <a:lnTo>
                  <a:pt x="64" y="35"/>
                </a:lnTo>
                <a:lnTo>
                  <a:pt x="64" y="36"/>
                </a:lnTo>
                <a:lnTo>
                  <a:pt x="65" y="38"/>
                </a:lnTo>
                <a:lnTo>
                  <a:pt x="65" y="36"/>
                </a:lnTo>
                <a:lnTo>
                  <a:pt x="65" y="31"/>
                </a:lnTo>
                <a:lnTo>
                  <a:pt x="65" y="30"/>
                </a:lnTo>
                <a:lnTo>
                  <a:pt x="66" y="29"/>
                </a:lnTo>
                <a:lnTo>
                  <a:pt x="66" y="26"/>
                </a:lnTo>
                <a:lnTo>
                  <a:pt x="66" y="24"/>
                </a:lnTo>
                <a:lnTo>
                  <a:pt x="66" y="22"/>
                </a:lnTo>
                <a:lnTo>
                  <a:pt x="67" y="21"/>
                </a:lnTo>
                <a:lnTo>
                  <a:pt x="67" y="19"/>
                </a:lnTo>
                <a:lnTo>
                  <a:pt x="67" y="21"/>
                </a:lnTo>
                <a:lnTo>
                  <a:pt x="67" y="19"/>
                </a:lnTo>
                <a:lnTo>
                  <a:pt x="68" y="18"/>
                </a:lnTo>
                <a:lnTo>
                  <a:pt x="68" y="17"/>
                </a:lnTo>
                <a:lnTo>
                  <a:pt x="68" y="18"/>
                </a:lnTo>
                <a:lnTo>
                  <a:pt x="69" y="11"/>
                </a:lnTo>
                <a:lnTo>
                  <a:pt x="69" y="12"/>
                </a:lnTo>
                <a:lnTo>
                  <a:pt x="69" y="11"/>
                </a:lnTo>
                <a:lnTo>
                  <a:pt x="69" y="7"/>
                </a:lnTo>
                <a:lnTo>
                  <a:pt x="70" y="6"/>
                </a:lnTo>
                <a:lnTo>
                  <a:pt x="70" y="1"/>
                </a:lnTo>
                <a:lnTo>
                  <a:pt x="70" y="0"/>
                </a:lnTo>
                <a:lnTo>
                  <a:pt x="70" y="4"/>
                </a:lnTo>
                <a:lnTo>
                  <a:pt x="71" y="4"/>
                </a:lnTo>
                <a:lnTo>
                  <a:pt x="71" y="3"/>
                </a:lnTo>
                <a:lnTo>
                  <a:pt x="71" y="5"/>
                </a:lnTo>
                <a:lnTo>
                  <a:pt x="72" y="10"/>
                </a:lnTo>
                <a:lnTo>
                  <a:pt x="72" y="11"/>
                </a:lnTo>
                <a:lnTo>
                  <a:pt x="72" y="7"/>
                </a:lnTo>
                <a:lnTo>
                  <a:pt x="72" y="12"/>
                </a:lnTo>
                <a:lnTo>
                  <a:pt x="73" y="10"/>
                </a:lnTo>
                <a:lnTo>
                  <a:pt x="73" y="13"/>
                </a:lnTo>
                <a:lnTo>
                  <a:pt x="73" y="12"/>
                </a:lnTo>
                <a:lnTo>
                  <a:pt x="73" y="8"/>
                </a:lnTo>
                <a:lnTo>
                  <a:pt x="74" y="8"/>
                </a:lnTo>
                <a:lnTo>
                  <a:pt x="74" y="12"/>
                </a:lnTo>
                <a:lnTo>
                  <a:pt x="75" y="8"/>
                </a:lnTo>
                <a:lnTo>
                  <a:pt x="75" y="11"/>
                </a:lnTo>
                <a:lnTo>
                  <a:pt x="75" y="12"/>
                </a:lnTo>
                <a:lnTo>
                  <a:pt x="75" y="16"/>
                </a:lnTo>
                <a:lnTo>
                  <a:pt x="75" y="14"/>
                </a:lnTo>
                <a:lnTo>
                  <a:pt x="76" y="15"/>
                </a:lnTo>
                <a:lnTo>
                  <a:pt x="76" y="18"/>
                </a:lnTo>
                <a:lnTo>
                  <a:pt x="76" y="17"/>
                </a:lnTo>
                <a:lnTo>
                  <a:pt x="76" y="23"/>
                </a:lnTo>
                <a:lnTo>
                  <a:pt x="77" y="24"/>
                </a:lnTo>
                <a:lnTo>
                  <a:pt x="77" y="20"/>
                </a:lnTo>
                <a:lnTo>
                  <a:pt x="77" y="21"/>
                </a:lnTo>
                <a:lnTo>
                  <a:pt x="77" y="18"/>
                </a:lnTo>
                <a:lnTo>
                  <a:pt x="78" y="18"/>
                </a:lnTo>
                <a:lnTo>
                  <a:pt x="78" y="15"/>
                </a:lnTo>
                <a:lnTo>
                  <a:pt x="78" y="13"/>
                </a:lnTo>
                <a:lnTo>
                  <a:pt x="78" y="10"/>
                </a:lnTo>
                <a:lnTo>
                  <a:pt x="79" y="10"/>
                </a:lnTo>
                <a:lnTo>
                  <a:pt x="79" y="4"/>
                </a:lnTo>
                <a:lnTo>
                  <a:pt x="79" y="5"/>
                </a:lnTo>
                <a:lnTo>
                  <a:pt x="79" y="7"/>
                </a:lnTo>
                <a:lnTo>
                  <a:pt x="80" y="4"/>
                </a:lnTo>
                <a:lnTo>
                  <a:pt x="80" y="3"/>
                </a:lnTo>
                <a:lnTo>
                  <a:pt x="80" y="6"/>
                </a:lnTo>
                <a:lnTo>
                  <a:pt x="80" y="5"/>
                </a:lnTo>
                <a:lnTo>
                  <a:pt x="80" y="0"/>
                </a:lnTo>
                <a:lnTo>
                  <a:pt x="81" y="4"/>
                </a:lnTo>
                <a:lnTo>
                  <a:pt x="81" y="5"/>
                </a:lnTo>
                <a:lnTo>
                  <a:pt x="81" y="11"/>
                </a:lnTo>
                <a:lnTo>
                  <a:pt x="81" y="8"/>
                </a:lnTo>
                <a:lnTo>
                  <a:pt x="82" y="8"/>
                </a:lnTo>
                <a:lnTo>
                  <a:pt x="82" y="6"/>
                </a:lnTo>
                <a:lnTo>
                  <a:pt x="82" y="8"/>
                </a:lnTo>
                <a:lnTo>
                  <a:pt x="82" y="3"/>
                </a:lnTo>
                <a:lnTo>
                  <a:pt x="83" y="3"/>
                </a:lnTo>
                <a:lnTo>
                  <a:pt x="83" y="0"/>
                </a:lnTo>
                <a:lnTo>
                  <a:pt x="83" y="1"/>
                </a:lnTo>
                <a:lnTo>
                  <a:pt x="83" y="0"/>
                </a:lnTo>
                <a:lnTo>
                  <a:pt x="84" y="5"/>
                </a:lnTo>
                <a:lnTo>
                  <a:pt x="84" y="4"/>
                </a:lnTo>
                <a:lnTo>
                  <a:pt x="84" y="7"/>
                </a:lnTo>
                <a:lnTo>
                  <a:pt x="84" y="9"/>
                </a:lnTo>
                <a:lnTo>
                  <a:pt x="84" y="12"/>
                </a:lnTo>
                <a:lnTo>
                  <a:pt x="85" y="16"/>
                </a:lnTo>
                <a:lnTo>
                  <a:pt x="85" y="18"/>
                </a:lnTo>
                <a:lnTo>
                  <a:pt x="85" y="21"/>
                </a:lnTo>
                <a:lnTo>
                  <a:pt x="85" y="27"/>
                </a:lnTo>
                <a:lnTo>
                  <a:pt x="86" y="25"/>
                </a:lnTo>
                <a:lnTo>
                  <a:pt x="86" y="24"/>
                </a:lnTo>
                <a:lnTo>
                  <a:pt x="86" y="25"/>
                </a:lnTo>
                <a:lnTo>
                  <a:pt x="86" y="27"/>
                </a:lnTo>
                <a:lnTo>
                  <a:pt x="86" y="29"/>
                </a:lnTo>
                <a:lnTo>
                  <a:pt x="87" y="32"/>
                </a:lnTo>
                <a:lnTo>
                  <a:pt x="87" y="37"/>
                </a:lnTo>
                <a:lnTo>
                  <a:pt x="87" y="38"/>
                </a:lnTo>
                <a:lnTo>
                  <a:pt x="87" y="39"/>
                </a:lnTo>
                <a:lnTo>
                  <a:pt x="88" y="40"/>
                </a:lnTo>
                <a:lnTo>
                  <a:pt x="88" y="44"/>
                </a:lnTo>
                <a:lnTo>
                  <a:pt x="88" y="46"/>
                </a:lnTo>
                <a:lnTo>
                  <a:pt x="88" y="47"/>
                </a:lnTo>
                <a:lnTo>
                  <a:pt x="89" y="52"/>
                </a:lnTo>
                <a:lnTo>
                  <a:pt x="89" y="57"/>
                </a:lnTo>
                <a:lnTo>
                  <a:pt x="89" y="59"/>
                </a:lnTo>
                <a:lnTo>
                  <a:pt x="89" y="58"/>
                </a:lnTo>
                <a:lnTo>
                  <a:pt x="90" y="57"/>
                </a:lnTo>
                <a:lnTo>
                  <a:pt x="90" y="56"/>
                </a:lnTo>
                <a:lnTo>
                  <a:pt x="90" y="58"/>
                </a:lnTo>
                <a:lnTo>
                  <a:pt x="90" y="56"/>
                </a:lnTo>
                <a:lnTo>
                  <a:pt x="91" y="56"/>
                </a:lnTo>
                <a:lnTo>
                  <a:pt x="91" y="57"/>
                </a:lnTo>
                <a:lnTo>
                  <a:pt x="91" y="55"/>
                </a:lnTo>
                <a:lnTo>
                  <a:pt x="91" y="57"/>
                </a:lnTo>
                <a:lnTo>
                  <a:pt x="92" y="62"/>
                </a:lnTo>
                <a:lnTo>
                  <a:pt x="92" y="60"/>
                </a:lnTo>
                <a:lnTo>
                  <a:pt x="92" y="62"/>
                </a:lnTo>
                <a:lnTo>
                  <a:pt x="92" y="64"/>
                </a:lnTo>
                <a:lnTo>
                  <a:pt x="93" y="67"/>
                </a:lnTo>
                <a:lnTo>
                  <a:pt x="93" y="64"/>
                </a:lnTo>
                <a:lnTo>
                  <a:pt x="93" y="62"/>
                </a:lnTo>
                <a:lnTo>
                  <a:pt x="93" y="60"/>
                </a:lnTo>
                <a:lnTo>
                  <a:pt x="93" y="57"/>
                </a:lnTo>
                <a:lnTo>
                  <a:pt x="94" y="53"/>
                </a:lnTo>
                <a:lnTo>
                  <a:pt x="94" y="51"/>
                </a:lnTo>
                <a:lnTo>
                  <a:pt x="94" y="49"/>
                </a:lnTo>
                <a:lnTo>
                  <a:pt x="94" y="47"/>
                </a:lnTo>
                <a:lnTo>
                  <a:pt x="95" y="44"/>
                </a:lnTo>
                <a:lnTo>
                  <a:pt x="95" y="45"/>
                </a:lnTo>
                <a:lnTo>
                  <a:pt x="95" y="44"/>
                </a:lnTo>
                <a:lnTo>
                  <a:pt x="95" y="45"/>
                </a:lnTo>
                <a:lnTo>
                  <a:pt x="96" y="44"/>
                </a:lnTo>
                <a:lnTo>
                  <a:pt x="96" y="45"/>
                </a:lnTo>
                <a:lnTo>
                  <a:pt x="96" y="48"/>
                </a:lnTo>
                <a:lnTo>
                  <a:pt x="96" y="50"/>
                </a:lnTo>
                <a:lnTo>
                  <a:pt x="97" y="52"/>
                </a:lnTo>
                <a:lnTo>
                  <a:pt x="97" y="54"/>
                </a:lnTo>
                <a:lnTo>
                  <a:pt x="97" y="52"/>
                </a:lnTo>
                <a:lnTo>
                  <a:pt x="97" y="48"/>
                </a:lnTo>
                <a:lnTo>
                  <a:pt x="98" y="48"/>
                </a:lnTo>
                <a:lnTo>
                  <a:pt x="98" y="46"/>
                </a:lnTo>
                <a:lnTo>
                  <a:pt x="98" y="43"/>
                </a:lnTo>
                <a:lnTo>
                  <a:pt x="98" y="39"/>
                </a:lnTo>
                <a:lnTo>
                  <a:pt x="98" y="42"/>
                </a:lnTo>
                <a:lnTo>
                  <a:pt x="99" y="42"/>
                </a:lnTo>
                <a:lnTo>
                  <a:pt x="99" y="45"/>
                </a:lnTo>
                <a:lnTo>
                  <a:pt x="99" y="43"/>
                </a:lnTo>
                <a:lnTo>
                  <a:pt x="99" y="46"/>
                </a:lnTo>
                <a:lnTo>
                  <a:pt x="100" y="47"/>
                </a:lnTo>
                <a:lnTo>
                  <a:pt x="100" y="46"/>
                </a:lnTo>
                <a:lnTo>
                  <a:pt x="100" y="47"/>
                </a:lnTo>
                <a:lnTo>
                  <a:pt x="101" y="50"/>
                </a:lnTo>
                <a:lnTo>
                  <a:pt x="101" y="51"/>
                </a:lnTo>
                <a:lnTo>
                  <a:pt x="101" y="46"/>
                </a:lnTo>
                <a:lnTo>
                  <a:pt x="102" y="47"/>
                </a:lnTo>
                <a:lnTo>
                  <a:pt x="102" y="48"/>
                </a:lnTo>
                <a:lnTo>
                  <a:pt x="102" y="44"/>
                </a:lnTo>
                <a:lnTo>
                  <a:pt x="103" y="44"/>
                </a:lnTo>
                <a:lnTo>
                  <a:pt x="103" y="41"/>
                </a:lnTo>
                <a:lnTo>
                  <a:pt x="103" y="39"/>
                </a:lnTo>
                <a:lnTo>
                  <a:pt x="104" y="41"/>
                </a:lnTo>
                <a:lnTo>
                  <a:pt x="104" y="44"/>
                </a:lnTo>
                <a:lnTo>
                  <a:pt x="104" y="45"/>
                </a:lnTo>
                <a:lnTo>
                  <a:pt x="104" y="48"/>
                </a:lnTo>
                <a:lnTo>
                  <a:pt x="105" y="49"/>
                </a:lnTo>
                <a:lnTo>
                  <a:pt x="105" y="48"/>
                </a:lnTo>
                <a:lnTo>
                  <a:pt x="105" y="47"/>
                </a:lnTo>
                <a:lnTo>
                  <a:pt x="105" y="46"/>
                </a:lnTo>
              </a:path>
            </a:pathLst>
          </a:custGeom>
          <a:noFill/>
          <a:ln w="158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9" name="Freeform 79"/>
          <p:cNvSpPr>
            <a:spLocks/>
          </p:cNvSpPr>
          <p:nvPr/>
        </p:nvSpPr>
        <p:spPr bwMode="auto">
          <a:xfrm>
            <a:off x="5236353" y="3122531"/>
            <a:ext cx="4501098" cy="969963"/>
          </a:xfrm>
          <a:custGeom>
            <a:avLst/>
            <a:gdLst>
              <a:gd name="T0" fmla="*/ 424499 w 402"/>
              <a:gd name="T1" fmla="*/ 26222119 h 131"/>
              <a:gd name="T2" fmla="*/ 937603 w 402"/>
              <a:gd name="T3" fmla="*/ 26652328 h 131"/>
              <a:gd name="T4" fmla="*/ 1361840 w 402"/>
              <a:gd name="T5" fmla="*/ 25974645 h 131"/>
              <a:gd name="T6" fmla="*/ 1790659 w 402"/>
              <a:gd name="T7" fmla="*/ 28908262 h 131"/>
              <a:gd name="T8" fmla="*/ 2285489 w 402"/>
              <a:gd name="T9" fmla="*/ 22370459 h 131"/>
              <a:gd name="T10" fmla="*/ 2728197 w 402"/>
              <a:gd name="T11" fmla="*/ 24387860 h 131"/>
              <a:gd name="T12" fmla="*/ 3152434 w 402"/>
              <a:gd name="T13" fmla="*/ 19498838 h 131"/>
              <a:gd name="T14" fmla="*/ 3647345 w 402"/>
              <a:gd name="T15" fmla="*/ 25542109 h 131"/>
              <a:gd name="T16" fmla="*/ 4090053 w 402"/>
              <a:gd name="T17" fmla="*/ 23955328 h 131"/>
              <a:gd name="T18" fmla="*/ 4514553 w 402"/>
              <a:gd name="T19" fmla="*/ 19498838 h 131"/>
              <a:gd name="T20" fmla="*/ 5013488 w 402"/>
              <a:gd name="T21" fmla="*/ 20836233 h 131"/>
              <a:gd name="T22" fmla="*/ 5439051 w 402"/>
              <a:gd name="T23" fmla="*/ 11662927 h 131"/>
              <a:gd name="T24" fmla="*/ 5880696 w 402"/>
              <a:gd name="T25" fmla="*/ 9409423 h 131"/>
              <a:gd name="T26" fmla="*/ 6375607 w 402"/>
              <a:gd name="T27" fmla="*/ 7639496 h 131"/>
              <a:gd name="T28" fmla="*/ 6800907 w 402"/>
              <a:gd name="T29" fmla="*/ 10078058 h 131"/>
              <a:gd name="T30" fmla="*/ 7242815 w 402"/>
              <a:gd name="T31" fmla="*/ 21268770 h 131"/>
              <a:gd name="T32" fmla="*/ 7667051 w 402"/>
              <a:gd name="T33" fmla="*/ 22853639 h 131"/>
              <a:gd name="T34" fmla="*/ 8167248 w 402"/>
              <a:gd name="T35" fmla="*/ 20363930 h 131"/>
              <a:gd name="T36" fmla="*/ 8591485 w 402"/>
              <a:gd name="T37" fmla="*/ 16565241 h 131"/>
              <a:gd name="T38" fmla="*/ 9033389 w 402"/>
              <a:gd name="T39" fmla="*/ 16565241 h 131"/>
              <a:gd name="T40" fmla="*/ 9528040 w 402"/>
              <a:gd name="T41" fmla="*/ 18818739 h 131"/>
              <a:gd name="T42" fmla="*/ 9953603 w 402"/>
              <a:gd name="T43" fmla="*/ 8976891 h 131"/>
              <a:gd name="T44" fmla="*/ 10377840 w 402"/>
              <a:gd name="T45" fmla="*/ 7639496 h 131"/>
              <a:gd name="T46" fmla="*/ 10894463 w 402"/>
              <a:gd name="T47" fmla="*/ 12095463 h 131"/>
              <a:gd name="T48" fmla="*/ 11319747 w 402"/>
              <a:gd name="T49" fmla="*/ 6959486 h 131"/>
              <a:gd name="T50" fmla="*/ 11744262 w 402"/>
              <a:gd name="T51" fmla="*/ 6290744 h 131"/>
              <a:gd name="T52" fmla="*/ 12256238 w 402"/>
              <a:gd name="T53" fmla="*/ 13444211 h 131"/>
              <a:gd name="T54" fmla="*/ 12681866 w 402"/>
              <a:gd name="T55" fmla="*/ 17913993 h 131"/>
              <a:gd name="T56" fmla="*/ 13106102 w 402"/>
              <a:gd name="T57" fmla="*/ 16565241 h 131"/>
              <a:gd name="T58" fmla="*/ 13618094 w 402"/>
              <a:gd name="T59" fmla="*/ 18582623 h 131"/>
              <a:gd name="T60" fmla="*/ 14047960 w 402"/>
              <a:gd name="T61" fmla="*/ 20363930 h 131"/>
              <a:gd name="T62" fmla="*/ 14472460 w 402"/>
              <a:gd name="T63" fmla="*/ 17233875 h 131"/>
              <a:gd name="T64" fmla="*/ 14967091 w 402"/>
              <a:gd name="T65" fmla="*/ 18582623 h 131"/>
              <a:gd name="T66" fmla="*/ 15409800 w 402"/>
              <a:gd name="T67" fmla="*/ 19251276 h 131"/>
              <a:gd name="T68" fmla="*/ 15834299 w 402"/>
              <a:gd name="T69" fmla="*/ 20363930 h 131"/>
              <a:gd name="T70" fmla="*/ 16328951 w 402"/>
              <a:gd name="T71" fmla="*/ 15658055 h 131"/>
              <a:gd name="T72" fmla="*/ 16753447 w 402"/>
              <a:gd name="T73" fmla="*/ 14545900 h 131"/>
              <a:gd name="T74" fmla="*/ 17196155 w 402"/>
              <a:gd name="T75" fmla="*/ 11662927 h 131"/>
              <a:gd name="T76" fmla="*/ 17624889 w 402"/>
              <a:gd name="T77" fmla="*/ 1584869 h 131"/>
              <a:gd name="T78" fmla="*/ 18119541 w 402"/>
              <a:gd name="T79" fmla="*/ 18582623 h 131"/>
              <a:gd name="T80" fmla="*/ 18562497 w 402"/>
              <a:gd name="T81" fmla="*/ 14978436 h 131"/>
              <a:gd name="T82" fmla="*/ 18986733 w 402"/>
              <a:gd name="T83" fmla="*/ 16995842 h 131"/>
              <a:gd name="T84" fmla="*/ 19481644 w 402"/>
              <a:gd name="T85" fmla="*/ 21268770 h 131"/>
              <a:gd name="T86" fmla="*/ 19906944 w 402"/>
              <a:gd name="T87" fmla="*/ 18344589 h 131"/>
              <a:gd name="T88" fmla="*/ 20348852 w 402"/>
              <a:gd name="T89" fmla="*/ 14978436 h 131"/>
              <a:gd name="T90" fmla="*/ 20847803 w 402"/>
              <a:gd name="T91" fmla="*/ 8504565 h 131"/>
              <a:gd name="T92" fmla="*/ 21273367 w 402"/>
              <a:gd name="T93" fmla="*/ 9841960 h 131"/>
              <a:gd name="T94" fmla="*/ 21714995 w 402"/>
              <a:gd name="T95" fmla="*/ 8504565 h 131"/>
              <a:gd name="T96" fmla="*/ 22209841 w 402"/>
              <a:gd name="T97" fmla="*/ 10511117 h 131"/>
              <a:gd name="T98" fmla="*/ 22634078 w 402"/>
              <a:gd name="T99" fmla="*/ 15464051 h 131"/>
              <a:gd name="T100" fmla="*/ 23059705 w 402"/>
              <a:gd name="T101" fmla="*/ 15225518 h 131"/>
              <a:gd name="T102" fmla="*/ 23576001 w 402"/>
              <a:gd name="T103" fmla="*/ 19498838 h 131"/>
              <a:gd name="T104" fmla="*/ 24000500 w 402"/>
              <a:gd name="T105" fmla="*/ 13876747 h 131"/>
              <a:gd name="T106" fmla="*/ 24425800 w 402"/>
              <a:gd name="T107" fmla="*/ 7824555 h 131"/>
              <a:gd name="T108" fmla="*/ 24937841 w 402"/>
              <a:gd name="T109" fmla="*/ 10994273 h 131"/>
              <a:gd name="T110" fmla="*/ 25362340 w 402"/>
              <a:gd name="T111" fmla="*/ 11426805 h 131"/>
              <a:gd name="T112" fmla="*/ 25787903 w 402"/>
              <a:gd name="T113" fmla="*/ 16565241 h 131"/>
              <a:gd name="T114" fmla="*/ 26282551 w 402"/>
              <a:gd name="T115" fmla="*/ 18582623 h 131"/>
              <a:gd name="T116" fmla="*/ 26728435 w 402"/>
              <a:gd name="T117" fmla="*/ 19684312 h 131"/>
              <a:gd name="T118" fmla="*/ 27154062 w 402"/>
              <a:gd name="T119" fmla="*/ 16995842 h 131"/>
              <a:gd name="T120" fmla="*/ 27578562 w 402"/>
              <a:gd name="T121" fmla="*/ 19931375 h 131"/>
              <a:gd name="T122" fmla="*/ 28090537 w 402"/>
              <a:gd name="T123" fmla="*/ 14545900 h 131"/>
              <a:gd name="T124" fmla="*/ 28515837 w 402"/>
              <a:gd name="T125" fmla="*/ 16801339 h 13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02"/>
              <a:gd name="T190" fmla="*/ 0 h 131"/>
              <a:gd name="T191" fmla="*/ 402 w 402"/>
              <a:gd name="T192" fmla="*/ 131 h 13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02" h="131">
                <a:moveTo>
                  <a:pt x="0" y="107"/>
                </a:moveTo>
                <a:lnTo>
                  <a:pt x="1" y="106"/>
                </a:lnTo>
                <a:lnTo>
                  <a:pt x="1" y="107"/>
                </a:lnTo>
                <a:lnTo>
                  <a:pt x="1" y="105"/>
                </a:lnTo>
                <a:lnTo>
                  <a:pt x="2" y="105"/>
                </a:lnTo>
                <a:lnTo>
                  <a:pt x="2" y="107"/>
                </a:lnTo>
                <a:lnTo>
                  <a:pt x="3" y="108"/>
                </a:lnTo>
                <a:lnTo>
                  <a:pt x="3" y="110"/>
                </a:lnTo>
                <a:lnTo>
                  <a:pt x="3" y="109"/>
                </a:lnTo>
                <a:lnTo>
                  <a:pt x="3" y="108"/>
                </a:lnTo>
                <a:lnTo>
                  <a:pt x="4" y="107"/>
                </a:lnTo>
                <a:lnTo>
                  <a:pt x="4" y="108"/>
                </a:lnTo>
                <a:lnTo>
                  <a:pt x="4" y="109"/>
                </a:lnTo>
                <a:lnTo>
                  <a:pt x="4" y="107"/>
                </a:lnTo>
                <a:lnTo>
                  <a:pt x="5" y="109"/>
                </a:lnTo>
                <a:lnTo>
                  <a:pt x="5" y="106"/>
                </a:lnTo>
                <a:lnTo>
                  <a:pt x="5" y="105"/>
                </a:lnTo>
                <a:lnTo>
                  <a:pt x="5" y="107"/>
                </a:lnTo>
                <a:lnTo>
                  <a:pt x="5" y="108"/>
                </a:lnTo>
                <a:lnTo>
                  <a:pt x="6" y="112"/>
                </a:lnTo>
                <a:lnTo>
                  <a:pt x="6" y="114"/>
                </a:lnTo>
                <a:lnTo>
                  <a:pt x="6" y="115"/>
                </a:lnTo>
                <a:lnTo>
                  <a:pt x="6" y="117"/>
                </a:lnTo>
                <a:lnTo>
                  <a:pt x="7" y="119"/>
                </a:lnTo>
                <a:lnTo>
                  <a:pt x="7" y="117"/>
                </a:lnTo>
                <a:lnTo>
                  <a:pt x="7" y="118"/>
                </a:lnTo>
                <a:lnTo>
                  <a:pt x="8" y="117"/>
                </a:lnTo>
                <a:lnTo>
                  <a:pt x="8" y="118"/>
                </a:lnTo>
                <a:lnTo>
                  <a:pt x="8" y="117"/>
                </a:lnTo>
                <a:lnTo>
                  <a:pt x="8" y="118"/>
                </a:lnTo>
                <a:lnTo>
                  <a:pt x="8" y="117"/>
                </a:lnTo>
                <a:lnTo>
                  <a:pt x="9" y="116"/>
                </a:lnTo>
                <a:lnTo>
                  <a:pt x="9" y="118"/>
                </a:lnTo>
                <a:lnTo>
                  <a:pt x="9" y="120"/>
                </a:lnTo>
                <a:lnTo>
                  <a:pt x="10" y="120"/>
                </a:lnTo>
                <a:lnTo>
                  <a:pt x="10" y="119"/>
                </a:lnTo>
                <a:lnTo>
                  <a:pt x="10" y="120"/>
                </a:lnTo>
                <a:lnTo>
                  <a:pt x="10" y="121"/>
                </a:lnTo>
                <a:lnTo>
                  <a:pt x="11" y="120"/>
                </a:lnTo>
                <a:lnTo>
                  <a:pt x="11" y="122"/>
                </a:lnTo>
                <a:lnTo>
                  <a:pt x="11" y="125"/>
                </a:lnTo>
                <a:lnTo>
                  <a:pt x="12" y="125"/>
                </a:lnTo>
                <a:lnTo>
                  <a:pt x="12" y="124"/>
                </a:lnTo>
                <a:lnTo>
                  <a:pt x="12" y="121"/>
                </a:lnTo>
                <a:lnTo>
                  <a:pt x="12" y="118"/>
                </a:lnTo>
                <a:lnTo>
                  <a:pt x="13" y="119"/>
                </a:lnTo>
                <a:lnTo>
                  <a:pt x="13" y="117"/>
                </a:lnTo>
                <a:lnTo>
                  <a:pt x="13" y="115"/>
                </a:lnTo>
                <a:lnTo>
                  <a:pt x="13" y="114"/>
                </a:lnTo>
                <a:lnTo>
                  <a:pt x="14" y="115"/>
                </a:lnTo>
                <a:lnTo>
                  <a:pt x="14" y="118"/>
                </a:lnTo>
                <a:lnTo>
                  <a:pt x="15" y="120"/>
                </a:lnTo>
                <a:lnTo>
                  <a:pt x="15" y="119"/>
                </a:lnTo>
                <a:lnTo>
                  <a:pt x="15" y="116"/>
                </a:lnTo>
                <a:lnTo>
                  <a:pt x="15" y="117"/>
                </a:lnTo>
                <a:lnTo>
                  <a:pt x="16" y="118"/>
                </a:lnTo>
                <a:lnTo>
                  <a:pt x="16" y="115"/>
                </a:lnTo>
                <a:lnTo>
                  <a:pt x="16" y="113"/>
                </a:lnTo>
                <a:lnTo>
                  <a:pt x="17" y="116"/>
                </a:lnTo>
                <a:lnTo>
                  <a:pt x="17" y="117"/>
                </a:lnTo>
                <a:lnTo>
                  <a:pt x="17" y="114"/>
                </a:lnTo>
                <a:lnTo>
                  <a:pt x="17" y="113"/>
                </a:lnTo>
                <a:lnTo>
                  <a:pt x="17" y="114"/>
                </a:lnTo>
                <a:lnTo>
                  <a:pt x="18" y="113"/>
                </a:lnTo>
                <a:lnTo>
                  <a:pt x="18" y="115"/>
                </a:lnTo>
                <a:lnTo>
                  <a:pt x="18" y="113"/>
                </a:lnTo>
                <a:lnTo>
                  <a:pt x="19" y="114"/>
                </a:lnTo>
                <a:lnTo>
                  <a:pt x="19" y="115"/>
                </a:lnTo>
                <a:lnTo>
                  <a:pt x="19" y="116"/>
                </a:lnTo>
                <a:lnTo>
                  <a:pt x="19" y="118"/>
                </a:lnTo>
                <a:lnTo>
                  <a:pt x="20" y="121"/>
                </a:lnTo>
                <a:lnTo>
                  <a:pt x="20" y="123"/>
                </a:lnTo>
                <a:lnTo>
                  <a:pt x="20" y="125"/>
                </a:lnTo>
                <a:lnTo>
                  <a:pt x="21" y="126"/>
                </a:lnTo>
                <a:lnTo>
                  <a:pt x="21" y="125"/>
                </a:lnTo>
                <a:lnTo>
                  <a:pt x="22" y="128"/>
                </a:lnTo>
                <a:lnTo>
                  <a:pt x="22" y="129"/>
                </a:lnTo>
                <a:lnTo>
                  <a:pt x="22" y="126"/>
                </a:lnTo>
                <a:lnTo>
                  <a:pt x="22" y="128"/>
                </a:lnTo>
                <a:lnTo>
                  <a:pt x="23" y="128"/>
                </a:lnTo>
                <a:lnTo>
                  <a:pt x="23" y="131"/>
                </a:lnTo>
                <a:lnTo>
                  <a:pt x="23" y="128"/>
                </a:lnTo>
                <a:lnTo>
                  <a:pt x="23" y="125"/>
                </a:lnTo>
                <a:lnTo>
                  <a:pt x="24" y="129"/>
                </a:lnTo>
                <a:lnTo>
                  <a:pt x="24" y="130"/>
                </a:lnTo>
                <a:lnTo>
                  <a:pt x="24" y="127"/>
                </a:lnTo>
                <a:lnTo>
                  <a:pt x="25" y="127"/>
                </a:lnTo>
                <a:lnTo>
                  <a:pt x="25" y="129"/>
                </a:lnTo>
                <a:lnTo>
                  <a:pt x="26" y="128"/>
                </a:lnTo>
                <a:lnTo>
                  <a:pt x="26" y="127"/>
                </a:lnTo>
                <a:lnTo>
                  <a:pt x="26" y="124"/>
                </a:lnTo>
                <a:lnTo>
                  <a:pt x="26" y="119"/>
                </a:lnTo>
                <a:lnTo>
                  <a:pt x="27" y="118"/>
                </a:lnTo>
                <a:lnTo>
                  <a:pt x="27" y="116"/>
                </a:lnTo>
                <a:lnTo>
                  <a:pt x="27" y="111"/>
                </a:lnTo>
                <a:lnTo>
                  <a:pt x="27" y="110"/>
                </a:lnTo>
                <a:lnTo>
                  <a:pt x="28" y="111"/>
                </a:lnTo>
                <a:lnTo>
                  <a:pt x="28" y="109"/>
                </a:lnTo>
                <a:lnTo>
                  <a:pt x="28" y="108"/>
                </a:lnTo>
                <a:lnTo>
                  <a:pt x="28" y="102"/>
                </a:lnTo>
                <a:lnTo>
                  <a:pt x="29" y="102"/>
                </a:lnTo>
                <a:lnTo>
                  <a:pt x="29" y="105"/>
                </a:lnTo>
                <a:lnTo>
                  <a:pt x="29" y="103"/>
                </a:lnTo>
                <a:lnTo>
                  <a:pt x="29" y="102"/>
                </a:lnTo>
                <a:lnTo>
                  <a:pt x="29" y="99"/>
                </a:lnTo>
                <a:lnTo>
                  <a:pt x="30" y="101"/>
                </a:lnTo>
                <a:lnTo>
                  <a:pt x="30" y="103"/>
                </a:lnTo>
                <a:lnTo>
                  <a:pt x="30" y="100"/>
                </a:lnTo>
                <a:lnTo>
                  <a:pt x="30" y="101"/>
                </a:lnTo>
                <a:lnTo>
                  <a:pt x="31" y="100"/>
                </a:lnTo>
                <a:lnTo>
                  <a:pt x="31" y="98"/>
                </a:lnTo>
                <a:lnTo>
                  <a:pt x="31" y="99"/>
                </a:lnTo>
                <a:lnTo>
                  <a:pt x="31" y="100"/>
                </a:lnTo>
                <a:lnTo>
                  <a:pt x="32" y="100"/>
                </a:lnTo>
                <a:lnTo>
                  <a:pt x="32" y="102"/>
                </a:lnTo>
                <a:lnTo>
                  <a:pt x="32" y="105"/>
                </a:lnTo>
                <a:lnTo>
                  <a:pt x="32" y="106"/>
                </a:lnTo>
                <a:lnTo>
                  <a:pt x="33" y="110"/>
                </a:lnTo>
                <a:lnTo>
                  <a:pt x="33" y="113"/>
                </a:lnTo>
                <a:lnTo>
                  <a:pt x="33" y="114"/>
                </a:lnTo>
                <a:lnTo>
                  <a:pt x="34" y="114"/>
                </a:lnTo>
                <a:lnTo>
                  <a:pt x="34" y="115"/>
                </a:lnTo>
                <a:lnTo>
                  <a:pt x="34" y="120"/>
                </a:lnTo>
                <a:lnTo>
                  <a:pt x="35" y="119"/>
                </a:lnTo>
                <a:lnTo>
                  <a:pt x="35" y="124"/>
                </a:lnTo>
                <a:lnTo>
                  <a:pt x="35" y="121"/>
                </a:lnTo>
                <a:lnTo>
                  <a:pt x="36" y="121"/>
                </a:lnTo>
                <a:lnTo>
                  <a:pt x="36" y="118"/>
                </a:lnTo>
                <a:lnTo>
                  <a:pt x="36" y="119"/>
                </a:lnTo>
                <a:lnTo>
                  <a:pt x="36" y="121"/>
                </a:lnTo>
                <a:lnTo>
                  <a:pt x="36" y="117"/>
                </a:lnTo>
                <a:lnTo>
                  <a:pt x="37" y="116"/>
                </a:lnTo>
                <a:lnTo>
                  <a:pt x="37" y="115"/>
                </a:lnTo>
                <a:lnTo>
                  <a:pt x="37" y="112"/>
                </a:lnTo>
                <a:lnTo>
                  <a:pt x="37" y="115"/>
                </a:lnTo>
                <a:lnTo>
                  <a:pt x="38" y="113"/>
                </a:lnTo>
                <a:lnTo>
                  <a:pt x="38" y="108"/>
                </a:lnTo>
                <a:lnTo>
                  <a:pt x="38" y="109"/>
                </a:lnTo>
                <a:lnTo>
                  <a:pt x="38" y="106"/>
                </a:lnTo>
                <a:lnTo>
                  <a:pt x="38" y="102"/>
                </a:lnTo>
                <a:lnTo>
                  <a:pt x="39" y="98"/>
                </a:lnTo>
                <a:lnTo>
                  <a:pt x="39" y="99"/>
                </a:lnTo>
                <a:lnTo>
                  <a:pt x="39" y="98"/>
                </a:lnTo>
                <a:lnTo>
                  <a:pt x="40" y="98"/>
                </a:lnTo>
                <a:lnTo>
                  <a:pt x="40" y="97"/>
                </a:lnTo>
                <a:lnTo>
                  <a:pt x="40" y="95"/>
                </a:lnTo>
                <a:lnTo>
                  <a:pt x="40" y="98"/>
                </a:lnTo>
                <a:lnTo>
                  <a:pt x="40" y="95"/>
                </a:lnTo>
                <a:lnTo>
                  <a:pt x="41" y="88"/>
                </a:lnTo>
                <a:lnTo>
                  <a:pt x="41" y="83"/>
                </a:lnTo>
                <a:lnTo>
                  <a:pt x="41" y="84"/>
                </a:lnTo>
                <a:lnTo>
                  <a:pt x="41" y="81"/>
                </a:lnTo>
                <a:lnTo>
                  <a:pt x="42" y="77"/>
                </a:lnTo>
                <a:lnTo>
                  <a:pt x="42" y="76"/>
                </a:lnTo>
                <a:lnTo>
                  <a:pt x="42" y="80"/>
                </a:lnTo>
                <a:lnTo>
                  <a:pt x="43" y="82"/>
                </a:lnTo>
                <a:lnTo>
                  <a:pt x="43" y="84"/>
                </a:lnTo>
                <a:lnTo>
                  <a:pt x="43" y="85"/>
                </a:lnTo>
                <a:lnTo>
                  <a:pt x="43" y="83"/>
                </a:lnTo>
                <a:lnTo>
                  <a:pt x="44" y="85"/>
                </a:lnTo>
                <a:lnTo>
                  <a:pt x="44" y="84"/>
                </a:lnTo>
                <a:lnTo>
                  <a:pt x="44" y="86"/>
                </a:lnTo>
                <a:lnTo>
                  <a:pt x="44" y="87"/>
                </a:lnTo>
                <a:lnTo>
                  <a:pt x="45" y="84"/>
                </a:lnTo>
                <a:lnTo>
                  <a:pt x="45" y="88"/>
                </a:lnTo>
                <a:lnTo>
                  <a:pt x="45" y="90"/>
                </a:lnTo>
                <a:lnTo>
                  <a:pt x="45" y="94"/>
                </a:lnTo>
                <a:lnTo>
                  <a:pt x="45" y="92"/>
                </a:lnTo>
                <a:lnTo>
                  <a:pt x="46" y="93"/>
                </a:lnTo>
                <a:lnTo>
                  <a:pt x="46" y="95"/>
                </a:lnTo>
                <a:lnTo>
                  <a:pt x="46" y="94"/>
                </a:lnTo>
                <a:lnTo>
                  <a:pt x="46" y="98"/>
                </a:lnTo>
                <a:lnTo>
                  <a:pt x="47" y="97"/>
                </a:lnTo>
                <a:lnTo>
                  <a:pt x="47" y="100"/>
                </a:lnTo>
                <a:lnTo>
                  <a:pt x="47" y="104"/>
                </a:lnTo>
                <a:lnTo>
                  <a:pt x="48" y="105"/>
                </a:lnTo>
                <a:lnTo>
                  <a:pt x="48" y="109"/>
                </a:lnTo>
                <a:lnTo>
                  <a:pt x="48" y="116"/>
                </a:lnTo>
                <a:lnTo>
                  <a:pt x="48" y="119"/>
                </a:lnTo>
                <a:lnTo>
                  <a:pt x="49" y="120"/>
                </a:lnTo>
                <a:lnTo>
                  <a:pt x="49" y="118"/>
                </a:lnTo>
                <a:lnTo>
                  <a:pt x="49" y="116"/>
                </a:lnTo>
                <a:lnTo>
                  <a:pt x="49" y="114"/>
                </a:lnTo>
                <a:lnTo>
                  <a:pt x="49" y="112"/>
                </a:lnTo>
                <a:lnTo>
                  <a:pt x="50" y="113"/>
                </a:lnTo>
                <a:lnTo>
                  <a:pt x="50" y="115"/>
                </a:lnTo>
                <a:lnTo>
                  <a:pt x="50" y="116"/>
                </a:lnTo>
                <a:lnTo>
                  <a:pt x="50" y="117"/>
                </a:lnTo>
                <a:lnTo>
                  <a:pt x="51" y="114"/>
                </a:lnTo>
                <a:lnTo>
                  <a:pt x="51" y="118"/>
                </a:lnTo>
                <a:lnTo>
                  <a:pt x="51" y="114"/>
                </a:lnTo>
                <a:lnTo>
                  <a:pt x="52" y="112"/>
                </a:lnTo>
                <a:lnTo>
                  <a:pt x="52" y="111"/>
                </a:lnTo>
                <a:lnTo>
                  <a:pt x="52" y="107"/>
                </a:lnTo>
                <a:lnTo>
                  <a:pt x="52" y="103"/>
                </a:lnTo>
                <a:lnTo>
                  <a:pt x="53" y="103"/>
                </a:lnTo>
                <a:lnTo>
                  <a:pt x="53" y="106"/>
                </a:lnTo>
                <a:lnTo>
                  <a:pt x="53" y="107"/>
                </a:lnTo>
                <a:lnTo>
                  <a:pt x="54" y="102"/>
                </a:lnTo>
                <a:lnTo>
                  <a:pt x="54" y="103"/>
                </a:lnTo>
                <a:lnTo>
                  <a:pt x="54" y="105"/>
                </a:lnTo>
                <a:lnTo>
                  <a:pt x="54" y="102"/>
                </a:lnTo>
                <a:lnTo>
                  <a:pt x="54" y="100"/>
                </a:lnTo>
                <a:lnTo>
                  <a:pt x="55" y="97"/>
                </a:lnTo>
                <a:lnTo>
                  <a:pt x="55" y="98"/>
                </a:lnTo>
                <a:lnTo>
                  <a:pt x="55" y="101"/>
                </a:lnTo>
                <a:lnTo>
                  <a:pt x="56" y="104"/>
                </a:lnTo>
                <a:lnTo>
                  <a:pt x="56" y="105"/>
                </a:lnTo>
                <a:lnTo>
                  <a:pt x="56" y="104"/>
                </a:lnTo>
                <a:lnTo>
                  <a:pt x="56" y="107"/>
                </a:lnTo>
                <a:lnTo>
                  <a:pt x="56" y="108"/>
                </a:lnTo>
                <a:lnTo>
                  <a:pt x="57" y="107"/>
                </a:lnTo>
                <a:lnTo>
                  <a:pt x="57" y="108"/>
                </a:lnTo>
                <a:lnTo>
                  <a:pt x="57" y="105"/>
                </a:lnTo>
                <a:lnTo>
                  <a:pt x="58" y="104"/>
                </a:lnTo>
                <a:lnTo>
                  <a:pt x="58" y="106"/>
                </a:lnTo>
                <a:lnTo>
                  <a:pt x="58" y="108"/>
                </a:lnTo>
                <a:lnTo>
                  <a:pt x="58" y="106"/>
                </a:lnTo>
                <a:lnTo>
                  <a:pt x="59" y="109"/>
                </a:lnTo>
                <a:lnTo>
                  <a:pt x="59" y="111"/>
                </a:lnTo>
                <a:lnTo>
                  <a:pt x="59" y="109"/>
                </a:lnTo>
                <a:lnTo>
                  <a:pt x="59" y="106"/>
                </a:lnTo>
                <a:lnTo>
                  <a:pt x="59" y="104"/>
                </a:lnTo>
                <a:lnTo>
                  <a:pt x="60" y="101"/>
                </a:lnTo>
                <a:lnTo>
                  <a:pt x="60" y="100"/>
                </a:lnTo>
                <a:lnTo>
                  <a:pt x="60" y="101"/>
                </a:lnTo>
                <a:lnTo>
                  <a:pt x="61" y="104"/>
                </a:lnTo>
                <a:lnTo>
                  <a:pt x="61" y="105"/>
                </a:lnTo>
                <a:lnTo>
                  <a:pt x="61" y="102"/>
                </a:lnTo>
                <a:lnTo>
                  <a:pt x="61" y="97"/>
                </a:lnTo>
                <a:lnTo>
                  <a:pt x="61" y="95"/>
                </a:lnTo>
                <a:lnTo>
                  <a:pt x="62" y="97"/>
                </a:lnTo>
                <a:lnTo>
                  <a:pt x="62" y="93"/>
                </a:lnTo>
                <a:lnTo>
                  <a:pt x="62" y="91"/>
                </a:lnTo>
                <a:lnTo>
                  <a:pt x="62" y="90"/>
                </a:lnTo>
                <a:lnTo>
                  <a:pt x="63" y="91"/>
                </a:lnTo>
                <a:lnTo>
                  <a:pt x="63" y="92"/>
                </a:lnTo>
                <a:lnTo>
                  <a:pt x="63" y="88"/>
                </a:lnTo>
                <a:lnTo>
                  <a:pt x="63" y="87"/>
                </a:lnTo>
                <a:lnTo>
                  <a:pt x="63" y="83"/>
                </a:lnTo>
                <a:lnTo>
                  <a:pt x="64" y="81"/>
                </a:lnTo>
                <a:lnTo>
                  <a:pt x="64" y="82"/>
                </a:lnTo>
                <a:lnTo>
                  <a:pt x="64" y="87"/>
                </a:lnTo>
                <a:lnTo>
                  <a:pt x="65" y="84"/>
                </a:lnTo>
                <a:lnTo>
                  <a:pt x="65" y="85"/>
                </a:lnTo>
                <a:lnTo>
                  <a:pt x="65" y="88"/>
                </a:lnTo>
                <a:lnTo>
                  <a:pt x="65" y="87"/>
                </a:lnTo>
                <a:lnTo>
                  <a:pt x="66" y="90"/>
                </a:lnTo>
                <a:lnTo>
                  <a:pt x="66" y="93"/>
                </a:lnTo>
                <a:lnTo>
                  <a:pt x="66" y="94"/>
                </a:lnTo>
                <a:lnTo>
                  <a:pt x="66" y="95"/>
                </a:lnTo>
                <a:lnTo>
                  <a:pt x="66" y="93"/>
                </a:lnTo>
                <a:lnTo>
                  <a:pt x="67" y="97"/>
                </a:lnTo>
                <a:lnTo>
                  <a:pt x="67" y="96"/>
                </a:lnTo>
                <a:lnTo>
                  <a:pt x="67" y="94"/>
                </a:lnTo>
                <a:lnTo>
                  <a:pt x="67" y="95"/>
                </a:lnTo>
                <a:lnTo>
                  <a:pt x="68" y="97"/>
                </a:lnTo>
                <a:lnTo>
                  <a:pt x="68" y="99"/>
                </a:lnTo>
                <a:lnTo>
                  <a:pt x="68" y="100"/>
                </a:lnTo>
                <a:lnTo>
                  <a:pt x="68" y="96"/>
                </a:lnTo>
                <a:lnTo>
                  <a:pt x="68" y="95"/>
                </a:lnTo>
                <a:lnTo>
                  <a:pt x="69" y="96"/>
                </a:lnTo>
                <a:lnTo>
                  <a:pt x="69" y="95"/>
                </a:lnTo>
                <a:lnTo>
                  <a:pt x="69" y="91"/>
                </a:lnTo>
                <a:lnTo>
                  <a:pt x="70" y="93"/>
                </a:lnTo>
                <a:lnTo>
                  <a:pt x="70" y="91"/>
                </a:lnTo>
                <a:lnTo>
                  <a:pt x="70" y="89"/>
                </a:lnTo>
                <a:lnTo>
                  <a:pt x="70" y="85"/>
                </a:lnTo>
                <a:lnTo>
                  <a:pt x="71" y="82"/>
                </a:lnTo>
                <a:lnTo>
                  <a:pt x="71" y="83"/>
                </a:lnTo>
                <a:lnTo>
                  <a:pt x="71" y="81"/>
                </a:lnTo>
                <a:lnTo>
                  <a:pt x="71" y="82"/>
                </a:lnTo>
                <a:lnTo>
                  <a:pt x="72" y="81"/>
                </a:lnTo>
                <a:lnTo>
                  <a:pt x="72" y="80"/>
                </a:lnTo>
                <a:lnTo>
                  <a:pt x="72" y="79"/>
                </a:lnTo>
                <a:lnTo>
                  <a:pt x="72" y="75"/>
                </a:lnTo>
                <a:lnTo>
                  <a:pt x="73" y="68"/>
                </a:lnTo>
                <a:lnTo>
                  <a:pt x="73" y="70"/>
                </a:lnTo>
                <a:lnTo>
                  <a:pt x="73" y="69"/>
                </a:lnTo>
                <a:lnTo>
                  <a:pt x="73" y="64"/>
                </a:lnTo>
                <a:lnTo>
                  <a:pt x="73" y="63"/>
                </a:lnTo>
                <a:lnTo>
                  <a:pt x="74" y="64"/>
                </a:lnTo>
                <a:lnTo>
                  <a:pt x="74" y="62"/>
                </a:lnTo>
                <a:lnTo>
                  <a:pt x="74" y="63"/>
                </a:lnTo>
                <a:lnTo>
                  <a:pt x="74" y="64"/>
                </a:lnTo>
                <a:lnTo>
                  <a:pt x="75" y="64"/>
                </a:lnTo>
                <a:lnTo>
                  <a:pt x="75" y="62"/>
                </a:lnTo>
                <a:lnTo>
                  <a:pt x="75" y="65"/>
                </a:lnTo>
                <a:lnTo>
                  <a:pt x="75" y="60"/>
                </a:lnTo>
                <a:lnTo>
                  <a:pt x="75" y="57"/>
                </a:lnTo>
                <a:lnTo>
                  <a:pt x="76" y="53"/>
                </a:lnTo>
                <a:lnTo>
                  <a:pt x="76" y="52"/>
                </a:lnTo>
                <a:lnTo>
                  <a:pt x="76" y="50"/>
                </a:lnTo>
                <a:lnTo>
                  <a:pt x="77" y="50"/>
                </a:lnTo>
                <a:lnTo>
                  <a:pt x="77" y="46"/>
                </a:lnTo>
                <a:lnTo>
                  <a:pt x="77" y="49"/>
                </a:lnTo>
                <a:lnTo>
                  <a:pt x="77" y="51"/>
                </a:lnTo>
                <a:lnTo>
                  <a:pt x="77" y="50"/>
                </a:lnTo>
                <a:lnTo>
                  <a:pt x="78" y="46"/>
                </a:lnTo>
                <a:lnTo>
                  <a:pt x="78" y="43"/>
                </a:lnTo>
                <a:lnTo>
                  <a:pt x="78" y="38"/>
                </a:lnTo>
                <a:lnTo>
                  <a:pt x="79" y="37"/>
                </a:lnTo>
                <a:lnTo>
                  <a:pt x="79" y="36"/>
                </a:lnTo>
                <a:lnTo>
                  <a:pt x="79" y="32"/>
                </a:lnTo>
                <a:lnTo>
                  <a:pt x="80" y="34"/>
                </a:lnTo>
                <a:lnTo>
                  <a:pt x="80" y="28"/>
                </a:lnTo>
                <a:lnTo>
                  <a:pt x="80" y="33"/>
                </a:lnTo>
                <a:lnTo>
                  <a:pt x="80" y="34"/>
                </a:lnTo>
                <a:lnTo>
                  <a:pt x="81" y="35"/>
                </a:lnTo>
                <a:lnTo>
                  <a:pt x="81" y="31"/>
                </a:lnTo>
                <a:lnTo>
                  <a:pt x="81" y="33"/>
                </a:lnTo>
                <a:lnTo>
                  <a:pt x="81" y="32"/>
                </a:lnTo>
                <a:lnTo>
                  <a:pt x="82" y="30"/>
                </a:lnTo>
                <a:lnTo>
                  <a:pt x="82" y="33"/>
                </a:lnTo>
                <a:lnTo>
                  <a:pt x="82" y="34"/>
                </a:lnTo>
                <a:lnTo>
                  <a:pt x="82" y="42"/>
                </a:lnTo>
                <a:lnTo>
                  <a:pt x="82" y="39"/>
                </a:lnTo>
                <a:lnTo>
                  <a:pt x="83" y="39"/>
                </a:lnTo>
                <a:lnTo>
                  <a:pt x="83" y="33"/>
                </a:lnTo>
                <a:lnTo>
                  <a:pt x="83" y="39"/>
                </a:lnTo>
                <a:lnTo>
                  <a:pt x="83" y="45"/>
                </a:lnTo>
                <a:lnTo>
                  <a:pt x="84" y="43"/>
                </a:lnTo>
                <a:lnTo>
                  <a:pt x="84" y="38"/>
                </a:lnTo>
                <a:lnTo>
                  <a:pt x="84" y="34"/>
                </a:lnTo>
                <a:lnTo>
                  <a:pt x="84" y="37"/>
                </a:lnTo>
                <a:lnTo>
                  <a:pt x="84" y="38"/>
                </a:lnTo>
                <a:lnTo>
                  <a:pt x="85" y="36"/>
                </a:lnTo>
                <a:lnTo>
                  <a:pt x="85" y="40"/>
                </a:lnTo>
                <a:lnTo>
                  <a:pt x="85" y="37"/>
                </a:lnTo>
                <a:lnTo>
                  <a:pt x="85" y="35"/>
                </a:lnTo>
                <a:lnTo>
                  <a:pt x="86" y="34"/>
                </a:lnTo>
                <a:lnTo>
                  <a:pt x="86" y="35"/>
                </a:lnTo>
                <a:lnTo>
                  <a:pt x="86" y="36"/>
                </a:lnTo>
                <a:lnTo>
                  <a:pt x="86" y="45"/>
                </a:lnTo>
                <a:lnTo>
                  <a:pt x="87" y="42"/>
                </a:lnTo>
                <a:lnTo>
                  <a:pt x="87" y="40"/>
                </a:lnTo>
                <a:lnTo>
                  <a:pt x="87" y="42"/>
                </a:lnTo>
                <a:lnTo>
                  <a:pt x="87" y="37"/>
                </a:lnTo>
                <a:lnTo>
                  <a:pt x="87" y="33"/>
                </a:lnTo>
                <a:lnTo>
                  <a:pt x="88" y="28"/>
                </a:lnTo>
                <a:lnTo>
                  <a:pt x="88" y="32"/>
                </a:lnTo>
                <a:lnTo>
                  <a:pt x="88" y="35"/>
                </a:lnTo>
                <a:lnTo>
                  <a:pt x="89" y="34"/>
                </a:lnTo>
                <a:lnTo>
                  <a:pt x="89" y="33"/>
                </a:lnTo>
                <a:lnTo>
                  <a:pt x="89" y="41"/>
                </a:lnTo>
                <a:lnTo>
                  <a:pt x="90" y="34"/>
                </a:lnTo>
                <a:lnTo>
                  <a:pt x="90" y="30"/>
                </a:lnTo>
                <a:lnTo>
                  <a:pt x="90" y="33"/>
                </a:lnTo>
                <a:lnTo>
                  <a:pt x="91" y="37"/>
                </a:lnTo>
                <a:lnTo>
                  <a:pt x="91" y="38"/>
                </a:lnTo>
                <a:lnTo>
                  <a:pt x="91" y="40"/>
                </a:lnTo>
                <a:lnTo>
                  <a:pt x="91" y="44"/>
                </a:lnTo>
                <a:lnTo>
                  <a:pt x="91" y="46"/>
                </a:lnTo>
                <a:lnTo>
                  <a:pt x="92" y="48"/>
                </a:lnTo>
                <a:lnTo>
                  <a:pt x="92" y="55"/>
                </a:lnTo>
                <a:lnTo>
                  <a:pt x="92" y="62"/>
                </a:lnTo>
                <a:lnTo>
                  <a:pt x="92" y="63"/>
                </a:lnTo>
                <a:lnTo>
                  <a:pt x="93" y="61"/>
                </a:lnTo>
                <a:lnTo>
                  <a:pt x="93" y="54"/>
                </a:lnTo>
                <a:lnTo>
                  <a:pt x="94" y="55"/>
                </a:lnTo>
                <a:lnTo>
                  <a:pt x="94" y="56"/>
                </a:lnTo>
                <a:lnTo>
                  <a:pt x="94" y="58"/>
                </a:lnTo>
                <a:lnTo>
                  <a:pt x="94" y="53"/>
                </a:lnTo>
                <a:lnTo>
                  <a:pt x="94" y="47"/>
                </a:lnTo>
                <a:lnTo>
                  <a:pt x="95" y="48"/>
                </a:lnTo>
                <a:lnTo>
                  <a:pt x="95" y="45"/>
                </a:lnTo>
                <a:lnTo>
                  <a:pt x="95" y="48"/>
                </a:lnTo>
                <a:lnTo>
                  <a:pt x="96" y="54"/>
                </a:lnTo>
                <a:lnTo>
                  <a:pt x="96" y="53"/>
                </a:lnTo>
                <a:lnTo>
                  <a:pt x="96" y="52"/>
                </a:lnTo>
                <a:lnTo>
                  <a:pt x="96" y="58"/>
                </a:lnTo>
                <a:lnTo>
                  <a:pt x="96" y="61"/>
                </a:lnTo>
                <a:lnTo>
                  <a:pt x="97" y="68"/>
                </a:lnTo>
                <a:lnTo>
                  <a:pt x="97" y="61"/>
                </a:lnTo>
                <a:lnTo>
                  <a:pt x="97" y="59"/>
                </a:lnTo>
                <a:lnTo>
                  <a:pt x="97" y="58"/>
                </a:lnTo>
                <a:lnTo>
                  <a:pt x="98" y="58"/>
                </a:lnTo>
                <a:lnTo>
                  <a:pt x="98" y="55"/>
                </a:lnTo>
                <a:lnTo>
                  <a:pt x="98" y="56"/>
                </a:lnTo>
                <a:lnTo>
                  <a:pt x="98" y="61"/>
                </a:lnTo>
                <a:lnTo>
                  <a:pt x="99" y="60"/>
                </a:lnTo>
                <a:lnTo>
                  <a:pt x="99" y="62"/>
                </a:lnTo>
                <a:lnTo>
                  <a:pt x="99" y="64"/>
                </a:lnTo>
                <a:lnTo>
                  <a:pt x="99" y="67"/>
                </a:lnTo>
                <a:lnTo>
                  <a:pt x="100" y="74"/>
                </a:lnTo>
                <a:lnTo>
                  <a:pt x="100" y="79"/>
                </a:lnTo>
                <a:lnTo>
                  <a:pt x="100" y="82"/>
                </a:lnTo>
                <a:lnTo>
                  <a:pt x="101" y="91"/>
                </a:lnTo>
                <a:lnTo>
                  <a:pt x="101" y="93"/>
                </a:lnTo>
                <a:lnTo>
                  <a:pt x="101" y="95"/>
                </a:lnTo>
                <a:lnTo>
                  <a:pt x="101" y="98"/>
                </a:lnTo>
                <a:lnTo>
                  <a:pt x="102" y="100"/>
                </a:lnTo>
                <a:lnTo>
                  <a:pt x="102" y="98"/>
                </a:lnTo>
                <a:lnTo>
                  <a:pt x="102" y="96"/>
                </a:lnTo>
                <a:lnTo>
                  <a:pt x="103" y="98"/>
                </a:lnTo>
                <a:lnTo>
                  <a:pt x="103" y="97"/>
                </a:lnTo>
                <a:lnTo>
                  <a:pt x="103" y="95"/>
                </a:lnTo>
                <a:lnTo>
                  <a:pt x="103" y="104"/>
                </a:lnTo>
                <a:lnTo>
                  <a:pt x="104" y="107"/>
                </a:lnTo>
                <a:lnTo>
                  <a:pt x="104" y="111"/>
                </a:lnTo>
                <a:lnTo>
                  <a:pt x="104" y="108"/>
                </a:lnTo>
                <a:lnTo>
                  <a:pt x="104" y="110"/>
                </a:lnTo>
                <a:lnTo>
                  <a:pt x="105" y="112"/>
                </a:lnTo>
                <a:lnTo>
                  <a:pt x="105" y="108"/>
                </a:lnTo>
                <a:lnTo>
                  <a:pt x="105" y="107"/>
                </a:lnTo>
                <a:lnTo>
                  <a:pt x="105" y="104"/>
                </a:lnTo>
                <a:lnTo>
                  <a:pt x="105" y="105"/>
                </a:lnTo>
                <a:lnTo>
                  <a:pt x="106" y="103"/>
                </a:lnTo>
                <a:lnTo>
                  <a:pt x="106" y="99"/>
                </a:lnTo>
                <a:lnTo>
                  <a:pt x="107" y="99"/>
                </a:lnTo>
                <a:lnTo>
                  <a:pt x="107" y="96"/>
                </a:lnTo>
                <a:lnTo>
                  <a:pt x="107" y="99"/>
                </a:lnTo>
                <a:lnTo>
                  <a:pt x="107" y="97"/>
                </a:lnTo>
                <a:lnTo>
                  <a:pt x="107" y="102"/>
                </a:lnTo>
                <a:lnTo>
                  <a:pt x="108" y="103"/>
                </a:lnTo>
                <a:lnTo>
                  <a:pt x="108" y="101"/>
                </a:lnTo>
                <a:lnTo>
                  <a:pt x="108" y="100"/>
                </a:lnTo>
                <a:lnTo>
                  <a:pt x="109" y="99"/>
                </a:lnTo>
                <a:lnTo>
                  <a:pt x="109" y="103"/>
                </a:lnTo>
                <a:lnTo>
                  <a:pt x="109" y="99"/>
                </a:lnTo>
                <a:lnTo>
                  <a:pt x="109" y="101"/>
                </a:lnTo>
                <a:lnTo>
                  <a:pt x="110" y="101"/>
                </a:lnTo>
                <a:lnTo>
                  <a:pt x="110" y="97"/>
                </a:lnTo>
                <a:lnTo>
                  <a:pt x="110" y="96"/>
                </a:lnTo>
                <a:lnTo>
                  <a:pt x="110" y="94"/>
                </a:lnTo>
                <a:lnTo>
                  <a:pt x="111" y="96"/>
                </a:lnTo>
                <a:lnTo>
                  <a:pt x="111" y="93"/>
                </a:lnTo>
                <a:lnTo>
                  <a:pt x="111" y="91"/>
                </a:lnTo>
                <a:lnTo>
                  <a:pt x="111" y="93"/>
                </a:lnTo>
                <a:lnTo>
                  <a:pt x="112" y="92"/>
                </a:lnTo>
                <a:lnTo>
                  <a:pt x="112" y="90"/>
                </a:lnTo>
                <a:lnTo>
                  <a:pt x="112" y="86"/>
                </a:lnTo>
                <a:lnTo>
                  <a:pt x="112" y="87"/>
                </a:lnTo>
                <a:lnTo>
                  <a:pt x="112" y="86"/>
                </a:lnTo>
                <a:lnTo>
                  <a:pt x="113" y="88"/>
                </a:lnTo>
                <a:lnTo>
                  <a:pt x="113" y="91"/>
                </a:lnTo>
                <a:lnTo>
                  <a:pt x="114" y="91"/>
                </a:lnTo>
                <a:lnTo>
                  <a:pt x="114" y="90"/>
                </a:lnTo>
                <a:lnTo>
                  <a:pt x="114" y="87"/>
                </a:lnTo>
                <a:lnTo>
                  <a:pt x="114" y="86"/>
                </a:lnTo>
                <a:lnTo>
                  <a:pt x="115" y="85"/>
                </a:lnTo>
                <a:lnTo>
                  <a:pt x="115" y="84"/>
                </a:lnTo>
                <a:lnTo>
                  <a:pt x="115" y="88"/>
                </a:lnTo>
                <a:lnTo>
                  <a:pt x="115" y="82"/>
                </a:lnTo>
                <a:lnTo>
                  <a:pt x="116" y="87"/>
                </a:lnTo>
                <a:lnTo>
                  <a:pt x="116" y="84"/>
                </a:lnTo>
                <a:lnTo>
                  <a:pt x="116" y="83"/>
                </a:lnTo>
                <a:lnTo>
                  <a:pt x="116" y="84"/>
                </a:lnTo>
                <a:lnTo>
                  <a:pt x="117" y="81"/>
                </a:lnTo>
                <a:lnTo>
                  <a:pt x="117" y="86"/>
                </a:lnTo>
                <a:lnTo>
                  <a:pt x="117" y="85"/>
                </a:lnTo>
                <a:lnTo>
                  <a:pt x="117" y="87"/>
                </a:lnTo>
                <a:lnTo>
                  <a:pt x="118" y="86"/>
                </a:lnTo>
                <a:lnTo>
                  <a:pt x="118" y="85"/>
                </a:lnTo>
                <a:lnTo>
                  <a:pt x="118" y="76"/>
                </a:lnTo>
                <a:lnTo>
                  <a:pt x="118" y="79"/>
                </a:lnTo>
                <a:lnTo>
                  <a:pt x="119" y="83"/>
                </a:lnTo>
                <a:lnTo>
                  <a:pt x="119" y="82"/>
                </a:lnTo>
                <a:lnTo>
                  <a:pt x="119" y="76"/>
                </a:lnTo>
                <a:lnTo>
                  <a:pt x="119" y="74"/>
                </a:lnTo>
                <a:lnTo>
                  <a:pt x="119" y="75"/>
                </a:lnTo>
                <a:lnTo>
                  <a:pt x="120" y="75"/>
                </a:lnTo>
                <a:lnTo>
                  <a:pt x="120" y="74"/>
                </a:lnTo>
                <a:lnTo>
                  <a:pt x="120" y="66"/>
                </a:lnTo>
                <a:lnTo>
                  <a:pt x="121" y="65"/>
                </a:lnTo>
                <a:lnTo>
                  <a:pt x="121" y="67"/>
                </a:lnTo>
                <a:lnTo>
                  <a:pt x="121" y="66"/>
                </a:lnTo>
                <a:lnTo>
                  <a:pt x="121" y="67"/>
                </a:lnTo>
                <a:lnTo>
                  <a:pt x="122" y="64"/>
                </a:lnTo>
                <a:lnTo>
                  <a:pt x="122" y="68"/>
                </a:lnTo>
                <a:lnTo>
                  <a:pt x="122" y="67"/>
                </a:lnTo>
                <a:lnTo>
                  <a:pt x="122" y="70"/>
                </a:lnTo>
                <a:lnTo>
                  <a:pt x="123" y="73"/>
                </a:lnTo>
                <a:lnTo>
                  <a:pt x="123" y="75"/>
                </a:lnTo>
                <a:lnTo>
                  <a:pt x="123" y="67"/>
                </a:lnTo>
                <a:lnTo>
                  <a:pt x="124" y="67"/>
                </a:lnTo>
                <a:lnTo>
                  <a:pt x="124" y="66"/>
                </a:lnTo>
                <a:lnTo>
                  <a:pt x="124" y="67"/>
                </a:lnTo>
                <a:lnTo>
                  <a:pt x="125" y="77"/>
                </a:lnTo>
                <a:lnTo>
                  <a:pt x="125" y="78"/>
                </a:lnTo>
                <a:lnTo>
                  <a:pt x="125" y="77"/>
                </a:lnTo>
                <a:lnTo>
                  <a:pt x="126" y="79"/>
                </a:lnTo>
                <a:lnTo>
                  <a:pt x="126" y="78"/>
                </a:lnTo>
                <a:lnTo>
                  <a:pt x="126" y="71"/>
                </a:lnTo>
                <a:lnTo>
                  <a:pt x="126" y="74"/>
                </a:lnTo>
                <a:lnTo>
                  <a:pt x="127" y="69"/>
                </a:lnTo>
                <a:lnTo>
                  <a:pt x="127" y="77"/>
                </a:lnTo>
                <a:lnTo>
                  <a:pt x="127" y="80"/>
                </a:lnTo>
                <a:lnTo>
                  <a:pt x="127" y="78"/>
                </a:lnTo>
                <a:lnTo>
                  <a:pt x="128" y="78"/>
                </a:lnTo>
                <a:lnTo>
                  <a:pt x="128" y="79"/>
                </a:lnTo>
                <a:lnTo>
                  <a:pt x="128" y="77"/>
                </a:lnTo>
                <a:lnTo>
                  <a:pt x="128" y="78"/>
                </a:lnTo>
                <a:lnTo>
                  <a:pt x="129" y="70"/>
                </a:lnTo>
                <a:lnTo>
                  <a:pt x="129" y="68"/>
                </a:lnTo>
                <a:lnTo>
                  <a:pt x="129" y="69"/>
                </a:lnTo>
                <a:lnTo>
                  <a:pt x="130" y="74"/>
                </a:lnTo>
                <a:lnTo>
                  <a:pt x="130" y="78"/>
                </a:lnTo>
                <a:lnTo>
                  <a:pt x="130" y="77"/>
                </a:lnTo>
                <a:lnTo>
                  <a:pt x="130" y="80"/>
                </a:lnTo>
                <a:lnTo>
                  <a:pt x="131" y="72"/>
                </a:lnTo>
                <a:lnTo>
                  <a:pt x="131" y="75"/>
                </a:lnTo>
                <a:lnTo>
                  <a:pt x="131" y="73"/>
                </a:lnTo>
                <a:lnTo>
                  <a:pt x="132" y="73"/>
                </a:lnTo>
                <a:lnTo>
                  <a:pt x="132" y="77"/>
                </a:lnTo>
                <a:lnTo>
                  <a:pt x="132" y="82"/>
                </a:lnTo>
                <a:lnTo>
                  <a:pt x="132" y="84"/>
                </a:lnTo>
                <a:lnTo>
                  <a:pt x="133" y="89"/>
                </a:lnTo>
                <a:lnTo>
                  <a:pt x="133" y="84"/>
                </a:lnTo>
                <a:lnTo>
                  <a:pt x="133" y="78"/>
                </a:lnTo>
                <a:lnTo>
                  <a:pt x="133" y="76"/>
                </a:lnTo>
                <a:lnTo>
                  <a:pt x="133" y="72"/>
                </a:lnTo>
                <a:lnTo>
                  <a:pt x="134" y="68"/>
                </a:lnTo>
                <a:lnTo>
                  <a:pt x="134" y="62"/>
                </a:lnTo>
                <a:lnTo>
                  <a:pt x="134" y="61"/>
                </a:lnTo>
                <a:lnTo>
                  <a:pt x="134" y="58"/>
                </a:lnTo>
                <a:lnTo>
                  <a:pt x="135" y="58"/>
                </a:lnTo>
                <a:lnTo>
                  <a:pt x="135" y="55"/>
                </a:lnTo>
                <a:lnTo>
                  <a:pt x="135" y="57"/>
                </a:lnTo>
                <a:lnTo>
                  <a:pt x="135" y="59"/>
                </a:lnTo>
                <a:lnTo>
                  <a:pt x="135" y="60"/>
                </a:lnTo>
                <a:lnTo>
                  <a:pt x="136" y="60"/>
                </a:lnTo>
                <a:lnTo>
                  <a:pt x="136" y="58"/>
                </a:lnTo>
                <a:lnTo>
                  <a:pt x="136" y="59"/>
                </a:lnTo>
                <a:lnTo>
                  <a:pt x="137" y="59"/>
                </a:lnTo>
                <a:lnTo>
                  <a:pt x="137" y="66"/>
                </a:lnTo>
                <a:lnTo>
                  <a:pt x="137" y="65"/>
                </a:lnTo>
                <a:lnTo>
                  <a:pt x="138" y="62"/>
                </a:lnTo>
                <a:lnTo>
                  <a:pt x="138" y="59"/>
                </a:lnTo>
                <a:lnTo>
                  <a:pt x="138" y="52"/>
                </a:lnTo>
                <a:lnTo>
                  <a:pt x="138" y="51"/>
                </a:lnTo>
                <a:lnTo>
                  <a:pt x="138" y="45"/>
                </a:lnTo>
                <a:lnTo>
                  <a:pt x="139" y="44"/>
                </a:lnTo>
                <a:lnTo>
                  <a:pt x="139" y="43"/>
                </a:lnTo>
                <a:lnTo>
                  <a:pt x="139" y="40"/>
                </a:lnTo>
                <a:lnTo>
                  <a:pt x="139" y="42"/>
                </a:lnTo>
                <a:lnTo>
                  <a:pt x="140" y="50"/>
                </a:lnTo>
                <a:lnTo>
                  <a:pt x="140" y="54"/>
                </a:lnTo>
                <a:lnTo>
                  <a:pt x="140" y="56"/>
                </a:lnTo>
                <a:lnTo>
                  <a:pt x="140" y="55"/>
                </a:lnTo>
                <a:lnTo>
                  <a:pt x="140" y="60"/>
                </a:lnTo>
                <a:lnTo>
                  <a:pt x="141" y="60"/>
                </a:lnTo>
                <a:lnTo>
                  <a:pt x="141" y="61"/>
                </a:lnTo>
                <a:lnTo>
                  <a:pt x="141" y="58"/>
                </a:lnTo>
                <a:lnTo>
                  <a:pt x="141" y="54"/>
                </a:lnTo>
                <a:lnTo>
                  <a:pt x="142" y="52"/>
                </a:lnTo>
                <a:lnTo>
                  <a:pt x="142" y="53"/>
                </a:lnTo>
                <a:lnTo>
                  <a:pt x="142" y="52"/>
                </a:lnTo>
                <a:lnTo>
                  <a:pt x="142" y="50"/>
                </a:lnTo>
                <a:lnTo>
                  <a:pt x="142" y="44"/>
                </a:lnTo>
                <a:lnTo>
                  <a:pt x="143" y="36"/>
                </a:lnTo>
                <a:lnTo>
                  <a:pt x="143" y="34"/>
                </a:lnTo>
                <a:lnTo>
                  <a:pt x="143" y="30"/>
                </a:lnTo>
                <a:lnTo>
                  <a:pt x="143" y="29"/>
                </a:lnTo>
                <a:lnTo>
                  <a:pt x="144" y="28"/>
                </a:lnTo>
                <a:lnTo>
                  <a:pt x="144" y="26"/>
                </a:lnTo>
                <a:lnTo>
                  <a:pt x="144" y="27"/>
                </a:lnTo>
                <a:lnTo>
                  <a:pt x="144" y="36"/>
                </a:lnTo>
                <a:lnTo>
                  <a:pt x="145" y="36"/>
                </a:lnTo>
                <a:lnTo>
                  <a:pt x="145" y="38"/>
                </a:lnTo>
                <a:lnTo>
                  <a:pt x="145" y="35"/>
                </a:lnTo>
                <a:lnTo>
                  <a:pt x="145" y="34"/>
                </a:lnTo>
                <a:lnTo>
                  <a:pt x="146" y="37"/>
                </a:lnTo>
                <a:lnTo>
                  <a:pt x="146" y="38"/>
                </a:lnTo>
                <a:lnTo>
                  <a:pt x="146" y="34"/>
                </a:lnTo>
                <a:lnTo>
                  <a:pt x="146" y="35"/>
                </a:lnTo>
                <a:lnTo>
                  <a:pt x="147" y="38"/>
                </a:lnTo>
                <a:lnTo>
                  <a:pt x="147" y="34"/>
                </a:lnTo>
                <a:lnTo>
                  <a:pt x="147" y="31"/>
                </a:lnTo>
                <a:lnTo>
                  <a:pt x="147" y="34"/>
                </a:lnTo>
                <a:lnTo>
                  <a:pt x="147" y="37"/>
                </a:lnTo>
                <a:lnTo>
                  <a:pt x="148" y="39"/>
                </a:lnTo>
                <a:lnTo>
                  <a:pt x="148" y="43"/>
                </a:lnTo>
                <a:lnTo>
                  <a:pt x="148" y="44"/>
                </a:lnTo>
                <a:lnTo>
                  <a:pt x="148" y="46"/>
                </a:lnTo>
                <a:lnTo>
                  <a:pt x="149" y="47"/>
                </a:lnTo>
                <a:lnTo>
                  <a:pt x="149" y="46"/>
                </a:lnTo>
                <a:lnTo>
                  <a:pt x="149" y="54"/>
                </a:lnTo>
                <a:lnTo>
                  <a:pt x="149" y="53"/>
                </a:lnTo>
                <a:lnTo>
                  <a:pt x="150" y="58"/>
                </a:lnTo>
                <a:lnTo>
                  <a:pt x="150" y="60"/>
                </a:lnTo>
                <a:lnTo>
                  <a:pt x="150" y="57"/>
                </a:lnTo>
                <a:lnTo>
                  <a:pt x="151" y="53"/>
                </a:lnTo>
                <a:lnTo>
                  <a:pt x="151" y="51"/>
                </a:lnTo>
                <a:lnTo>
                  <a:pt x="151" y="49"/>
                </a:lnTo>
                <a:lnTo>
                  <a:pt x="151" y="46"/>
                </a:lnTo>
                <a:lnTo>
                  <a:pt x="152" y="54"/>
                </a:lnTo>
                <a:lnTo>
                  <a:pt x="152" y="56"/>
                </a:lnTo>
                <a:lnTo>
                  <a:pt x="152" y="58"/>
                </a:lnTo>
                <a:lnTo>
                  <a:pt x="152" y="57"/>
                </a:lnTo>
                <a:lnTo>
                  <a:pt x="153" y="56"/>
                </a:lnTo>
                <a:lnTo>
                  <a:pt x="153" y="55"/>
                </a:lnTo>
                <a:lnTo>
                  <a:pt x="153" y="54"/>
                </a:lnTo>
                <a:lnTo>
                  <a:pt x="153" y="63"/>
                </a:lnTo>
                <a:lnTo>
                  <a:pt x="154" y="65"/>
                </a:lnTo>
                <a:lnTo>
                  <a:pt x="154" y="60"/>
                </a:lnTo>
                <a:lnTo>
                  <a:pt x="154" y="53"/>
                </a:lnTo>
                <a:lnTo>
                  <a:pt x="154" y="56"/>
                </a:lnTo>
                <a:lnTo>
                  <a:pt x="154" y="60"/>
                </a:lnTo>
                <a:lnTo>
                  <a:pt x="155" y="56"/>
                </a:lnTo>
                <a:lnTo>
                  <a:pt x="155" y="52"/>
                </a:lnTo>
                <a:lnTo>
                  <a:pt x="155" y="49"/>
                </a:lnTo>
                <a:lnTo>
                  <a:pt x="155" y="47"/>
                </a:lnTo>
                <a:lnTo>
                  <a:pt x="156" y="42"/>
                </a:lnTo>
                <a:lnTo>
                  <a:pt x="156" y="47"/>
                </a:lnTo>
                <a:lnTo>
                  <a:pt x="156" y="46"/>
                </a:lnTo>
                <a:lnTo>
                  <a:pt x="156" y="45"/>
                </a:lnTo>
                <a:lnTo>
                  <a:pt x="156" y="39"/>
                </a:lnTo>
                <a:lnTo>
                  <a:pt x="157" y="32"/>
                </a:lnTo>
                <a:lnTo>
                  <a:pt x="157" y="37"/>
                </a:lnTo>
                <a:lnTo>
                  <a:pt x="157" y="36"/>
                </a:lnTo>
                <a:lnTo>
                  <a:pt x="157" y="39"/>
                </a:lnTo>
                <a:lnTo>
                  <a:pt x="158" y="32"/>
                </a:lnTo>
                <a:lnTo>
                  <a:pt x="158" y="26"/>
                </a:lnTo>
                <a:lnTo>
                  <a:pt x="158" y="31"/>
                </a:lnTo>
                <a:lnTo>
                  <a:pt x="158" y="28"/>
                </a:lnTo>
                <a:lnTo>
                  <a:pt x="158" y="26"/>
                </a:lnTo>
                <a:lnTo>
                  <a:pt x="159" y="23"/>
                </a:lnTo>
                <a:lnTo>
                  <a:pt x="159" y="18"/>
                </a:lnTo>
                <a:lnTo>
                  <a:pt x="159" y="17"/>
                </a:lnTo>
                <a:lnTo>
                  <a:pt x="160" y="11"/>
                </a:lnTo>
                <a:lnTo>
                  <a:pt x="160" y="2"/>
                </a:lnTo>
                <a:lnTo>
                  <a:pt x="160" y="3"/>
                </a:lnTo>
                <a:lnTo>
                  <a:pt x="160" y="4"/>
                </a:lnTo>
                <a:lnTo>
                  <a:pt x="161" y="13"/>
                </a:lnTo>
                <a:lnTo>
                  <a:pt x="161" y="14"/>
                </a:lnTo>
                <a:lnTo>
                  <a:pt x="161" y="10"/>
                </a:lnTo>
                <a:lnTo>
                  <a:pt x="161" y="13"/>
                </a:lnTo>
                <a:lnTo>
                  <a:pt x="161" y="18"/>
                </a:lnTo>
                <a:lnTo>
                  <a:pt x="162" y="12"/>
                </a:lnTo>
                <a:lnTo>
                  <a:pt x="162" y="18"/>
                </a:lnTo>
                <a:lnTo>
                  <a:pt x="162" y="21"/>
                </a:lnTo>
                <a:lnTo>
                  <a:pt x="162" y="20"/>
                </a:lnTo>
                <a:lnTo>
                  <a:pt x="163" y="16"/>
                </a:lnTo>
                <a:lnTo>
                  <a:pt x="163" y="15"/>
                </a:lnTo>
                <a:lnTo>
                  <a:pt x="163" y="22"/>
                </a:lnTo>
                <a:lnTo>
                  <a:pt x="163" y="15"/>
                </a:lnTo>
                <a:lnTo>
                  <a:pt x="164" y="22"/>
                </a:lnTo>
                <a:lnTo>
                  <a:pt x="164" y="19"/>
                </a:lnTo>
                <a:lnTo>
                  <a:pt x="164" y="22"/>
                </a:lnTo>
                <a:lnTo>
                  <a:pt x="164" y="28"/>
                </a:lnTo>
                <a:lnTo>
                  <a:pt x="165" y="26"/>
                </a:lnTo>
                <a:lnTo>
                  <a:pt x="165" y="21"/>
                </a:lnTo>
                <a:lnTo>
                  <a:pt x="165" y="18"/>
                </a:lnTo>
                <a:lnTo>
                  <a:pt x="165" y="19"/>
                </a:lnTo>
                <a:lnTo>
                  <a:pt x="165" y="24"/>
                </a:lnTo>
                <a:lnTo>
                  <a:pt x="166" y="24"/>
                </a:lnTo>
                <a:lnTo>
                  <a:pt x="166" y="26"/>
                </a:lnTo>
                <a:lnTo>
                  <a:pt x="166" y="33"/>
                </a:lnTo>
                <a:lnTo>
                  <a:pt x="167" y="34"/>
                </a:lnTo>
                <a:lnTo>
                  <a:pt x="167" y="36"/>
                </a:lnTo>
                <a:lnTo>
                  <a:pt x="167" y="32"/>
                </a:lnTo>
                <a:lnTo>
                  <a:pt x="168" y="32"/>
                </a:lnTo>
                <a:lnTo>
                  <a:pt x="168" y="36"/>
                </a:lnTo>
                <a:lnTo>
                  <a:pt x="168" y="39"/>
                </a:lnTo>
                <a:lnTo>
                  <a:pt x="168" y="45"/>
                </a:lnTo>
                <a:lnTo>
                  <a:pt x="168" y="44"/>
                </a:lnTo>
                <a:lnTo>
                  <a:pt x="169" y="40"/>
                </a:lnTo>
                <a:lnTo>
                  <a:pt x="169" y="39"/>
                </a:lnTo>
                <a:lnTo>
                  <a:pt x="169" y="42"/>
                </a:lnTo>
                <a:lnTo>
                  <a:pt x="169" y="39"/>
                </a:lnTo>
                <a:lnTo>
                  <a:pt x="170" y="45"/>
                </a:lnTo>
                <a:lnTo>
                  <a:pt x="170" y="43"/>
                </a:lnTo>
                <a:lnTo>
                  <a:pt x="170" y="53"/>
                </a:lnTo>
                <a:lnTo>
                  <a:pt x="170" y="49"/>
                </a:lnTo>
                <a:lnTo>
                  <a:pt x="170" y="56"/>
                </a:lnTo>
                <a:lnTo>
                  <a:pt x="171" y="60"/>
                </a:lnTo>
                <a:lnTo>
                  <a:pt x="171" y="62"/>
                </a:lnTo>
                <a:lnTo>
                  <a:pt x="171" y="61"/>
                </a:lnTo>
                <a:lnTo>
                  <a:pt x="171" y="60"/>
                </a:lnTo>
                <a:lnTo>
                  <a:pt x="172" y="66"/>
                </a:lnTo>
                <a:lnTo>
                  <a:pt x="172" y="68"/>
                </a:lnTo>
                <a:lnTo>
                  <a:pt x="172" y="69"/>
                </a:lnTo>
                <a:lnTo>
                  <a:pt x="173" y="77"/>
                </a:lnTo>
                <a:lnTo>
                  <a:pt x="173" y="73"/>
                </a:lnTo>
                <a:lnTo>
                  <a:pt x="173" y="68"/>
                </a:lnTo>
                <a:lnTo>
                  <a:pt x="174" y="70"/>
                </a:lnTo>
                <a:lnTo>
                  <a:pt x="174" y="64"/>
                </a:lnTo>
                <a:lnTo>
                  <a:pt x="174" y="68"/>
                </a:lnTo>
                <a:lnTo>
                  <a:pt x="174" y="67"/>
                </a:lnTo>
                <a:lnTo>
                  <a:pt x="175" y="63"/>
                </a:lnTo>
                <a:lnTo>
                  <a:pt x="175" y="64"/>
                </a:lnTo>
                <a:lnTo>
                  <a:pt x="175" y="66"/>
                </a:lnTo>
                <a:lnTo>
                  <a:pt x="175" y="71"/>
                </a:lnTo>
                <a:lnTo>
                  <a:pt x="175" y="73"/>
                </a:lnTo>
                <a:lnTo>
                  <a:pt x="176" y="77"/>
                </a:lnTo>
                <a:lnTo>
                  <a:pt x="176" y="84"/>
                </a:lnTo>
                <a:lnTo>
                  <a:pt x="176" y="79"/>
                </a:lnTo>
                <a:lnTo>
                  <a:pt x="176" y="83"/>
                </a:lnTo>
                <a:lnTo>
                  <a:pt x="177" y="81"/>
                </a:lnTo>
                <a:lnTo>
                  <a:pt x="177" y="84"/>
                </a:lnTo>
                <a:lnTo>
                  <a:pt x="177" y="80"/>
                </a:lnTo>
                <a:lnTo>
                  <a:pt x="177" y="77"/>
                </a:lnTo>
                <a:lnTo>
                  <a:pt x="178" y="75"/>
                </a:lnTo>
                <a:lnTo>
                  <a:pt x="178" y="81"/>
                </a:lnTo>
                <a:lnTo>
                  <a:pt x="178" y="73"/>
                </a:lnTo>
                <a:lnTo>
                  <a:pt x="178" y="69"/>
                </a:lnTo>
                <a:lnTo>
                  <a:pt x="179" y="72"/>
                </a:lnTo>
                <a:lnTo>
                  <a:pt x="179" y="73"/>
                </a:lnTo>
                <a:lnTo>
                  <a:pt x="179" y="76"/>
                </a:lnTo>
                <a:lnTo>
                  <a:pt x="180" y="79"/>
                </a:lnTo>
                <a:lnTo>
                  <a:pt x="180" y="81"/>
                </a:lnTo>
                <a:lnTo>
                  <a:pt x="180" y="86"/>
                </a:lnTo>
                <a:lnTo>
                  <a:pt x="181" y="81"/>
                </a:lnTo>
                <a:lnTo>
                  <a:pt x="181" y="78"/>
                </a:lnTo>
                <a:lnTo>
                  <a:pt x="181" y="75"/>
                </a:lnTo>
                <a:lnTo>
                  <a:pt x="181" y="74"/>
                </a:lnTo>
                <a:lnTo>
                  <a:pt x="182" y="76"/>
                </a:lnTo>
                <a:lnTo>
                  <a:pt x="182" y="77"/>
                </a:lnTo>
                <a:lnTo>
                  <a:pt x="182" y="79"/>
                </a:lnTo>
                <a:lnTo>
                  <a:pt x="182" y="77"/>
                </a:lnTo>
                <a:lnTo>
                  <a:pt x="182" y="75"/>
                </a:lnTo>
                <a:lnTo>
                  <a:pt x="183" y="78"/>
                </a:lnTo>
                <a:lnTo>
                  <a:pt x="183" y="74"/>
                </a:lnTo>
                <a:lnTo>
                  <a:pt x="183" y="73"/>
                </a:lnTo>
                <a:lnTo>
                  <a:pt x="183" y="74"/>
                </a:lnTo>
                <a:lnTo>
                  <a:pt x="184" y="79"/>
                </a:lnTo>
                <a:lnTo>
                  <a:pt x="184" y="71"/>
                </a:lnTo>
                <a:lnTo>
                  <a:pt x="184" y="75"/>
                </a:lnTo>
                <a:lnTo>
                  <a:pt x="184" y="78"/>
                </a:lnTo>
                <a:lnTo>
                  <a:pt x="184" y="79"/>
                </a:lnTo>
                <a:lnTo>
                  <a:pt x="185" y="87"/>
                </a:lnTo>
                <a:lnTo>
                  <a:pt x="185" y="89"/>
                </a:lnTo>
                <a:lnTo>
                  <a:pt x="185" y="85"/>
                </a:lnTo>
                <a:lnTo>
                  <a:pt x="185" y="83"/>
                </a:lnTo>
                <a:lnTo>
                  <a:pt x="186" y="76"/>
                </a:lnTo>
                <a:lnTo>
                  <a:pt x="186" y="71"/>
                </a:lnTo>
                <a:lnTo>
                  <a:pt x="186" y="74"/>
                </a:lnTo>
                <a:lnTo>
                  <a:pt x="186" y="73"/>
                </a:lnTo>
                <a:lnTo>
                  <a:pt x="187" y="73"/>
                </a:lnTo>
                <a:lnTo>
                  <a:pt x="187" y="75"/>
                </a:lnTo>
                <a:lnTo>
                  <a:pt x="187" y="74"/>
                </a:lnTo>
                <a:lnTo>
                  <a:pt x="188" y="78"/>
                </a:lnTo>
                <a:lnTo>
                  <a:pt x="188" y="79"/>
                </a:lnTo>
                <a:lnTo>
                  <a:pt x="188" y="78"/>
                </a:lnTo>
                <a:lnTo>
                  <a:pt x="188" y="74"/>
                </a:lnTo>
                <a:lnTo>
                  <a:pt x="188" y="73"/>
                </a:lnTo>
                <a:lnTo>
                  <a:pt x="189" y="77"/>
                </a:lnTo>
                <a:lnTo>
                  <a:pt x="189" y="80"/>
                </a:lnTo>
                <a:lnTo>
                  <a:pt x="189" y="83"/>
                </a:lnTo>
                <a:lnTo>
                  <a:pt x="190" y="83"/>
                </a:lnTo>
                <a:lnTo>
                  <a:pt x="190" y="82"/>
                </a:lnTo>
                <a:lnTo>
                  <a:pt x="190" y="81"/>
                </a:lnTo>
                <a:lnTo>
                  <a:pt x="190" y="90"/>
                </a:lnTo>
                <a:lnTo>
                  <a:pt x="191" y="90"/>
                </a:lnTo>
                <a:lnTo>
                  <a:pt x="191" y="86"/>
                </a:lnTo>
                <a:lnTo>
                  <a:pt x="191" y="80"/>
                </a:lnTo>
                <a:lnTo>
                  <a:pt x="191" y="81"/>
                </a:lnTo>
                <a:lnTo>
                  <a:pt x="191" y="84"/>
                </a:lnTo>
                <a:lnTo>
                  <a:pt x="192" y="87"/>
                </a:lnTo>
                <a:lnTo>
                  <a:pt x="192" y="88"/>
                </a:lnTo>
                <a:lnTo>
                  <a:pt x="192" y="95"/>
                </a:lnTo>
                <a:lnTo>
                  <a:pt x="192" y="92"/>
                </a:lnTo>
                <a:lnTo>
                  <a:pt x="193" y="96"/>
                </a:lnTo>
                <a:lnTo>
                  <a:pt x="193" y="94"/>
                </a:lnTo>
                <a:lnTo>
                  <a:pt x="193" y="95"/>
                </a:lnTo>
                <a:lnTo>
                  <a:pt x="194" y="101"/>
                </a:lnTo>
                <a:lnTo>
                  <a:pt x="194" y="102"/>
                </a:lnTo>
                <a:lnTo>
                  <a:pt x="194" y="101"/>
                </a:lnTo>
                <a:lnTo>
                  <a:pt x="195" y="98"/>
                </a:lnTo>
                <a:lnTo>
                  <a:pt x="195" y="97"/>
                </a:lnTo>
                <a:lnTo>
                  <a:pt x="195" y="94"/>
                </a:lnTo>
                <a:lnTo>
                  <a:pt x="195" y="93"/>
                </a:lnTo>
                <a:lnTo>
                  <a:pt x="196" y="92"/>
                </a:lnTo>
                <a:lnTo>
                  <a:pt x="196" y="91"/>
                </a:lnTo>
                <a:lnTo>
                  <a:pt x="196" y="88"/>
                </a:lnTo>
                <a:lnTo>
                  <a:pt x="196" y="85"/>
                </a:lnTo>
                <a:lnTo>
                  <a:pt x="197" y="87"/>
                </a:lnTo>
                <a:lnTo>
                  <a:pt x="197" y="85"/>
                </a:lnTo>
                <a:lnTo>
                  <a:pt x="197" y="82"/>
                </a:lnTo>
                <a:lnTo>
                  <a:pt x="197" y="87"/>
                </a:lnTo>
                <a:lnTo>
                  <a:pt x="198" y="94"/>
                </a:lnTo>
                <a:lnTo>
                  <a:pt x="198" y="90"/>
                </a:lnTo>
                <a:lnTo>
                  <a:pt x="198" y="83"/>
                </a:lnTo>
                <a:lnTo>
                  <a:pt x="199" y="81"/>
                </a:lnTo>
                <a:lnTo>
                  <a:pt x="199" y="86"/>
                </a:lnTo>
                <a:lnTo>
                  <a:pt x="199" y="87"/>
                </a:lnTo>
                <a:lnTo>
                  <a:pt x="199" y="85"/>
                </a:lnTo>
                <a:lnTo>
                  <a:pt x="200" y="84"/>
                </a:lnTo>
                <a:lnTo>
                  <a:pt x="200" y="79"/>
                </a:lnTo>
                <a:lnTo>
                  <a:pt x="200" y="78"/>
                </a:lnTo>
                <a:lnTo>
                  <a:pt x="200" y="75"/>
                </a:lnTo>
                <a:lnTo>
                  <a:pt x="200" y="78"/>
                </a:lnTo>
                <a:lnTo>
                  <a:pt x="201" y="79"/>
                </a:lnTo>
                <a:lnTo>
                  <a:pt x="201" y="81"/>
                </a:lnTo>
                <a:lnTo>
                  <a:pt x="201" y="80"/>
                </a:lnTo>
                <a:lnTo>
                  <a:pt x="202" y="78"/>
                </a:lnTo>
                <a:lnTo>
                  <a:pt x="202" y="80"/>
                </a:lnTo>
                <a:lnTo>
                  <a:pt x="202" y="77"/>
                </a:lnTo>
                <a:lnTo>
                  <a:pt x="202" y="75"/>
                </a:lnTo>
                <a:lnTo>
                  <a:pt x="203" y="81"/>
                </a:lnTo>
                <a:lnTo>
                  <a:pt x="203" y="82"/>
                </a:lnTo>
                <a:lnTo>
                  <a:pt x="203" y="81"/>
                </a:lnTo>
                <a:lnTo>
                  <a:pt x="203" y="78"/>
                </a:lnTo>
                <a:lnTo>
                  <a:pt x="204" y="79"/>
                </a:lnTo>
                <a:lnTo>
                  <a:pt x="204" y="78"/>
                </a:lnTo>
                <a:lnTo>
                  <a:pt x="204" y="76"/>
                </a:lnTo>
                <a:lnTo>
                  <a:pt x="204" y="75"/>
                </a:lnTo>
                <a:lnTo>
                  <a:pt x="205" y="79"/>
                </a:lnTo>
                <a:lnTo>
                  <a:pt x="205" y="87"/>
                </a:lnTo>
                <a:lnTo>
                  <a:pt x="205" y="88"/>
                </a:lnTo>
                <a:lnTo>
                  <a:pt x="205" y="85"/>
                </a:lnTo>
                <a:lnTo>
                  <a:pt x="206" y="86"/>
                </a:lnTo>
                <a:lnTo>
                  <a:pt x="206" y="79"/>
                </a:lnTo>
                <a:lnTo>
                  <a:pt x="206" y="87"/>
                </a:lnTo>
                <a:lnTo>
                  <a:pt x="207" y="86"/>
                </a:lnTo>
                <a:lnTo>
                  <a:pt x="207" y="84"/>
                </a:lnTo>
                <a:lnTo>
                  <a:pt x="207" y="83"/>
                </a:lnTo>
                <a:lnTo>
                  <a:pt x="207" y="82"/>
                </a:lnTo>
                <a:lnTo>
                  <a:pt x="207" y="83"/>
                </a:lnTo>
                <a:lnTo>
                  <a:pt x="208" y="85"/>
                </a:lnTo>
                <a:lnTo>
                  <a:pt x="208" y="87"/>
                </a:lnTo>
                <a:lnTo>
                  <a:pt x="209" y="83"/>
                </a:lnTo>
                <a:lnTo>
                  <a:pt x="209" y="81"/>
                </a:lnTo>
                <a:lnTo>
                  <a:pt x="209" y="85"/>
                </a:lnTo>
                <a:lnTo>
                  <a:pt x="209" y="82"/>
                </a:lnTo>
                <a:lnTo>
                  <a:pt x="209" y="83"/>
                </a:lnTo>
                <a:lnTo>
                  <a:pt x="210" y="82"/>
                </a:lnTo>
                <a:lnTo>
                  <a:pt x="210" y="87"/>
                </a:lnTo>
                <a:lnTo>
                  <a:pt x="210" y="89"/>
                </a:lnTo>
                <a:lnTo>
                  <a:pt x="210" y="90"/>
                </a:lnTo>
                <a:lnTo>
                  <a:pt x="211" y="89"/>
                </a:lnTo>
                <a:lnTo>
                  <a:pt x="211" y="90"/>
                </a:lnTo>
                <a:lnTo>
                  <a:pt x="211" y="89"/>
                </a:lnTo>
                <a:lnTo>
                  <a:pt x="212" y="88"/>
                </a:lnTo>
                <a:lnTo>
                  <a:pt x="212" y="87"/>
                </a:lnTo>
                <a:lnTo>
                  <a:pt x="212" y="88"/>
                </a:lnTo>
                <a:lnTo>
                  <a:pt x="212" y="81"/>
                </a:lnTo>
                <a:lnTo>
                  <a:pt x="212" y="88"/>
                </a:lnTo>
                <a:lnTo>
                  <a:pt x="213" y="91"/>
                </a:lnTo>
                <a:lnTo>
                  <a:pt x="213" y="92"/>
                </a:lnTo>
                <a:lnTo>
                  <a:pt x="213" y="88"/>
                </a:lnTo>
                <a:lnTo>
                  <a:pt x="214" y="88"/>
                </a:lnTo>
                <a:lnTo>
                  <a:pt x="214" y="87"/>
                </a:lnTo>
                <a:lnTo>
                  <a:pt x="214" y="85"/>
                </a:lnTo>
                <a:lnTo>
                  <a:pt x="214" y="86"/>
                </a:lnTo>
                <a:lnTo>
                  <a:pt x="215" y="87"/>
                </a:lnTo>
                <a:lnTo>
                  <a:pt x="215" y="86"/>
                </a:lnTo>
                <a:lnTo>
                  <a:pt x="215" y="88"/>
                </a:lnTo>
                <a:lnTo>
                  <a:pt x="215" y="90"/>
                </a:lnTo>
                <a:lnTo>
                  <a:pt x="216" y="88"/>
                </a:lnTo>
                <a:lnTo>
                  <a:pt x="216" y="87"/>
                </a:lnTo>
                <a:lnTo>
                  <a:pt x="216" y="86"/>
                </a:lnTo>
                <a:lnTo>
                  <a:pt x="216" y="83"/>
                </a:lnTo>
                <a:lnTo>
                  <a:pt x="216" y="81"/>
                </a:lnTo>
                <a:lnTo>
                  <a:pt x="217" y="81"/>
                </a:lnTo>
                <a:lnTo>
                  <a:pt x="217" y="80"/>
                </a:lnTo>
                <a:lnTo>
                  <a:pt x="217" y="79"/>
                </a:lnTo>
                <a:lnTo>
                  <a:pt x="218" y="79"/>
                </a:lnTo>
                <a:lnTo>
                  <a:pt x="218" y="76"/>
                </a:lnTo>
                <a:lnTo>
                  <a:pt x="218" y="78"/>
                </a:lnTo>
                <a:lnTo>
                  <a:pt x="219" y="79"/>
                </a:lnTo>
                <a:lnTo>
                  <a:pt x="219" y="84"/>
                </a:lnTo>
                <a:lnTo>
                  <a:pt x="219" y="85"/>
                </a:lnTo>
                <a:lnTo>
                  <a:pt x="219" y="84"/>
                </a:lnTo>
                <a:lnTo>
                  <a:pt x="219" y="83"/>
                </a:lnTo>
                <a:lnTo>
                  <a:pt x="220" y="79"/>
                </a:lnTo>
                <a:lnTo>
                  <a:pt x="220" y="85"/>
                </a:lnTo>
                <a:lnTo>
                  <a:pt x="220" y="81"/>
                </a:lnTo>
                <a:lnTo>
                  <a:pt x="220" y="86"/>
                </a:lnTo>
                <a:lnTo>
                  <a:pt x="221" y="87"/>
                </a:lnTo>
                <a:lnTo>
                  <a:pt x="221" y="85"/>
                </a:lnTo>
                <a:lnTo>
                  <a:pt x="221" y="87"/>
                </a:lnTo>
                <a:lnTo>
                  <a:pt x="221" y="91"/>
                </a:lnTo>
                <a:lnTo>
                  <a:pt x="221" y="89"/>
                </a:lnTo>
                <a:lnTo>
                  <a:pt x="222" y="90"/>
                </a:lnTo>
                <a:lnTo>
                  <a:pt x="222" y="93"/>
                </a:lnTo>
                <a:lnTo>
                  <a:pt x="222" y="90"/>
                </a:lnTo>
                <a:lnTo>
                  <a:pt x="222" y="92"/>
                </a:lnTo>
                <a:lnTo>
                  <a:pt x="223" y="92"/>
                </a:lnTo>
                <a:lnTo>
                  <a:pt x="223" y="88"/>
                </a:lnTo>
                <a:lnTo>
                  <a:pt x="223" y="85"/>
                </a:lnTo>
                <a:lnTo>
                  <a:pt x="223" y="83"/>
                </a:lnTo>
                <a:lnTo>
                  <a:pt x="224" y="84"/>
                </a:lnTo>
                <a:lnTo>
                  <a:pt x="224" y="78"/>
                </a:lnTo>
                <a:lnTo>
                  <a:pt x="224" y="77"/>
                </a:lnTo>
                <a:lnTo>
                  <a:pt x="224" y="74"/>
                </a:lnTo>
                <a:lnTo>
                  <a:pt x="225" y="76"/>
                </a:lnTo>
                <a:lnTo>
                  <a:pt x="225" y="71"/>
                </a:lnTo>
                <a:lnTo>
                  <a:pt x="225" y="70"/>
                </a:lnTo>
                <a:lnTo>
                  <a:pt x="225" y="71"/>
                </a:lnTo>
                <a:lnTo>
                  <a:pt x="226" y="71"/>
                </a:lnTo>
                <a:lnTo>
                  <a:pt x="226" y="67"/>
                </a:lnTo>
                <a:lnTo>
                  <a:pt x="226" y="68"/>
                </a:lnTo>
                <a:lnTo>
                  <a:pt x="226" y="71"/>
                </a:lnTo>
                <a:lnTo>
                  <a:pt x="226" y="67"/>
                </a:lnTo>
                <a:lnTo>
                  <a:pt x="227" y="69"/>
                </a:lnTo>
                <a:lnTo>
                  <a:pt x="227" y="68"/>
                </a:lnTo>
                <a:lnTo>
                  <a:pt x="227" y="66"/>
                </a:lnTo>
                <a:lnTo>
                  <a:pt x="228" y="70"/>
                </a:lnTo>
                <a:lnTo>
                  <a:pt x="228" y="67"/>
                </a:lnTo>
                <a:lnTo>
                  <a:pt x="228" y="63"/>
                </a:lnTo>
                <a:lnTo>
                  <a:pt x="228" y="60"/>
                </a:lnTo>
                <a:lnTo>
                  <a:pt x="228" y="57"/>
                </a:lnTo>
                <a:lnTo>
                  <a:pt x="229" y="59"/>
                </a:lnTo>
                <a:lnTo>
                  <a:pt x="229" y="60"/>
                </a:lnTo>
                <a:lnTo>
                  <a:pt x="229" y="58"/>
                </a:lnTo>
                <a:lnTo>
                  <a:pt x="230" y="62"/>
                </a:lnTo>
                <a:lnTo>
                  <a:pt x="230" y="65"/>
                </a:lnTo>
                <a:lnTo>
                  <a:pt x="230" y="66"/>
                </a:lnTo>
                <a:lnTo>
                  <a:pt x="230" y="62"/>
                </a:lnTo>
                <a:lnTo>
                  <a:pt x="230" y="69"/>
                </a:lnTo>
                <a:lnTo>
                  <a:pt x="231" y="68"/>
                </a:lnTo>
                <a:lnTo>
                  <a:pt x="231" y="71"/>
                </a:lnTo>
                <a:lnTo>
                  <a:pt x="231" y="73"/>
                </a:lnTo>
                <a:lnTo>
                  <a:pt x="231" y="78"/>
                </a:lnTo>
                <a:lnTo>
                  <a:pt x="232" y="79"/>
                </a:lnTo>
                <a:lnTo>
                  <a:pt x="232" y="76"/>
                </a:lnTo>
                <a:lnTo>
                  <a:pt x="232" y="74"/>
                </a:lnTo>
                <a:lnTo>
                  <a:pt x="232" y="79"/>
                </a:lnTo>
                <a:lnTo>
                  <a:pt x="232" y="74"/>
                </a:lnTo>
                <a:lnTo>
                  <a:pt x="233" y="68"/>
                </a:lnTo>
                <a:lnTo>
                  <a:pt x="233" y="69"/>
                </a:lnTo>
                <a:lnTo>
                  <a:pt x="234" y="64"/>
                </a:lnTo>
                <a:lnTo>
                  <a:pt x="234" y="65"/>
                </a:lnTo>
                <a:lnTo>
                  <a:pt x="234" y="64"/>
                </a:lnTo>
                <a:lnTo>
                  <a:pt x="235" y="69"/>
                </a:lnTo>
                <a:lnTo>
                  <a:pt x="235" y="70"/>
                </a:lnTo>
                <a:lnTo>
                  <a:pt x="235" y="71"/>
                </a:lnTo>
                <a:lnTo>
                  <a:pt x="236" y="67"/>
                </a:lnTo>
                <a:lnTo>
                  <a:pt x="236" y="71"/>
                </a:lnTo>
                <a:lnTo>
                  <a:pt x="236" y="70"/>
                </a:lnTo>
                <a:lnTo>
                  <a:pt x="236" y="67"/>
                </a:lnTo>
                <a:lnTo>
                  <a:pt x="237" y="64"/>
                </a:lnTo>
                <a:lnTo>
                  <a:pt x="237" y="67"/>
                </a:lnTo>
                <a:lnTo>
                  <a:pt x="237" y="66"/>
                </a:lnTo>
                <a:lnTo>
                  <a:pt x="237" y="64"/>
                </a:lnTo>
                <a:lnTo>
                  <a:pt x="237" y="60"/>
                </a:lnTo>
                <a:lnTo>
                  <a:pt x="238" y="58"/>
                </a:lnTo>
                <a:lnTo>
                  <a:pt x="238" y="55"/>
                </a:lnTo>
                <a:lnTo>
                  <a:pt x="238" y="57"/>
                </a:lnTo>
                <a:lnTo>
                  <a:pt x="239" y="56"/>
                </a:lnTo>
                <a:lnTo>
                  <a:pt x="239" y="52"/>
                </a:lnTo>
                <a:lnTo>
                  <a:pt x="239" y="53"/>
                </a:lnTo>
                <a:lnTo>
                  <a:pt x="239" y="60"/>
                </a:lnTo>
                <a:lnTo>
                  <a:pt x="239" y="62"/>
                </a:lnTo>
                <a:lnTo>
                  <a:pt x="240" y="55"/>
                </a:lnTo>
                <a:lnTo>
                  <a:pt x="240" y="50"/>
                </a:lnTo>
                <a:lnTo>
                  <a:pt x="240" y="52"/>
                </a:lnTo>
                <a:lnTo>
                  <a:pt x="240" y="49"/>
                </a:lnTo>
                <a:lnTo>
                  <a:pt x="241" y="41"/>
                </a:lnTo>
                <a:lnTo>
                  <a:pt x="241" y="42"/>
                </a:lnTo>
                <a:lnTo>
                  <a:pt x="241" y="39"/>
                </a:lnTo>
                <a:lnTo>
                  <a:pt x="241" y="35"/>
                </a:lnTo>
                <a:lnTo>
                  <a:pt x="242" y="30"/>
                </a:lnTo>
                <a:lnTo>
                  <a:pt x="242" y="32"/>
                </a:lnTo>
                <a:lnTo>
                  <a:pt x="242" y="30"/>
                </a:lnTo>
                <a:lnTo>
                  <a:pt x="242" y="34"/>
                </a:lnTo>
                <a:lnTo>
                  <a:pt x="242" y="31"/>
                </a:lnTo>
                <a:lnTo>
                  <a:pt x="243" y="31"/>
                </a:lnTo>
                <a:lnTo>
                  <a:pt x="243" y="29"/>
                </a:lnTo>
                <a:lnTo>
                  <a:pt x="243" y="31"/>
                </a:lnTo>
                <a:lnTo>
                  <a:pt x="243" y="32"/>
                </a:lnTo>
                <a:lnTo>
                  <a:pt x="244" y="32"/>
                </a:lnTo>
                <a:lnTo>
                  <a:pt x="244" y="30"/>
                </a:lnTo>
                <a:lnTo>
                  <a:pt x="244" y="33"/>
                </a:lnTo>
                <a:lnTo>
                  <a:pt x="244" y="27"/>
                </a:lnTo>
                <a:lnTo>
                  <a:pt x="244" y="20"/>
                </a:lnTo>
                <a:lnTo>
                  <a:pt x="245" y="16"/>
                </a:lnTo>
                <a:lnTo>
                  <a:pt x="245" y="12"/>
                </a:lnTo>
                <a:lnTo>
                  <a:pt x="245" y="10"/>
                </a:lnTo>
                <a:lnTo>
                  <a:pt x="245" y="6"/>
                </a:lnTo>
                <a:lnTo>
                  <a:pt x="246" y="8"/>
                </a:lnTo>
                <a:lnTo>
                  <a:pt x="246" y="5"/>
                </a:lnTo>
                <a:lnTo>
                  <a:pt x="246" y="0"/>
                </a:lnTo>
                <a:lnTo>
                  <a:pt x="246" y="5"/>
                </a:lnTo>
                <a:lnTo>
                  <a:pt x="246" y="7"/>
                </a:lnTo>
                <a:lnTo>
                  <a:pt x="247" y="9"/>
                </a:lnTo>
                <a:lnTo>
                  <a:pt x="247" y="13"/>
                </a:lnTo>
                <a:lnTo>
                  <a:pt x="247" y="17"/>
                </a:lnTo>
                <a:lnTo>
                  <a:pt x="247" y="21"/>
                </a:lnTo>
                <a:lnTo>
                  <a:pt x="248" y="20"/>
                </a:lnTo>
                <a:lnTo>
                  <a:pt x="248" y="24"/>
                </a:lnTo>
                <a:lnTo>
                  <a:pt x="248" y="29"/>
                </a:lnTo>
                <a:lnTo>
                  <a:pt x="248" y="30"/>
                </a:lnTo>
                <a:lnTo>
                  <a:pt x="249" y="34"/>
                </a:lnTo>
                <a:lnTo>
                  <a:pt x="249" y="32"/>
                </a:lnTo>
                <a:lnTo>
                  <a:pt x="249" y="37"/>
                </a:lnTo>
                <a:lnTo>
                  <a:pt x="249" y="39"/>
                </a:lnTo>
                <a:lnTo>
                  <a:pt x="249" y="43"/>
                </a:lnTo>
                <a:lnTo>
                  <a:pt x="250" y="44"/>
                </a:lnTo>
                <a:lnTo>
                  <a:pt x="250" y="41"/>
                </a:lnTo>
                <a:lnTo>
                  <a:pt x="250" y="38"/>
                </a:lnTo>
                <a:lnTo>
                  <a:pt x="250" y="41"/>
                </a:lnTo>
                <a:lnTo>
                  <a:pt x="251" y="41"/>
                </a:lnTo>
                <a:lnTo>
                  <a:pt x="251" y="47"/>
                </a:lnTo>
                <a:lnTo>
                  <a:pt x="251" y="52"/>
                </a:lnTo>
                <a:lnTo>
                  <a:pt x="251" y="58"/>
                </a:lnTo>
                <a:lnTo>
                  <a:pt x="251" y="65"/>
                </a:lnTo>
                <a:lnTo>
                  <a:pt x="252" y="67"/>
                </a:lnTo>
                <a:lnTo>
                  <a:pt x="252" y="75"/>
                </a:lnTo>
                <a:lnTo>
                  <a:pt x="252" y="76"/>
                </a:lnTo>
                <a:lnTo>
                  <a:pt x="252" y="80"/>
                </a:lnTo>
                <a:lnTo>
                  <a:pt x="253" y="82"/>
                </a:lnTo>
                <a:lnTo>
                  <a:pt x="253" y="83"/>
                </a:lnTo>
                <a:lnTo>
                  <a:pt x="253" y="80"/>
                </a:lnTo>
                <a:lnTo>
                  <a:pt x="253" y="81"/>
                </a:lnTo>
                <a:lnTo>
                  <a:pt x="253" y="75"/>
                </a:lnTo>
                <a:lnTo>
                  <a:pt x="254" y="76"/>
                </a:lnTo>
                <a:lnTo>
                  <a:pt x="254" y="75"/>
                </a:lnTo>
                <a:lnTo>
                  <a:pt x="254" y="77"/>
                </a:lnTo>
                <a:lnTo>
                  <a:pt x="254" y="73"/>
                </a:lnTo>
                <a:lnTo>
                  <a:pt x="255" y="72"/>
                </a:lnTo>
                <a:lnTo>
                  <a:pt x="255" y="71"/>
                </a:lnTo>
                <a:lnTo>
                  <a:pt x="255" y="69"/>
                </a:lnTo>
                <a:lnTo>
                  <a:pt x="255" y="68"/>
                </a:lnTo>
                <a:lnTo>
                  <a:pt x="256" y="68"/>
                </a:lnTo>
                <a:lnTo>
                  <a:pt x="256" y="67"/>
                </a:lnTo>
                <a:lnTo>
                  <a:pt x="256" y="65"/>
                </a:lnTo>
                <a:lnTo>
                  <a:pt x="256" y="67"/>
                </a:lnTo>
                <a:lnTo>
                  <a:pt x="257" y="69"/>
                </a:lnTo>
                <a:lnTo>
                  <a:pt x="257" y="70"/>
                </a:lnTo>
                <a:lnTo>
                  <a:pt x="257" y="68"/>
                </a:lnTo>
                <a:lnTo>
                  <a:pt x="258" y="66"/>
                </a:lnTo>
                <a:lnTo>
                  <a:pt x="258" y="65"/>
                </a:lnTo>
                <a:lnTo>
                  <a:pt x="258" y="64"/>
                </a:lnTo>
                <a:lnTo>
                  <a:pt x="258" y="66"/>
                </a:lnTo>
                <a:lnTo>
                  <a:pt x="258" y="61"/>
                </a:lnTo>
                <a:lnTo>
                  <a:pt x="259" y="62"/>
                </a:lnTo>
                <a:lnTo>
                  <a:pt x="259" y="67"/>
                </a:lnTo>
                <a:lnTo>
                  <a:pt x="259" y="69"/>
                </a:lnTo>
                <a:lnTo>
                  <a:pt x="260" y="75"/>
                </a:lnTo>
                <a:lnTo>
                  <a:pt x="260" y="76"/>
                </a:lnTo>
                <a:lnTo>
                  <a:pt x="260" y="81"/>
                </a:lnTo>
                <a:lnTo>
                  <a:pt x="260" y="76"/>
                </a:lnTo>
                <a:lnTo>
                  <a:pt x="261" y="77"/>
                </a:lnTo>
                <a:lnTo>
                  <a:pt x="261" y="79"/>
                </a:lnTo>
                <a:lnTo>
                  <a:pt x="261" y="76"/>
                </a:lnTo>
                <a:lnTo>
                  <a:pt x="261" y="74"/>
                </a:lnTo>
                <a:lnTo>
                  <a:pt x="262" y="73"/>
                </a:lnTo>
                <a:lnTo>
                  <a:pt x="262" y="74"/>
                </a:lnTo>
                <a:lnTo>
                  <a:pt x="263" y="70"/>
                </a:lnTo>
                <a:lnTo>
                  <a:pt x="263" y="63"/>
                </a:lnTo>
                <a:lnTo>
                  <a:pt x="263" y="65"/>
                </a:lnTo>
                <a:lnTo>
                  <a:pt x="263" y="68"/>
                </a:lnTo>
                <a:lnTo>
                  <a:pt x="264" y="68"/>
                </a:lnTo>
                <a:lnTo>
                  <a:pt x="264" y="72"/>
                </a:lnTo>
                <a:lnTo>
                  <a:pt x="264" y="73"/>
                </a:lnTo>
                <a:lnTo>
                  <a:pt x="264" y="75"/>
                </a:lnTo>
                <a:lnTo>
                  <a:pt x="265" y="73"/>
                </a:lnTo>
                <a:lnTo>
                  <a:pt x="265" y="74"/>
                </a:lnTo>
                <a:lnTo>
                  <a:pt x="265" y="78"/>
                </a:lnTo>
                <a:lnTo>
                  <a:pt x="265" y="76"/>
                </a:lnTo>
                <a:lnTo>
                  <a:pt x="266" y="74"/>
                </a:lnTo>
                <a:lnTo>
                  <a:pt x="266" y="76"/>
                </a:lnTo>
                <a:lnTo>
                  <a:pt x="266" y="75"/>
                </a:lnTo>
                <a:lnTo>
                  <a:pt x="267" y="77"/>
                </a:lnTo>
                <a:lnTo>
                  <a:pt x="267" y="76"/>
                </a:lnTo>
                <a:lnTo>
                  <a:pt x="267" y="83"/>
                </a:lnTo>
                <a:lnTo>
                  <a:pt x="267" y="84"/>
                </a:lnTo>
                <a:lnTo>
                  <a:pt x="267" y="87"/>
                </a:lnTo>
                <a:lnTo>
                  <a:pt x="268" y="92"/>
                </a:lnTo>
                <a:lnTo>
                  <a:pt x="268" y="94"/>
                </a:lnTo>
                <a:lnTo>
                  <a:pt x="268" y="98"/>
                </a:lnTo>
                <a:lnTo>
                  <a:pt x="268" y="99"/>
                </a:lnTo>
                <a:lnTo>
                  <a:pt x="269" y="100"/>
                </a:lnTo>
                <a:lnTo>
                  <a:pt x="269" y="101"/>
                </a:lnTo>
                <a:lnTo>
                  <a:pt x="269" y="106"/>
                </a:lnTo>
                <a:lnTo>
                  <a:pt x="269" y="110"/>
                </a:lnTo>
                <a:lnTo>
                  <a:pt x="270" y="110"/>
                </a:lnTo>
                <a:lnTo>
                  <a:pt x="270" y="112"/>
                </a:lnTo>
                <a:lnTo>
                  <a:pt x="270" y="109"/>
                </a:lnTo>
                <a:lnTo>
                  <a:pt x="270" y="108"/>
                </a:lnTo>
                <a:lnTo>
                  <a:pt x="270" y="107"/>
                </a:lnTo>
                <a:lnTo>
                  <a:pt x="271" y="108"/>
                </a:lnTo>
                <a:lnTo>
                  <a:pt x="271" y="104"/>
                </a:lnTo>
                <a:lnTo>
                  <a:pt x="271" y="100"/>
                </a:lnTo>
                <a:lnTo>
                  <a:pt x="272" y="99"/>
                </a:lnTo>
                <a:lnTo>
                  <a:pt x="272" y="95"/>
                </a:lnTo>
                <a:lnTo>
                  <a:pt x="272" y="97"/>
                </a:lnTo>
                <a:lnTo>
                  <a:pt x="272" y="95"/>
                </a:lnTo>
                <a:lnTo>
                  <a:pt x="272" y="90"/>
                </a:lnTo>
                <a:lnTo>
                  <a:pt x="273" y="87"/>
                </a:lnTo>
                <a:lnTo>
                  <a:pt x="273" y="89"/>
                </a:lnTo>
                <a:lnTo>
                  <a:pt x="273" y="86"/>
                </a:lnTo>
                <a:lnTo>
                  <a:pt x="274" y="84"/>
                </a:lnTo>
                <a:lnTo>
                  <a:pt x="274" y="77"/>
                </a:lnTo>
                <a:lnTo>
                  <a:pt x="274" y="81"/>
                </a:lnTo>
                <a:lnTo>
                  <a:pt x="274" y="83"/>
                </a:lnTo>
                <a:lnTo>
                  <a:pt x="274" y="77"/>
                </a:lnTo>
                <a:lnTo>
                  <a:pt x="275" y="74"/>
                </a:lnTo>
                <a:lnTo>
                  <a:pt x="275" y="70"/>
                </a:lnTo>
                <a:lnTo>
                  <a:pt x="275" y="68"/>
                </a:lnTo>
                <a:lnTo>
                  <a:pt x="276" y="70"/>
                </a:lnTo>
                <a:lnTo>
                  <a:pt x="276" y="67"/>
                </a:lnTo>
                <a:lnTo>
                  <a:pt x="276" y="68"/>
                </a:lnTo>
                <a:lnTo>
                  <a:pt x="276" y="66"/>
                </a:lnTo>
                <a:lnTo>
                  <a:pt x="277" y="69"/>
                </a:lnTo>
                <a:lnTo>
                  <a:pt x="277" y="70"/>
                </a:lnTo>
                <a:lnTo>
                  <a:pt x="277" y="74"/>
                </a:lnTo>
                <a:lnTo>
                  <a:pt x="278" y="79"/>
                </a:lnTo>
                <a:lnTo>
                  <a:pt x="278" y="81"/>
                </a:lnTo>
                <a:lnTo>
                  <a:pt x="278" y="82"/>
                </a:lnTo>
                <a:lnTo>
                  <a:pt x="278" y="86"/>
                </a:lnTo>
                <a:lnTo>
                  <a:pt x="279" y="84"/>
                </a:lnTo>
                <a:lnTo>
                  <a:pt x="279" y="85"/>
                </a:lnTo>
                <a:lnTo>
                  <a:pt x="279" y="89"/>
                </a:lnTo>
                <a:lnTo>
                  <a:pt x="279" y="90"/>
                </a:lnTo>
                <a:lnTo>
                  <a:pt x="279" y="89"/>
                </a:lnTo>
                <a:lnTo>
                  <a:pt x="280" y="91"/>
                </a:lnTo>
                <a:lnTo>
                  <a:pt x="280" y="94"/>
                </a:lnTo>
                <a:lnTo>
                  <a:pt x="281" y="89"/>
                </a:lnTo>
                <a:lnTo>
                  <a:pt x="281" y="87"/>
                </a:lnTo>
                <a:lnTo>
                  <a:pt x="281" y="88"/>
                </a:lnTo>
                <a:lnTo>
                  <a:pt x="281" y="83"/>
                </a:lnTo>
                <a:lnTo>
                  <a:pt x="281" y="88"/>
                </a:lnTo>
                <a:lnTo>
                  <a:pt x="282" y="89"/>
                </a:lnTo>
                <a:lnTo>
                  <a:pt x="282" y="87"/>
                </a:lnTo>
                <a:lnTo>
                  <a:pt x="282" y="88"/>
                </a:lnTo>
                <a:lnTo>
                  <a:pt x="283" y="90"/>
                </a:lnTo>
                <a:lnTo>
                  <a:pt x="283" y="85"/>
                </a:lnTo>
                <a:lnTo>
                  <a:pt x="283" y="88"/>
                </a:lnTo>
                <a:lnTo>
                  <a:pt x="283" y="80"/>
                </a:lnTo>
                <a:lnTo>
                  <a:pt x="283" y="74"/>
                </a:lnTo>
                <a:lnTo>
                  <a:pt x="284" y="77"/>
                </a:lnTo>
                <a:lnTo>
                  <a:pt x="284" y="75"/>
                </a:lnTo>
                <a:lnTo>
                  <a:pt x="284" y="72"/>
                </a:lnTo>
                <a:lnTo>
                  <a:pt x="284" y="67"/>
                </a:lnTo>
                <a:lnTo>
                  <a:pt x="285" y="62"/>
                </a:lnTo>
                <a:lnTo>
                  <a:pt x="285" y="64"/>
                </a:lnTo>
                <a:lnTo>
                  <a:pt x="285" y="59"/>
                </a:lnTo>
                <a:lnTo>
                  <a:pt x="285" y="57"/>
                </a:lnTo>
                <a:lnTo>
                  <a:pt x="286" y="53"/>
                </a:lnTo>
                <a:lnTo>
                  <a:pt x="286" y="54"/>
                </a:lnTo>
                <a:lnTo>
                  <a:pt x="286" y="51"/>
                </a:lnTo>
                <a:lnTo>
                  <a:pt x="286" y="49"/>
                </a:lnTo>
                <a:lnTo>
                  <a:pt x="286" y="41"/>
                </a:lnTo>
                <a:lnTo>
                  <a:pt x="287" y="42"/>
                </a:lnTo>
                <a:lnTo>
                  <a:pt x="287" y="47"/>
                </a:lnTo>
                <a:lnTo>
                  <a:pt x="287" y="45"/>
                </a:lnTo>
                <a:lnTo>
                  <a:pt x="287" y="40"/>
                </a:lnTo>
                <a:lnTo>
                  <a:pt x="288" y="44"/>
                </a:lnTo>
                <a:lnTo>
                  <a:pt x="288" y="47"/>
                </a:lnTo>
                <a:lnTo>
                  <a:pt x="288" y="42"/>
                </a:lnTo>
                <a:lnTo>
                  <a:pt x="288" y="43"/>
                </a:lnTo>
                <a:lnTo>
                  <a:pt x="289" y="36"/>
                </a:lnTo>
                <a:lnTo>
                  <a:pt x="289" y="38"/>
                </a:lnTo>
                <a:lnTo>
                  <a:pt x="289" y="33"/>
                </a:lnTo>
                <a:lnTo>
                  <a:pt x="289" y="34"/>
                </a:lnTo>
                <a:lnTo>
                  <a:pt x="290" y="29"/>
                </a:lnTo>
                <a:lnTo>
                  <a:pt x="290" y="34"/>
                </a:lnTo>
                <a:lnTo>
                  <a:pt x="290" y="36"/>
                </a:lnTo>
                <a:lnTo>
                  <a:pt x="290" y="33"/>
                </a:lnTo>
                <a:lnTo>
                  <a:pt x="290" y="35"/>
                </a:lnTo>
                <a:lnTo>
                  <a:pt x="291" y="38"/>
                </a:lnTo>
                <a:lnTo>
                  <a:pt x="291" y="42"/>
                </a:lnTo>
                <a:lnTo>
                  <a:pt x="291" y="35"/>
                </a:lnTo>
                <a:lnTo>
                  <a:pt x="292" y="35"/>
                </a:lnTo>
                <a:lnTo>
                  <a:pt x="292" y="29"/>
                </a:lnTo>
                <a:lnTo>
                  <a:pt x="292" y="26"/>
                </a:lnTo>
                <a:lnTo>
                  <a:pt x="292" y="24"/>
                </a:lnTo>
                <a:lnTo>
                  <a:pt x="293" y="26"/>
                </a:lnTo>
                <a:lnTo>
                  <a:pt x="293" y="34"/>
                </a:lnTo>
                <a:lnTo>
                  <a:pt x="293" y="28"/>
                </a:lnTo>
                <a:lnTo>
                  <a:pt x="293" y="18"/>
                </a:lnTo>
                <a:lnTo>
                  <a:pt x="294" y="26"/>
                </a:lnTo>
                <a:lnTo>
                  <a:pt x="294" y="29"/>
                </a:lnTo>
                <a:lnTo>
                  <a:pt x="294" y="27"/>
                </a:lnTo>
                <a:lnTo>
                  <a:pt x="294" y="21"/>
                </a:lnTo>
                <a:lnTo>
                  <a:pt x="295" y="28"/>
                </a:lnTo>
                <a:lnTo>
                  <a:pt x="295" y="27"/>
                </a:lnTo>
                <a:lnTo>
                  <a:pt x="295" y="25"/>
                </a:lnTo>
                <a:lnTo>
                  <a:pt x="295" y="28"/>
                </a:lnTo>
                <a:lnTo>
                  <a:pt x="295" y="30"/>
                </a:lnTo>
                <a:lnTo>
                  <a:pt x="296" y="32"/>
                </a:lnTo>
                <a:lnTo>
                  <a:pt x="296" y="35"/>
                </a:lnTo>
                <a:lnTo>
                  <a:pt x="296" y="42"/>
                </a:lnTo>
                <a:lnTo>
                  <a:pt x="296" y="41"/>
                </a:lnTo>
                <a:lnTo>
                  <a:pt x="297" y="47"/>
                </a:lnTo>
                <a:lnTo>
                  <a:pt x="297" y="44"/>
                </a:lnTo>
                <a:lnTo>
                  <a:pt x="297" y="40"/>
                </a:lnTo>
                <a:lnTo>
                  <a:pt x="297" y="41"/>
                </a:lnTo>
                <a:lnTo>
                  <a:pt x="298" y="40"/>
                </a:lnTo>
                <a:lnTo>
                  <a:pt x="298" y="39"/>
                </a:lnTo>
                <a:lnTo>
                  <a:pt x="298" y="45"/>
                </a:lnTo>
                <a:lnTo>
                  <a:pt x="298" y="53"/>
                </a:lnTo>
                <a:lnTo>
                  <a:pt x="299" y="55"/>
                </a:lnTo>
                <a:lnTo>
                  <a:pt x="299" y="60"/>
                </a:lnTo>
                <a:lnTo>
                  <a:pt x="299" y="59"/>
                </a:lnTo>
                <a:lnTo>
                  <a:pt x="299" y="61"/>
                </a:lnTo>
                <a:lnTo>
                  <a:pt x="300" y="60"/>
                </a:lnTo>
                <a:lnTo>
                  <a:pt x="300" y="65"/>
                </a:lnTo>
                <a:lnTo>
                  <a:pt x="300" y="58"/>
                </a:lnTo>
                <a:lnTo>
                  <a:pt x="300" y="57"/>
                </a:lnTo>
                <a:lnTo>
                  <a:pt x="301" y="57"/>
                </a:lnTo>
                <a:lnTo>
                  <a:pt x="301" y="62"/>
                </a:lnTo>
                <a:lnTo>
                  <a:pt x="301" y="57"/>
                </a:lnTo>
                <a:lnTo>
                  <a:pt x="301" y="59"/>
                </a:lnTo>
                <a:lnTo>
                  <a:pt x="302" y="55"/>
                </a:lnTo>
                <a:lnTo>
                  <a:pt x="302" y="57"/>
                </a:lnTo>
                <a:lnTo>
                  <a:pt x="302" y="54"/>
                </a:lnTo>
                <a:lnTo>
                  <a:pt x="302" y="50"/>
                </a:lnTo>
                <a:lnTo>
                  <a:pt x="303" y="45"/>
                </a:lnTo>
                <a:lnTo>
                  <a:pt x="303" y="44"/>
                </a:lnTo>
                <a:lnTo>
                  <a:pt x="303" y="41"/>
                </a:lnTo>
                <a:lnTo>
                  <a:pt x="303" y="38"/>
                </a:lnTo>
                <a:lnTo>
                  <a:pt x="304" y="42"/>
                </a:lnTo>
                <a:lnTo>
                  <a:pt x="304" y="38"/>
                </a:lnTo>
                <a:lnTo>
                  <a:pt x="304" y="40"/>
                </a:lnTo>
                <a:lnTo>
                  <a:pt x="304" y="43"/>
                </a:lnTo>
                <a:lnTo>
                  <a:pt x="304" y="45"/>
                </a:lnTo>
                <a:lnTo>
                  <a:pt x="305" y="46"/>
                </a:lnTo>
                <a:lnTo>
                  <a:pt x="305" y="45"/>
                </a:lnTo>
                <a:lnTo>
                  <a:pt x="305" y="47"/>
                </a:lnTo>
                <a:lnTo>
                  <a:pt x="305" y="42"/>
                </a:lnTo>
                <a:lnTo>
                  <a:pt x="306" y="47"/>
                </a:lnTo>
                <a:lnTo>
                  <a:pt x="306" y="48"/>
                </a:lnTo>
                <a:lnTo>
                  <a:pt x="306" y="44"/>
                </a:lnTo>
                <a:lnTo>
                  <a:pt x="306" y="46"/>
                </a:lnTo>
                <a:lnTo>
                  <a:pt x="307" y="48"/>
                </a:lnTo>
                <a:lnTo>
                  <a:pt x="307" y="47"/>
                </a:lnTo>
                <a:lnTo>
                  <a:pt x="307" y="42"/>
                </a:lnTo>
                <a:lnTo>
                  <a:pt x="307" y="47"/>
                </a:lnTo>
                <a:lnTo>
                  <a:pt x="307" y="46"/>
                </a:lnTo>
                <a:lnTo>
                  <a:pt x="308" y="47"/>
                </a:lnTo>
                <a:lnTo>
                  <a:pt x="308" y="52"/>
                </a:lnTo>
                <a:lnTo>
                  <a:pt x="308" y="50"/>
                </a:lnTo>
                <a:lnTo>
                  <a:pt x="309" y="51"/>
                </a:lnTo>
                <a:lnTo>
                  <a:pt x="309" y="46"/>
                </a:lnTo>
                <a:lnTo>
                  <a:pt x="309" y="45"/>
                </a:lnTo>
                <a:lnTo>
                  <a:pt x="309" y="44"/>
                </a:lnTo>
                <a:lnTo>
                  <a:pt x="309" y="49"/>
                </a:lnTo>
                <a:lnTo>
                  <a:pt x="310" y="47"/>
                </a:lnTo>
                <a:lnTo>
                  <a:pt x="310" y="50"/>
                </a:lnTo>
                <a:lnTo>
                  <a:pt x="310" y="46"/>
                </a:lnTo>
                <a:lnTo>
                  <a:pt x="310" y="51"/>
                </a:lnTo>
                <a:lnTo>
                  <a:pt x="311" y="45"/>
                </a:lnTo>
                <a:lnTo>
                  <a:pt x="311" y="43"/>
                </a:lnTo>
                <a:lnTo>
                  <a:pt x="311" y="45"/>
                </a:lnTo>
                <a:lnTo>
                  <a:pt x="311" y="38"/>
                </a:lnTo>
                <a:lnTo>
                  <a:pt x="312" y="39"/>
                </a:lnTo>
                <a:lnTo>
                  <a:pt x="312" y="43"/>
                </a:lnTo>
                <a:lnTo>
                  <a:pt x="312" y="38"/>
                </a:lnTo>
                <a:lnTo>
                  <a:pt x="312" y="37"/>
                </a:lnTo>
                <a:lnTo>
                  <a:pt x="313" y="36"/>
                </a:lnTo>
                <a:lnTo>
                  <a:pt x="313" y="41"/>
                </a:lnTo>
                <a:lnTo>
                  <a:pt x="313" y="45"/>
                </a:lnTo>
                <a:lnTo>
                  <a:pt x="314" y="55"/>
                </a:lnTo>
                <a:lnTo>
                  <a:pt x="314" y="54"/>
                </a:lnTo>
                <a:lnTo>
                  <a:pt x="314" y="58"/>
                </a:lnTo>
                <a:lnTo>
                  <a:pt x="315" y="60"/>
                </a:lnTo>
                <a:lnTo>
                  <a:pt x="315" y="62"/>
                </a:lnTo>
                <a:lnTo>
                  <a:pt x="315" y="63"/>
                </a:lnTo>
                <a:lnTo>
                  <a:pt x="316" y="68"/>
                </a:lnTo>
                <a:lnTo>
                  <a:pt x="316" y="74"/>
                </a:lnTo>
                <a:lnTo>
                  <a:pt x="316" y="69"/>
                </a:lnTo>
                <a:lnTo>
                  <a:pt x="316" y="74"/>
                </a:lnTo>
                <a:lnTo>
                  <a:pt x="316" y="76"/>
                </a:lnTo>
                <a:lnTo>
                  <a:pt x="317" y="73"/>
                </a:lnTo>
                <a:lnTo>
                  <a:pt x="317" y="74"/>
                </a:lnTo>
                <a:lnTo>
                  <a:pt x="317" y="81"/>
                </a:lnTo>
                <a:lnTo>
                  <a:pt x="317" y="82"/>
                </a:lnTo>
                <a:lnTo>
                  <a:pt x="318" y="82"/>
                </a:lnTo>
                <a:lnTo>
                  <a:pt x="318" y="86"/>
                </a:lnTo>
                <a:lnTo>
                  <a:pt x="318" y="89"/>
                </a:lnTo>
                <a:lnTo>
                  <a:pt x="318" y="90"/>
                </a:lnTo>
                <a:lnTo>
                  <a:pt x="318" y="89"/>
                </a:lnTo>
                <a:lnTo>
                  <a:pt x="319" y="90"/>
                </a:lnTo>
                <a:lnTo>
                  <a:pt x="319" y="87"/>
                </a:lnTo>
                <a:lnTo>
                  <a:pt x="319" y="94"/>
                </a:lnTo>
                <a:lnTo>
                  <a:pt x="319" y="92"/>
                </a:lnTo>
                <a:lnTo>
                  <a:pt x="320" y="88"/>
                </a:lnTo>
                <a:lnTo>
                  <a:pt x="320" y="86"/>
                </a:lnTo>
                <a:lnTo>
                  <a:pt x="320" y="84"/>
                </a:lnTo>
                <a:lnTo>
                  <a:pt x="320" y="79"/>
                </a:lnTo>
                <a:lnTo>
                  <a:pt x="321" y="80"/>
                </a:lnTo>
                <a:lnTo>
                  <a:pt x="321" y="77"/>
                </a:lnTo>
                <a:lnTo>
                  <a:pt x="321" y="78"/>
                </a:lnTo>
                <a:lnTo>
                  <a:pt x="321" y="74"/>
                </a:lnTo>
                <a:lnTo>
                  <a:pt x="322" y="74"/>
                </a:lnTo>
                <a:lnTo>
                  <a:pt x="322" y="75"/>
                </a:lnTo>
                <a:lnTo>
                  <a:pt x="322" y="74"/>
                </a:lnTo>
                <a:lnTo>
                  <a:pt x="322" y="68"/>
                </a:lnTo>
                <a:lnTo>
                  <a:pt x="323" y="73"/>
                </a:lnTo>
                <a:lnTo>
                  <a:pt x="323" y="74"/>
                </a:lnTo>
                <a:lnTo>
                  <a:pt x="323" y="69"/>
                </a:lnTo>
                <a:lnTo>
                  <a:pt x="323" y="73"/>
                </a:lnTo>
                <a:lnTo>
                  <a:pt x="323" y="74"/>
                </a:lnTo>
                <a:lnTo>
                  <a:pt x="324" y="72"/>
                </a:lnTo>
                <a:lnTo>
                  <a:pt x="324" y="73"/>
                </a:lnTo>
                <a:lnTo>
                  <a:pt x="324" y="75"/>
                </a:lnTo>
                <a:lnTo>
                  <a:pt x="325" y="75"/>
                </a:lnTo>
                <a:lnTo>
                  <a:pt x="325" y="76"/>
                </a:lnTo>
                <a:lnTo>
                  <a:pt x="325" y="77"/>
                </a:lnTo>
                <a:lnTo>
                  <a:pt x="326" y="77"/>
                </a:lnTo>
                <a:lnTo>
                  <a:pt x="326" y="78"/>
                </a:lnTo>
                <a:lnTo>
                  <a:pt x="326" y="77"/>
                </a:lnTo>
                <a:lnTo>
                  <a:pt x="326" y="79"/>
                </a:lnTo>
                <a:lnTo>
                  <a:pt x="327" y="77"/>
                </a:lnTo>
                <a:lnTo>
                  <a:pt x="327" y="79"/>
                </a:lnTo>
                <a:lnTo>
                  <a:pt x="327" y="81"/>
                </a:lnTo>
                <a:lnTo>
                  <a:pt x="327" y="78"/>
                </a:lnTo>
                <a:lnTo>
                  <a:pt x="327" y="79"/>
                </a:lnTo>
                <a:lnTo>
                  <a:pt x="328" y="79"/>
                </a:lnTo>
                <a:lnTo>
                  <a:pt x="328" y="83"/>
                </a:lnTo>
                <a:lnTo>
                  <a:pt x="328" y="84"/>
                </a:lnTo>
                <a:lnTo>
                  <a:pt x="328" y="87"/>
                </a:lnTo>
                <a:lnTo>
                  <a:pt x="329" y="87"/>
                </a:lnTo>
                <a:lnTo>
                  <a:pt x="329" y="91"/>
                </a:lnTo>
                <a:lnTo>
                  <a:pt x="329" y="88"/>
                </a:lnTo>
                <a:lnTo>
                  <a:pt x="329" y="82"/>
                </a:lnTo>
                <a:lnTo>
                  <a:pt x="330" y="84"/>
                </a:lnTo>
                <a:lnTo>
                  <a:pt x="330" y="86"/>
                </a:lnTo>
                <a:lnTo>
                  <a:pt x="330" y="83"/>
                </a:lnTo>
                <a:lnTo>
                  <a:pt x="330" y="81"/>
                </a:lnTo>
                <a:lnTo>
                  <a:pt x="330" y="78"/>
                </a:lnTo>
                <a:lnTo>
                  <a:pt x="331" y="78"/>
                </a:lnTo>
                <a:lnTo>
                  <a:pt x="331" y="79"/>
                </a:lnTo>
                <a:lnTo>
                  <a:pt x="331" y="75"/>
                </a:lnTo>
                <a:lnTo>
                  <a:pt x="332" y="73"/>
                </a:lnTo>
                <a:lnTo>
                  <a:pt x="332" y="74"/>
                </a:lnTo>
                <a:lnTo>
                  <a:pt x="332" y="76"/>
                </a:lnTo>
                <a:lnTo>
                  <a:pt x="332" y="71"/>
                </a:lnTo>
                <a:lnTo>
                  <a:pt x="333" y="75"/>
                </a:lnTo>
                <a:lnTo>
                  <a:pt x="333" y="74"/>
                </a:lnTo>
                <a:lnTo>
                  <a:pt x="333" y="75"/>
                </a:lnTo>
                <a:lnTo>
                  <a:pt x="333" y="69"/>
                </a:lnTo>
                <a:lnTo>
                  <a:pt x="334" y="70"/>
                </a:lnTo>
                <a:lnTo>
                  <a:pt x="334" y="67"/>
                </a:lnTo>
                <a:lnTo>
                  <a:pt x="334" y="68"/>
                </a:lnTo>
                <a:lnTo>
                  <a:pt x="334" y="70"/>
                </a:lnTo>
                <a:lnTo>
                  <a:pt x="334" y="67"/>
                </a:lnTo>
                <a:lnTo>
                  <a:pt x="335" y="64"/>
                </a:lnTo>
                <a:lnTo>
                  <a:pt x="335" y="62"/>
                </a:lnTo>
                <a:lnTo>
                  <a:pt x="335" y="59"/>
                </a:lnTo>
                <a:lnTo>
                  <a:pt x="335" y="58"/>
                </a:lnTo>
                <a:lnTo>
                  <a:pt x="336" y="55"/>
                </a:lnTo>
                <a:lnTo>
                  <a:pt x="336" y="59"/>
                </a:lnTo>
                <a:lnTo>
                  <a:pt x="336" y="55"/>
                </a:lnTo>
                <a:lnTo>
                  <a:pt x="336" y="52"/>
                </a:lnTo>
                <a:lnTo>
                  <a:pt x="337" y="50"/>
                </a:lnTo>
                <a:lnTo>
                  <a:pt x="337" y="51"/>
                </a:lnTo>
                <a:lnTo>
                  <a:pt x="337" y="48"/>
                </a:lnTo>
                <a:lnTo>
                  <a:pt x="338" y="43"/>
                </a:lnTo>
                <a:lnTo>
                  <a:pt x="338" y="41"/>
                </a:lnTo>
                <a:lnTo>
                  <a:pt x="338" y="36"/>
                </a:lnTo>
                <a:lnTo>
                  <a:pt x="339" y="35"/>
                </a:lnTo>
                <a:lnTo>
                  <a:pt x="339" y="36"/>
                </a:lnTo>
                <a:lnTo>
                  <a:pt x="339" y="31"/>
                </a:lnTo>
                <a:lnTo>
                  <a:pt x="339" y="32"/>
                </a:lnTo>
                <a:lnTo>
                  <a:pt x="340" y="32"/>
                </a:lnTo>
                <a:lnTo>
                  <a:pt x="340" y="30"/>
                </a:lnTo>
                <a:lnTo>
                  <a:pt x="340" y="34"/>
                </a:lnTo>
                <a:lnTo>
                  <a:pt x="340" y="38"/>
                </a:lnTo>
                <a:lnTo>
                  <a:pt x="341" y="36"/>
                </a:lnTo>
                <a:lnTo>
                  <a:pt x="341" y="33"/>
                </a:lnTo>
                <a:lnTo>
                  <a:pt x="341" y="31"/>
                </a:lnTo>
                <a:lnTo>
                  <a:pt x="341" y="35"/>
                </a:lnTo>
                <a:lnTo>
                  <a:pt x="341" y="37"/>
                </a:lnTo>
                <a:lnTo>
                  <a:pt x="342" y="34"/>
                </a:lnTo>
                <a:lnTo>
                  <a:pt x="342" y="37"/>
                </a:lnTo>
                <a:lnTo>
                  <a:pt x="342" y="42"/>
                </a:lnTo>
                <a:lnTo>
                  <a:pt x="342" y="43"/>
                </a:lnTo>
                <a:lnTo>
                  <a:pt x="343" y="45"/>
                </a:lnTo>
                <a:lnTo>
                  <a:pt x="343" y="48"/>
                </a:lnTo>
                <a:lnTo>
                  <a:pt x="343" y="49"/>
                </a:lnTo>
                <a:lnTo>
                  <a:pt x="344" y="52"/>
                </a:lnTo>
                <a:lnTo>
                  <a:pt x="344" y="51"/>
                </a:lnTo>
                <a:lnTo>
                  <a:pt x="344" y="46"/>
                </a:lnTo>
                <a:lnTo>
                  <a:pt x="344" y="50"/>
                </a:lnTo>
                <a:lnTo>
                  <a:pt x="345" y="56"/>
                </a:lnTo>
                <a:lnTo>
                  <a:pt x="345" y="52"/>
                </a:lnTo>
                <a:lnTo>
                  <a:pt x="345" y="51"/>
                </a:lnTo>
                <a:lnTo>
                  <a:pt x="345" y="50"/>
                </a:lnTo>
                <a:lnTo>
                  <a:pt x="346" y="52"/>
                </a:lnTo>
                <a:lnTo>
                  <a:pt x="346" y="47"/>
                </a:lnTo>
                <a:lnTo>
                  <a:pt x="346" y="43"/>
                </a:lnTo>
                <a:lnTo>
                  <a:pt x="346" y="41"/>
                </a:lnTo>
                <a:lnTo>
                  <a:pt x="346" y="46"/>
                </a:lnTo>
                <a:lnTo>
                  <a:pt x="347" y="40"/>
                </a:lnTo>
                <a:lnTo>
                  <a:pt x="347" y="41"/>
                </a:lnTo>
                <a:lnTo>
                  <a:pt x="347" y="42"/>
                </a:lnTo>
                <a:lnTo>
                  <a:pt x="347" y="41"/>
                </a:lnTo>
                <a:lnTo>
                  <a:pt x="348" y="49"/>
                </a:lnTo>
                <a:lnTo>
                  <a:pt x="348" y="46"/>
                </a:lnTo>
                <a:lnTo>
                  <a:pt x="348" y="45"/>
                </a:lnTo>
                <a:lnTo>
                  <a:pt x="348" y="52"/>
                </a:lnTo>
                <a:lnTo>
                  <a:pt x="349" y="49"/>
                </a:lnTo>
                <a:lnTo>
                  <a:pt x="349" y="41"/>
                </a:lnTo>
                <a:lnTo>
                  <a:pt x="349" y="38"/>
                </a:lnTo>
                <a:lnTo>
                  <a:pt x="349" y="41"/>
                </a:lnTo>
                <a:lnTo>
                  <a:pt x="350" y="44"/>
                </a:lnTo>
                <a:lnTo>
                  <a:pt x="350" y="42"/>
                </a:lnTo>
                <a:lnTo>
                  <a:pt x="350" y="44"/>
                </a:lnTo>
                <a:lnTo>
                  <a:pt x="351" y="46"/>
                </a:lnTo>
                <a:lnTo>
                  <a:pt x="351" y="47"/>
                </a:lnTo>
                <a:lnTo>
                  <a:pt x="351" y="43"/>
                </a:lnTo>
                <a:lnTo>
                  <a:pt x="351" y="40"/>
                </a:lnTo>
                <a:lnTo>
                  <a:pt x="351" y="42"/>
                </a:lnTo>
                <a:lnTo>
                  <a:pt x="352" y="39"/>
                </a:lnTo>
                <a:lnTo>
                  <a:pt x="352" y="42"/>
                </a:lnTo>
                <a:lnTo>
                  <a:pt x="352" y="43"/>
                </a:lnTo>
                <a:lnTo>
                  <a:pt x="352" y="50"/>
                </a:lnTo>
                <a:lnTo>
                  <a:pt x="353" y="54"/>
                </a:lnTo>
                <a:lnTo>
                  <a:pt x="353" y="57"/>
                </a:lnTo>
                <a:lnTo>
                  <a:pt x="353" y="55"/>
                </a:lnTo>
                <a:lnTo>
                  <a:pt x="353" y="54"/>
                </a:lnTo>
                <a:lnTo>
                  <a:pt x="354" y="51"/>
                </a:lnTo>
                <a:lnTo>
                  <a:pt x="355" y="48"/>
                </a:lnTo>
                <a:lnTo>
                  <a:pt x="355" y="50"/>
                </a:lnTo>
                <a:lnTo>
                  <a:pt x="355" y="52"/>
                </a:lnTo>
                <a:lnTo>
                  <a:pt x="355" y="59"/>
                </a:lnTo>
                <a:lnTo>
                  <a:pt x="356" y="66"/>
                </a:lnTo>
                <a:lnTo>
                  <a:pt x="356" y="67"/>
                </a:lnTo>
                <a:lnTo>
                  <a:pt x="356" y="64"/>
                </a:lnTo>
                <a:lnTo>
                  <a:pt x="356" y="65"/>
                </a:lnTo>
                <a:lnTo>
                  <a:pt x="357" y="63"/>
                </a:lnTo>
                <a:lnTo>
                  <a:pt x="357" y="62"/>
                </a:lnTo>
                <a:lnTo>
                  <a:pt x="357" y="61"/>
                </a:lnTo>
                <a:lnTo>
                  <a:pt x="358" y="66"/>
                </a:lnTo>
                <a:lnTo>
                  <a:pt x="358" y="69"/>
                </a:lnTo>
                <a:lnTo>
                  <a:pt x="358" y="68"/>
                </a:lnTo>
                <a:lnTo>
                  <a:pt x="358" y="70"/>
                </a:lnTo>
                <a:lnTo>
                  <a:pt x="359" y="72"/>
                </a:lnTo>
                <a:lnTo>
                  <a:pt x="359" y="67"/>
                </a:lnTo>
                <a:lnTo>
                  <a:pt x="359" y="61"/>
                </a:lnTo>
                <a:lnTo>
                  <a:pt x="359" y="60"/>
                </a:lnTo>
                <a:lnTo>
                  <a:pt x="360" y="63"/>
                </a:lnTo>
                <a:lnTo>
                  <a:pt x="360" y="65"/>
                </a:lnTo>
                <a:lnTo>
                  <a:pt x="360" y="68"/>
                </a:lnTo>
                <a:lnTo>
                  <a:pt x="360" y="74"/>
                </a:lnTo>
                <a:lnTo>
                  <a:pt x="361" y="72"/>
                </a:lnTo>
                <a:lnTo>
                  <a:pt x="361" y="77"/>
                </a:lnTo>
                <a:lnTo>
                  <a:pt x="361" y="78"/>
                </a:lnTo>
                <a:lnTo>
                  <a:pt x="361" y="74"/>
                </a:lnTo>
                <a:lnTo>
                  <a:pt x="362" y="75"/>
                </a:lnTo>
                <a:lnTo>
                  <a:pt x="362" y="76"/>
                </a:lnTo>
                <a:lnTo>
                  <a:pt x="362" y="78"/>
                </a:lnTo>
                <a:lnTo>
                  <a:pt x="362" y="75"/>
                </a:lnTo>
                <a:lnTo>
                  <a:pt x="362" y="72"/>
                </a:lnTo>
                <a:lnTo>
                  <a:pt x="363" y="74"/>
                </a:lnTo>
                <a:lnTo>
                  <a:pt x="363" y="72"/>
                </a:lnTo>
                <a:lnTo>
                  <a:pt x="363" y="78"/>
                </a:lnTo>
                <a:lnTo>
                  <a:pt x="363" y="81"/>
                </a:lnTo>
                <a:lnTo>
                  <a:pt x="364" y="80"/>
                </a:lnTo>
                <a:lnTo>
                  <a:pt x="364" y="82"/>
                </a:lnTo>
                <a:lnTo>
                  <a:pt x="364" y="80"/>
                </a:lnTo>
                <a:lnTo>
                  <a:pt x="364" y="84"/>
                </a:lnTo>
                <a:lnTo>
                  <a:pt x="364" y="87"/>
                </a:lnTo>
                <a:lnTo>
                  <a:pt x="365" y="85"/>
                </a:lnTo>
                <a:lnTo>
                  <a:pt x="365" y="86"/>
                </a:lnTo>
                <a:lnTo>
                  <a:pt x="365" y="85"/>
                </a:lnTo>
                <a:lnTo>
                  <a:pt x="365" y="88"/>
                </a:lnTo>
                <a:lnTo>
                  <a:pt x="366" y="91"/>
                </a:lnTo>
                <a:lnTo>
                  <a:pt x="366" y="95"/>
                </a:lnTo>
                <a:lnTo>
                  <a:pt x="366" y="88"/>
                </a:lnTo>
                <a:lnTo>
                  <a:pt x="367" y="83"/>
                </a:lnTo>
                <a:lnTo>
                  <a:pt x="367" y="82"/>
                </a:lnTo>
                <a:lnTo>
                  <a:pt x="367" y="81"/>
                </a:lnTo>
                <a:lnTo>
                  <a:pt x="367" y="84"/>
                </a:lnTo>
                <a:lnTo>
                  <a:pt x="367" y="80"/>
                </a:lnTo>
                <a:lnTo>
                  <a:pt x="368" y="81"/>
                </a:lnTo>
                <a:lnTo>
                  <a:pt x="368" y="82"/>
                </a:lnTo>
                <a:lnTo>
                  <a:pt x="368" y="81"/>
                </a:lnTo>
                <a:lnTo>
                  <a:pt x="368" y="80"/>
                </a:lnTo>
                <a:lnTo>
                  <a:pt x="369" y="79"/>
                </a:lnTo>
                <a:lnTo>
                  <a:pt x="369" y="78"/>
                </a:lnTo>
                <a:lnTo>
                  <a:pt x="369" y="77"/>
                </a:lnTo>
                <a:lnTo>
                  <a:pt x="369" y="84"/>
                </a:lnTo>
                <a:lnTo>
                  <a:pt x="370" y="83"/>
                </a:lnTo>
                <a:lnTo>
                  <a:pt x="370" y="79"/>
                </a:lnTo>
                <a:lnTo>
                  <a:pt x="370" y="86"/>
                </a:lnTo>
                <a:lnTo>
                  <a:pt x="370" y="87"/>
                </a:lnTo>
                <a:lnTo>
                  <a:pt x="371" y="90"/>
                </a:lnTo>
                <a:lnTo>
                  <a:pt x="371" y="88"/>
                </a:lnTo>
                <a:lnTo>
                  <a:pt x="371" y="87"/>
                </a:lnTo>
                <a:lnTo>
                  <a:pt x="371" y="89"/>
                </a:lnTo>
                <a:lnTo>
                  <a:pt x="371" y="88"/>
                </a:lnTo>
                <a:lnTo>
                  <a:pt x="372" y="85"/>
                </a:lnTo>
                <a:lnTo>
                  <a:pt x="372" y="84"/>
                </a:lnTo>
                <a:lnTo>
                  <a:pt x="372" y="87"/>
                </a:lnTo>
                <a:lnTo>
                  <a:pt x="372" y="84"/>
                </a:lnTo>
                <a:lnTo>
                  <a:pt x="373" y="89"/>
                </a:lnTo>
                <a:lnTo>
                  <a:pt x="373" y="88"/>
                </a:lnTo>
                <a:lnTo>
                  <a:pt x="373" y="90"/>
                </a:lnTo>
                <a:lnTo>
                  <a:pt x="373" y="89"/>
                </a:lnTo>
                <a:lnTo>
                  <a:pt x="374" y="89"/>
                </a:lnTo>
                <a:lnTo>
                  <a:pt x="374" y="86"/>
                </a:lnTo>
                <a:lnTo>
                  <a:pt x="374" y="83"/>
                </a:lnTo>
                <a:lnTo>
                  <a:pt x="374" y="86"/>
                </a:lnTo>
                <a:lnTo>
                  <a:pt x="374" y="85"/>
                </a:lnTo>
                <a:lnTo>
                  <a:pt x="375" y="84"/>
                </a:lnTo>
                <a:lnTo>
                  <a:pt x="375" y="82"/>
                </a:lnTo>
                <a:lnTo>
                  <a:pt x="375" y="78"/>
                </a:lnTo>
                <a:lnTo>
                  <a:pt x="376" y="78"/>
                </a:lnTo>
                <a:lnTo>
                  <a:pt x="376" y="76"/>
                </a:lnTo>
                <a:lnTo>
                  <a:pt x="376" y="75"/>
                </a:lnTo>
                <a:lnTo>
                  <a:pt x="376" y="77"/>
                </a:lnTo>
                <a:lnTo>
                  <a:pt x="377" y="75"/>
                </a:lnTo>
                <a:lnTo>
                  <a:pt x="377" y="71"/>
                </a:lnTo>
                <a:lnTo>
                  <a:pt x="377" y="67"/>
                </a:lnTo>
                <a:lnTo>
                  <a:pt x="377" y="65"/>
                </a:lnTo>
                <a:lnTo>
                  <a:pt x="378" y="66"/>
                </a:lnTo>
                <a:lnTo>
                  <a:pt x="378" y="71"/>
                </a:lnTo>
                <a:lnTo>
                  <a:pt x="378" y="73"/>
                </a:lnTo>
                <a:lnTo>
                  <a:pt x="378" y="77"/>
                </a:lnTo>
                <a:lnTo>
                  <a:pt x="378" y="79"/>
                </a:lnTo>
                <a:lnTo>
                  <a:pt x="379" y="78"/>
                </a:lnTo>
                <a:lnTo>
                  <a:pt x="379" y="75"/>
                </a:lnTo>
                <a:lnTo>
                  <a:pt x="379" y="76"/>
                </a:lnTo>
                <a:lnTo>
                  <a:pt x="379" y="80"/>
                </a:lnTo>
                <a:lnTo>
                  <a:pt x="380" y="81"/>
                </a:lnTo>
                <a:lnTo>
                  <a:pt x="380" y="82"/>
                </a:lnTo>
                <a:lnTo>
                  <a:pt x="380" y="83"/>
                </a:lnTo>
                <a:lnTo>
                  <a:pt x="381" y="89"/>
                </a:lnTo>
                <a:lnTo>
                  <a:pt x="381" y="83"/>
                </a:lnTo>
                <a:lnTo>
                  <a:pt x="381" y="84"/>
                </a:lnTo>
                <a:lnTo>
                  <a:pt x="382" y="84"/>
                </a:lnTo>
                <a:lnTo>
                  <a:pt x="382" y="87"/>
                </a:lnTo>
                <a:lnTo>
                  <a:pt x="382" y="89"/>
                </a:lnTo>
                <a:lnTo>
                  <a:pt x="382" y="92"/>
                </a:lnTo>
                <a:lnTo>
                  <a:pt x="383" y="89"/>
                </a:lnTo>
                <a:lnTo>
                  <a:pt x="383" y="87"/>
                </a:lnTo>
                <a:lnTo>
                  <a:pt x="383" y="84"/>
                </a:lnTo>
                <a:lnTo>
                  <a:pt x="383" y="83"/>
                </a:lnTo>
                <a:lnTo>
                  <a:pt x="383" y="84"/>
                </a:lnTo>
                <a:lnTo>
                  <a:pt x="384" y="87"/>
                </a:lnTo>
                <a:lnTo>
                  <a:pt x="384" y="90"/>
                </a:lnTo>
                <a:lnTo>
                  <a:pt x="384" y="87"/>
                </a:lnTo>
                <a:lnTo>
                  <a:pt x="384" y="86"/>
                </a:lnTo>
                <a:lnTo>
                  <a:pt x="385" y="89"/>
                </a:lnTo>
                <a:lnTo>
                  <a:pt x="385" y="88"/>
                </a:lnTo>
                <a:lnTo>
                  <a:pt x="385" y="91"/>
                </a:lnTo>
                <a:lnTo>
                  <a:pt x="385" y="89"/>
                </a:lnTo>
                <a:lnTo>
                  <a:pt x="386" y="85"/>
                </a:lnTo>
                <a:lnTo>
                  <a:pt x="386" y="82"/>
                </a:lnTo>
                <a:lnTo>
                  <a:pt x="386" y="79"/>
                </a:lnTo>
                <a:lnTo>
                  <a:pt x="386" y="78"/>
                </a:lnTo>
                <a:lnTo>
                  <a:pt x="387" y="79"/>
                </a:lnTo>
                <a:lnTo>
                  <a:pt x="387" y="76"/>
                </a:lnTo>
                <a:lnTo>
                  <a:pt x="387" y="77"/>
                </a:lnTo>
                <a:lnTo>
                  <a:pt x="387" y="80"/>
                </a:lnTo>
                <a:lnTo>
                  <a:pt x="388" y="79"/>
                </a:lnTo>
                <a:lnTo>
                  <a:pt x="388" y="82"/>
                </a:lnTo>
                <a:lnTo>
                  <a:pt x="388" y="84"/>
                </a:lnTo>
                <a:lnTo>
                  <a:pt x="388" y="85"/>
                </a:lnTo>
                <a:lnTo>
                  <a:pt x="388" y="81"/>
                </a:lnTo>
                <a:lnTo>
                  <a:pt x="389" y="80"/>
                </a:lnTo>
                <a:lnTo>
                  <a:pt x="389" y="84"/>
                </a:lnTo>
                <a:lnTo>
                  <a:pt x="389" y="86"/>
                </a:lnTo>
                <a:lnTo>
                  <a:pt x="390" y="87"/>
                </a:lnTo>
                <a:lnTo>
                  <a:pt x="390" y="86"/>
                </a:lnTo>
                <a:lnTo>
                  <a:pt x="390" y="81"/>
                </a:lnTo>
                <a:lnTo>
                  <a:pt x="390" y="79"/>
                </a:lnTo>
                <a:lnTo>
                  <a:pt x="391" y="76"/>
                </a:lnTo>
                <a:lnTo>
                  <a:pt x="391" y="75"/>
                </a:lnTo>
                <a:lnTo>
                  <a:pt x="391" y="69"/>
                </a:lnTo>
                <a:lnTo>
                  <a:pt x="392" y="67"/>
                </a:lnTo>
                <a:lnTo>
                  <a:pt x="392" y="65"/>
                </a:lnTo>
                <a:lnTo>
                  <a:pt x="392" y="69"/>
                </a:lnTo>
                <a:lnTo>
                  <a:pt x="392" y="71"/>
                </a:lnTo>
                <a:lnTo>
                  <a:pt x="392" y="73"/>
                </a:lnTo>
                <a:lnTo>
                  <a:pt x="393" y="78"/>
                </a:lnTo>
                <a:lnTo>
                  <a:pt x="393" y="77"/>
                </a:lnTo>
                <a:lnTo>
                  <a:pt x="393" y="80"/>
                </a:lnTo>
                <a:lnTo>
                  <a:pt x="394" y="76"/>
                </a:lnTo>
                <a:lnTo>
                  <a:pt x="394" y="77"/>
                </a:lnTo>
                <a:lnTo>
                  <a:pt x="394" y="72"/>
                </a:lnTo>
                <a:lnTo>
                  <a:pt x="395" y="73"/>
                </a:lnTo>
                <a:lnTo>
                  <a:pt x="395" y="72"/>
                </a:lnTo>
                <a:lnTo>
                  <a:pt x="395" y="74"/>
                </a:lnTo>
                <a:lnTo>
                  <a:pt x="395" y="72"/>
                </a:lnTo>
                <a:lnTo>
                  <a:pt x="396" y="67"/>
                </a:lnTo>
                <a:lnTo>
                  <a:pt x="396" y="65"/>
                </a:lnTo>
                <a:lnTo>
                  <a:pt x="396" y="64"/>
                </a:lnTo>
                <a:lnTo>
                  <a:pt x="396" y="62"/>
                </a:lnTo>
                <a:lnTo>
                  <a:pt x="397" y="63"/>
                </a:lnTo>
                <a:lnTo>
                  <a:pt x="397" y="68"/>
                </a:lnTo>
                <a:lnTo>
                  <a:pt x="398" y="75"/>
                </a:lnTo>
                <a:lnTo>
                  <a:pt x="398" y="74"/>
                </a:lnTo>
                <a:lnTo>
                  <a:pt x="398" y="75"/>
                </a:lnTo>
                <a:lnTo>
                  <a:pt x="398" y="73"/>
                </a:lnTo>
                <a:lnTo>
                  <a:pt x="399" y="69"/>
                </a:lnTo>
                <a:lnTo>
                  <a:pt x="399" y="68"/>
                </a:lnTo>
                <a:lnTo>
                  <a:pt x="399" y="69"/>
                </a:lnTo>
                <a:lnTo>
                  <a:pt x="399" y="65"/>
                </a:lnTo>
                <a:lnTo>
                  <a:pt x="399" y="66"/>
                </a:lnTo>
                <a:lnTo>
                  <a:pt x="400" y="67"/>
                </a:lnTo>
                <a:lnTo>
                  <a:pt x="400" y="63"/>
                </a:lnTo>
                <a:lnTo>
                  <a:pt x="401" y="63"/>
                </a:lnTo>
                <a:lnTo>
                  <a:pt x="401" y="65"/>
                </a:lnTo>
                <a:lnTo>
                  <a:pt x="401" y="62"/>
                </a:lnTo>
                <a:lnTo>
                  <a:pt x="401" y="64"/>
                </a:lnTo>
                <a:lnTo>
                  <a:pt x="402" y="65"/>
                </a:lnTo>
              </a:path>
            </a:pathLst>
          </a:custGeom>
          <a:noFill/>
          <a:ln w="158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0" name="Text Box 80"/>
          <p:cNvSpPr txBox="1">
            <a:spLocks noChangeArrowheads="1"/>
          </p:cNvSpPr>
          <p:nvPr/>
        </p:nvSpPr>
        <p:spPr bwMode="auto">
          <a:xfrm>
            <a:off x="7619776" y="1831893"/>
            <a:ext cx="125122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Females</a:t>
            </a:r>
          </a:p>
        </p:txBody>
      </p:sp>
      <p:sp>
        <p:nvSpPr>
          <p:cNvPr id="103" name="Text Box 83"/>
          <p:cNvSpPr txBox="1">
            <a:spLocks noChangeArrowheads="1"/>
          </p:cNvSpPr>
          <p:nvPr/>
        </p:nvSpPr>
        <p:spPr bwMode="auto">
          <a:xfrm>
            <a:off x="7199813" y="5021180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2005</a:t>
            </a:r>
          </a:p>
        </p:txBody>
      </p:sp>
      <p:sp>
        <p:nvSpPr>
          <p:cNvPr id="104" name="AutoShape 84"/>
          <p:cNvSpPr>
            <a:spLocks/>
          </p:cNvSpPr>
          <p:nvPr/>
        </p:nvSpPr>
        <p:spPr bwMode="auto">
          <a:xfrm rot="16200000">
            <a:off x="2923088" y="4449680"/>
            <a:ext cx="304800" cy="838200"/>
          </a:xfrm>
          <a:prstGeom prst="leftBrace">
            <a:avLst>
              <a:gd name="adj1" fmla="val 22917"/>
              <a:gd name="adj2" fmla="val 5000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5" name="AutoShape 85"/>
          <p:cNvSpPr>
            <a:spLocks/>
          </p:cNvSpPr>
          <p:nvPr/>
        </p:nvSpPr>
        <p:spPr bwMode="auto">
          <a:xfrm rot="16200000">
            <a:off x="4256588" y="4259180"/>
            <a:ext cx="304800" cy="1219200"/>
          </a:xfrm>
          <a:prstGeom prst="leftBrace">
            <a:avLst>
              <a:gd name="adj1" fmla="val 33333"/>
              <a:gd name="adj2" fmla="val 5000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6" name="AutoShape 86"/>
          <p:cNvSpPr>
            <a:spLocks/>
          </p:cNvSpPr>
          <p:nvPr/>
        </p:nvSpPr>
        <p:spPr bwMode="auto">
          <a:xfrm rot="16200000">
            <a:off x="7342688" y="2620880"/>
            <a:ext cx="304800" cy="4495800"/>
          </a:xfrm>
          <a:prstGeom prst="leftBrace">
            <a:avLst>
              <a:gd name="adj1" fmla="val 122917"/>
              <a:gd name="adj2" fmla="val 5000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7" name="Text Box 81"/>
          <p:cNvSpPr txBox="1">
            <a:spLocks noChangeArrowheads="1"/>
          </p:cNvSpPr>
          <p:nvPr/>
        </p:nvSpPr>
        <p:spPr bwMode="auto">
          <a:xfrm>
            <a:off x="2784976" y="495291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2003</a:t>
            </a:r>
          </a:p>
        </p:txBody>
      </p:sp>
      <p:sp>
        <p:nvSpPr>
          <p:cNvPr id="108" name="Text Box 82"/>
          <p:cNvSpPr txBox="1">
            <a:spLocks noChangeArrowheads="1"/>
          </p:cNvSpPr>
          <p:nvPr/>
        </p:nvSpPr>
        <p:spPr bwMode="auto">
          <a:xfrm>
            <a:off x="4099426" y="495291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2004</a:t>
            </a:r>
          </a:p>
        </p:txBody>
      </p:sp>
      <p:sp>
        <p:nvSpPr>
          <p:cNvPr id="109" name="Text Box 48"/>
          <p:cNvSpPr txBox="1">
            <a:spLocks noChangeArrowheads="1"/>
          </p:cNvSpPr>
          <p:nvPr/>
        </p:nvSpPr>
        <p:spPr bwMode="auto">
          <a:xfrm rot="16200000">
            <a:off x="374401" y="2842074"/>
            <a:ext cx="2603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Captive Longevity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(days)</a:t>
            </a:r>
          </a:p>
        </p:txBody>
      </p:sp>
      <p:sp>
        <p:nvSpPr>
          <p:cNvPr id="110" name="Text Box 48"/>
          <p:cNvSpPr txBox="1">
            <a:spLocks noChangeArrowheads="1"/>
          </p:cNvSpPr>
          <p:nvPr/>
        </p:nvSpPr>
        <p:spPr bwMode="auto">
          <a:xfrm>
            <a:off x="3074191" y="416749"/>
            <a:ext cx="57652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Three-year Post-capture Longevity Trends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in Wild-caught Medflies</a:t>
            </a:r>
          </a:p>
        </p:txBody>
      </p:sp>
      <p:sp>
        <p:nvSpPr>
          <p:cNvPr id="111" name="Text Box 82"/>
          <p:cNvSpPr txBox="1">
            <a:spLocks noChangeArrowheads="1"/>
          </p:cNvSpPr>
          <p:nvPr/>
        </p:nvSpPr>
        <p:spPr bwMode="auto">
          <a:xfrm>
            <a:off x="4785773" y="2871778"/>
            <a:ext cx="942887" cy="338554"/>
          </a:xfrm>
          <a:prstGeom prst="rect">
            <a:avLst/>
          </a:prstGeom>
          <a:solidFill>
            <a:srgbClr val="FBF0D4"/>
          </a:solidFill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100 days</a:t>
            </a:r>
          </a:p>
        </p:txBody>
      </p:sp>
    </p:spTree>
    <p:extLst>
      <p:ext uri="{BB962C8B-B14F-4D97-AF65-F5344CB8AC3E}">
        <p14:creationId xmlns:p14="http://schemas.microsoft.com/office/powerpoint/2010/main" val="1631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02" grpId="0" animBg="1"/>
      <p:bldP spid="98" grpId="0" animBg="1"/>
      <p:bldP spid="99" grpId="0" animBg="1"/>
      <p:bldP spid="1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4"/>
          <p:cNvSpPr>
            <a:spLocks noChangeShapeType="1"/>
          </p:cNvSpPr>
          <p:nvPr/>
        </p:nvSpPr>
        <p:spPr bwMode="auto">
          <a:xfrm>
            <a:off x="2382086" y="2488866"/>
            <a:ext cx="75930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2382086" y="2873041"/>
            <a:ext cx="75930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366211" y="3244516"/>
            <a:ext cx="75930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382086" y="3639804"/>
            <a:ext cx="7593012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382086" y="4022391"/>
            <a:ext cx="75930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>
            <a:off x="2355099" y="2091991"/>
            <a:ext cx="958850" cy="2305050"/>
          </a:xfrm>
          <a:custGeom>
            <a:avLst/>
            <a:gdLst>
              <a:gd name="T0" fmla="*/ 0 w 604"/>
              <a:gd name="T1" fmla="*/ 0 h 1452"/>
              <a:gd name="T2" fmla="*/ 12 w 604"/>
              <a:gd name="T3" fmla="*/ 15 h 1452"/>
              <a:gd name="T4" fmla="*/ 18 w 604"/>
              <a:gd name="T5" fmla="*/ 67 h 1452"/>
              <a:gd name="T6" fmla="*/ 15 w 604"/>
              <a:gd name="T7" fmla="*/ 92 h 1452"/>
              <a:gd name="T8" fmla="*/ 15 w 604"/>
              <a:gd name="T9" fmla="*/ 116 h 1452"/>
              <a:gd name="T10" fmla="*/ 15 w 604"/>
              <a:gd name="T11" fmla="*/ 141 h 1452"/>
              <a:gd name="T12" fmla="*/ 15 w 604"/>
              <a:gd name="T13" fmla="*/ 165 h 1452"/>
              <a:gd name="T14" fmla="*/ 18 w 604"/>
              <a:gd name="T15" fmla="*/ 190 h 1452"/>
              <a:gd name="T16" fmla="*/ 22 w 604"/>
              <a:gd name="T17" fmla="*/ 214 h 1452"/>
              <a:gd name="T18" fmla="*/ 34 w 604"/>
              <a:gd name="T19" fmla="*/ 236 h 1452"/>
              <a:gd name="T20" fmla="*/ 48 w 604"/>
              <a:gd name="T21" fmla="*/ 261 h 1452"/>
              <a:gd name="T22" fmla="*/ 67 w 604"/>
              <a:gd name="T23" fmla="*/ 285 h 1452"/>
              <a:gd name="T24" fmla="*/ 90 w 604"/>
              <a:gd name="T25" fmla="*/ 310 h 1452"/>
              <a:gd name="T26" fmla="*/ 113 w 604"/>
              <a:gd name="T27" fmla="*/ 334 h 1452"/>
              <a:gd name="T28" fmla="*/ 139 w 604"/>
              <a:gd name="T29" fmla="*/ 359 h 1452"/>
              <a:gd name="T30" fmla="*/ 167 w 604"/>
              <a:gd name="T31" fmla="*/ 383 h 1452"/>
              <a:gd name="T32" fmla="*/ 197 w 604"/>
              <a:gd name="T33" fmla="*/ 408 h 1452"/>
              <a:gd name="T34" fmla="*/ 229 w 604"/>
              <a:gd name="T35" fmla="*/ 429 h 1452"/>
              <a:gd name="T36" fmla="*/ 264 w 604"/>
              <a:gd name="T37" fmla="*/ 454 h 1452"/>
              <a:gd name="T38" fmla="*/ 302 w 604"/>
              <a:gd name="T39" fmla="*/ 478 h 1452"/>
              <a:gd name="T40" fmla="*/ 341 w 604"/>
              <a:gd name="T41" fmla="*/ 503 h 1452"/>
              <a:gd name="T42" fmla="*/ 383 w 604"/>
              <a:gd name="T43" fmla="*/ 528 h 1452"/>
              <a:gd name="T44" fmla="*/ 425 w 604"/>
              <a:gd name="T45" fmla="*/ 552 h 1452"/>
              <a:gd name="T46" fmla="*/ 464 w 604"/>
              <a:gd name="T47" fmla="*/ 577 h 1452"/>
              <a:gd name="T48" fmla="*/ 504 w 604"/>
              <a:gd name="T49" fmla="*/ 601 h 1452"/>
              <a:gd name="T50" fmla="*/ 537 w 604"/>
              <a:gd name="T51" fmla="*/ 626 h 1452"/>
              <a:gd name="T52" fmla="*/ 567 w 604"/>
              <a:gd name="T53" fmla="*/ 647 h 1452"/>
              <a:gd name="T54" fmla="*/ 588 w 604"/>
              <a:gd name="T55" fmla="*/ 672 h 1452"/>
              <a:gd name="T56" fmla="*/ 602 w 604"/>
              <a:gd name="T57" fmla="*/ 696 h 1452"/>
              <a:gd name="T58" fmla="*/ 604 w 604"/>
              <a:gd name="T59" fmla="*/ 721 h 1452"/>
              <a:gd name="T60" fmla="*/ 597 w 604"/>
              <a:gd name="T61" fmla="*/ 746 h 1452"/>
              <a:gd name="T62" fmla="*/ 578 w 604"/>
              <a:gd name="T63" fmla="*/ 770 h 1452"/>
              <a:gd name="T64" fmla="*/ 550 w 604"/>
              <a:gd name="T65" fmla="*/ 795 h 1452"/>
              <a:gd name="T66" fmla="*/ 516 w 604"/>
              <a:gd name="T67" fmla="*/ 819 h 1452"/>
              <a:gd name="T68" fmla="*/ 476 w 604"/>
              <a:gd name="T69" fmla="*/ 844 h 1452"/>
              <a:gd name="T70" fmla="*/ 432 w 604"/>
              <a:gd name="T71" fmla="*/ 865 h 1452"/>
              <a:gd name="T72" fmla="*/ 388 w 604"/>
              <a:gd name="T73" fmla="*/ 890 h 1452"/>
              <a:gd name="T74" fmla="*/ 343 w 604"/>
              <a:gd name="T75" fmla="*/ 914 h 1452"/>
              <a:gd name="T76" fmla="*/ 302 w 604"/>
              <a:gd name="T77" fmla="*/ 939 h 1452"/>
              <a:gd name="T78" fmla="*/ 260 w 604"/>
              <a:gd name="T79" fmla="*/ 963 h 1452"/>
              <a:gd name="T80" fmla="*/ 218 w 604"/>
              <a:gd name="T81" fmla="*/ 988 h 1452"/>
              <a:gd name="T82" fmla="*/ 181 w 604"/>
              <a:gd name="T83" fmla="*/ 1013 h 1452"/>
              <a:gd name="T84" fmla="*/ 143 w 604"/>
              <a:gd name="T85" fmla="*/ 1037 h 1452"/>
              <a:gd name="T86" fmla="*/ 111 w 604"/>
              <a:gd name="T87" fmla="*/ 1062 h 1452"/>
              <a:gd name="T88" fmla="*/ 80 w 604"/>
              <a:gd name="T89" fmla="*/ 1083 h 1452"/>
              <a:gd name="T90" fmla="*/ 57 w 604"/>
              <a:gd name="T91" fmla="*/ 1108 h 1452"/>
              <a:gd name="T92" fmla="*/ 39 w 604"/>
              <a:gd name="T93" fmla="*/ 1132 h 1452"/>
              <a:gd name="T94" fmla="*/ 25 w 604"/>
              <a:gd name="T95" fmla="*/ 1157 h 1452"/>
              <a:gd name="T96" fmla="*/ 18 w 604"/>
              <a:gd name="T97" fmla="*/ 1181 h 1452"/>
              <a:gd name="T98" fmla="*/ 15 w 604"/>
              <a:gd name="T99" fmla="*/ 1206 h 1452"/>
              <a:gd name="T100" fmla="*/ 13 w 604"/>
              <a:gd name="T101" fmla="*/ 1231 h 1452"/>
              <a:gd name="T102" fmla="*/ 15 w 604"/>
              <a:gd name="T103" fmla="*/ 1255 h 1452"/>
              <a:gd name="T104" fmla="*/ 15 w 604"/>
              <a:gd name="T105" fmla="*/ 1277 h 1452"/>
              <a:gd name="T106" fmla="*/ 15 w 604"/>
              <a:gd name="T107" fmla="*/ 1301 h 1452"/>
              <a:gd name="T108" fmla="*/ 15 w 604"/>
              <a:gd name="T109" fmla="*/ 1326 h 1452"/>
              <a:gd name="T110" fmla="*/ 15 w 604"/>
              <a:gd name="T111" fmla="*/ 1350 h 1452"/>
              <a:gd name="T112" fmla="*/ 15 w 604"/>
              <a:gd name="T113" fmla="*/ 1375 h 1452"/>
              <a:gd name="T114" fmla="*/ 15 w 604"/>
              <a:gd name="T115" fmla="*/ 1399 h 1452"/>
              <a:gd name="T116" fmla="*/ 15 w 604"/>
              <a:gd name="T117" fmla="*/ 1424 h 1452"/>
              <a:gd name="T118" fmla="*/ 15 w 604"/>
              <a:gd name="T119" fmla="*/ 1448 h 1452"/>
              <a:gd name="T120" fmla="*/ 15 w 604"/>
              <a:gd name="T121" fmla="*/ 1452 h 1452"/>
              <a:gd name="T122" fmla="*/ 15 w 604"/>
              <a:gd name="T123" fmla="*/ 1452 h 1452"/>
              <a:gd name="T124" fmla="*/ 0 w 604"/>
              <a:gd name="T125" fmla="*/ 3 h 14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04"/>
              <a:gd name="T190" fmla="*/ 0 h 1452"/>
              <a:gd name="T191" fmla="*/ 604 w 604"/>
              <a:gd name="T192" fmla="*/ 1452 h 14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04" h="1452">
                <a:moveTo>
                  <a:pt x="0" y="0"/>
                </a:moveTo>
                <a:lnTo>
                  <a:pt x="12" y="15"/>
                </a:lnTo>
                <a:lnTo>
                  <a:pt x="18" y="67"/>
                </a:lnTo>
                <a:lnTo>
                  <a:pt x="15" y="92"/>
                </a:lnTo>
                <a:lnTo>
                  <a:pt x="15" y="116"/>
                </a:lnTo>
                <a:lnTo>
                  <a:pt x="15" y="141"/>
                </a:lnTo>
                <a:lnTo>
                  <a:pt x="15" y="165"/>
                </a:lnTo>
                <a:lnTo>
                  <a:pt x="18" y="190"/>
                </a:lnTo>
                <a:lnTo>
                  <a:pt x="22" y="214"/>
                </a:lnTo>
                <a:lnTo>
                  <a:pt x="34" y="236"/>
                </a:lnTo>
                <a:lnTo>
                  <a:pt x="48" y="261"/>
                </a:lnTo>
                <a:lnTo>
                  <a:pt x="67" y="285"/>
                </a:lnTo>
                <a:lnTo>
                  <a:pt x="90" y="310"/>
                </a:lnTo>
                <a:lnTo>
                  <a:pt x="113" y="334"/>
                </a:lnTo>
                <a:lnTo>
                  <a:pt x="139" y="359"/>
                </a:lnTo>
                <a:lnTo>
                  <a:pt x="167" y="383"/>
                </a:lnTo>
                <a:lnTo>
                  <a:pt x="197" y="408"/>
                </a:lnTo>
                <a:lnTo>
                  <a:pt x="229" y="429"/>
                </a:lnTo>
                <a:lnTo>
                  <a:pt x="264" y="454"/>
                </a:lnTo>
                <a:lnTo>
                  <a:pt x="302" y="478"/>
                </a:lnTo>
                <a:lnTo>
                  <a:pt x="341" y="503"/>
                </a:lnTo>
                <a:lnTo>
                  <a:pt x="383" y="528"/>
                </a:lnTo>
                <a:lnTo>
                  <a:pt x="425" y="552"/>
                </a:lnTo>
                <a:lnTo>
                  <a:pt x="464" y="577"/>
                </a:lnTo>
                <a:lnTo>
                  <a:pt x="504" y="601"/>
                </a:lnTo>
                <a:lnTo>
                  <a:pt x="537" y="626"/>
                </a:lnTo>
                <a:lnTo>
                  <a:pt x="567" y="647"/>
                </a:lnTo>
                <a:lnTo>
                  <a:pt x="588" y="672"/>
                </a:lnTo>
                <a:lnTo>
                  <a:pt x="602" y="696"/>
                </a:lnTo>
                <a:lnTo>
                  <a:pt x="604" y="721"/>
                </a:lnTo>
                <a:lnTo>
                  <a:pt x="597" y="746"/>
                </a:lnTo>
                <a:lnTo>
                  <a:pt x="578" y="770"/>
                </a:lnTo>
                <a:lnTo>
                  <a:pt x="550" y="795"/>
                </a:lnTo>
                <a:lnTo>
                  <a:pt x="516" y="819"/>
                </a:lnTo>
                <a:lnTo>
                  <a:pt x="476" y="844"/>
                </a:lnTo>
                <a:lnTo>
                  <a:pt x="432" y="865"/>
                </a:lnTo>
                <a:lnTo>
                  <a:pt x="388" y="890"/>
                </a:lnTo>
                <a:lnTo>
                  <a:pt x="343" y="914"/>
                </a:lnTo>
                <a:lnTo>
                  <a:pt x="302" y="939"/>
                </a:lnTo>
                <a:lnTo>
                  <a:pt x="260" y="963"/>
                </a:lnTo>
                <a:lnTo>
                  <a:pt x="218" y="988"/>
                </a:lnTo>
                <a:lnTo>
                  <a:pt x="181" y="1013"/>
                </a:lnTo>
                <a:lnTo>
                  <a:pt x="143" y="1037"/>
                </a:lnTo>
                <a:lnTo>
                  <a:pt x="111" y="1062"/>
                </a:lnTo>
                <a:lnTo>
                  <a:pt x="80" y="1083"/>
                </a:lnTo>
                <a:lnTo>
                  <a:pt x="57" y="1108"/>
                </a:lnTo>
                <a:lnTo>
                  <a:pt x="39" y="1132"/>
                </a:lnTo>
                <a:lnTo>
                  <a:pt x="25" y="1157"/>
                </a:lnTo>
                <a:lnTo>
                  <a:pt x="18" y="1181"/>
                </a:lnTo>
                <a:lnTo>
                  <a:pt x="15" y="1206"/>
                </a:lnTo>
                <a:lnTo>
                  <a:pt x="13" y="1231"/>
                </a:lnTo>
                <a:lnTo>
                  <a:pt x="15" y="1255"/>
                </a:lnTo>
                <a:lnTo>
                  <a:pt x="15" y="1277"/>
                </a:lnTo>
                <a:lnTo>
                  <a:pt x="15" y="1301"/>
                </a:lnTo>
                <a:lnTo>
                  <a:pt x="15" y="1326"/>
                </a:lnTo>
                <a:lnTo>
                  <a:pt x="15" y="1350"/>
                </a:lnTo>
                <a:lnTo>
                  <a:pt x="15" y="1375"/>
                </a:lnTo>
                <a:lnTo>
                  <a:pt x="15" y="1399"/>
                </a:lnTo>
                <a:lnTo>
                  <a:pt x="15" y="1424"/>
                </a:lnTo>
                <a:lnTo>
                  <a:pt x="15" y="1448"/>
                </a:lnTo>
                <a:lnTo>
                  <a:pt x="15" y="1452"/>
                </a:lnTo>
                <a:lnTo>
                  <a:pt x="0" y="3"/>
                </a:lnTo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Freeform 20"/>
          <p:cNvSpPr>
            <a:spLocks/>
          </p:cNvSpPr>
          <p:nvPr/>
        </p:nvSpPr>
        <p:spPr bwMode="auto">
          <a:xfrm>
            <a:off x="7428749" y="2120566"/>
            <a:ext cx="1147762" cy="2276475"/>
          </a:xfrm>
          <a:custGeom>
            <a:avLst/>
            <a:gdLst>
              <a:gd name="T0" fmla="*/ 0 w 723"/>
              <a:gd name="T1" fmla="*/ 0 h 1434"/>
              <a:gd name="T2" fmla="*/ 12 w 723"/>
              <a:gd name="T3" fmla="*/ 1431 h 1434"/>
              <a:gd name="T4" fmla="*/ 723 w 723"/>
              <a:gd name="T5" fmla="*/ 1434 h 1434"/>
              <a:gd name="T6" fmla="*/ 611 w 723"/>
              <a:gd name="T7" fmla="*/ 1408 h 1434"/>
              <a:gd name="T8" fmla="*/ 499 w 723"/>
              <a:gd name="T9" fmla="*/ 1384 h 1434"/>
              <a:gd name="T10" fmla="*/ 396 w 723"/>
              <a:gd name="T11" fmla="*/ 1360 h 1434"/>
              <a:gd name="T12" fmla="*/ 304 w 723"/>
              <a:gd name="T13" fmla="*/ 1336 h 1434"/>
              <a:gd name="T14" fmla="*/ 235 w 723"/>
              <a:gd name="T15" fmla="*/ 1312 h 1434"/>
              <a:gd name="T16" fmla="*/ 189 w 723"/>
              <a:gd name="T17" fmla="*/ 1289 h 1434"/>
              <a:gd name="T18" fmla="*/ 166 w 723"/>
              <a:gd name="T19" fmla="*/ 1265 h 1434"/>
              <a:gd name="T20" fmla="*/ 158 w 723"/>
              <a:gd name="T21" fmla="*/ 1241 h 1434"/>
              <a:gd name="T22" fmla="*/ 168 w 723"/>
              <a:gd name="T23" fmla="*/ 1219 h 1434"/>
              <a:gd name="T24" fmla="*/ 191 w 723"/>
              <a:gd name="T25" fmla="*/ 1195 h 1434"/>
              <a:gd name="T26" fmla="*/ 225 w 723"/>
              <a:gd name="T27" fmla="*/ 1172 h 1434"/>
              <a:gd name="T28" fmla="*/ 263 w 723"/>
              <a:gd name="T29" fmla="*/ 1148 h 1434"/>
              <a:gd name="T30" fmla="*/ 299 w 723"/>
              <a:gd name="T31" fmla="*/ 1124 h 1434"/>
              <a:gd name="T32" fmla="*/ 330 w 723"/>
              <a:gd name="T33" fmla="*/ 1100 h 1434"/>
              <a:gd name="T34" fmla="*/ 353 w 723"/>
              <a:gd name="T35" fmla="*/ 1076 h 1434"/>
              <a:gd name="T36" fmla="*/ 363 w 723"/>
              <a:gd name="T37" fmla="*/ 1052 h 1434"/>
              <a:gd name="T38" fmla="*/ 368 w 723"/>
              <a:gd name="T39" fmla="*/ 1031 h 1434"/>
              <a:gd name="T40" fmla="*/ 371 w 723"/>
              <a:gd name="T41" fmla="*/ 1007 h 1434"/>
              <a:gd name="T42" fmla="*/ 376 w 723"/>
              <a:gd name="T43" fmla="*/ 983 h 1434"/>
              <a:gd name="T44" fmla="*/ 383 w 723"/>
              <a:gd name="T45" fmla="*/ 959 h 1434"/>
              <a:gd name="T46" fmla="*/ 396 w 723"/>
              <a:gd name="T47" fmla="*/ 935 h 1434"/>
              <a:gd name="T48" fmla="*/ 412 w 723"/>
              <a:gd name="T49" fmla="*/ 911 h 1434"/>
              <a:gd name="T50" fmla="*/ 424 w 723"/>
              <a:gd name="T51" fmla="*/ 887 h 1434"/>
              <a:gd name="T52" fmla="*/ 435 w 723"/>
              <a:gd name="T53" fmla="*/ 863 h 1434"/>
              <a:gd name="T54" fmla="*/ 432 w 723"/>
              <a:gd name="T55" fmla="*/ 839 h 1434"/>
              <a:gd name="T56" fmla="*/ 419 w 723"/>
              <a:gd name="T57" fmla="*/ 818 h 1434"/>
              <a:gd name="T58" fmla="*/ 391 w 723"/>
              <a:gd name="T59" fmla="*/ 794 h 1434"/>
              <a:gd name="T60" fmla="*/ 353 w 723"/>
              <a:gd name="T61" fmla="*/ 770 h 1434"/>
              <a:gd name="T62" fmla="*/ 301 w 723"/>
              <a:gd name="T63" fmla="*/ 746 h 1434"/>
              <a:gd name="T64" fmla="*/ 240 w 723"/>
              <a:gd name="T65" fmla="*/ 722 h 1434"/>
              <a:gd name="T66" fmla="*/ 173 w 723"/>
              <a:gd name="T67" fmla="*/ 699 h 1434"/>
              <a:gd name="T68" fmla="*/ 112 w 723"/>
              <a:gd name="T69" fmla="*/ 675 h 1434"/>
              <a:gd name="T70" fmla="*/ 61 w 723"/>
              <a:gd name="T71" fmla="*/ 651 h 1434"/>
              <a:gd name="T72" fmla="*/ 25 w 723"/>
              <a:gd name="T73" fmla="*/ 627 h 1434"/>
              <a:gd name="T74" fmla="*/ 10 w 723"/>
              <a:gd name="T75" fmla="*/ 606 h 1434"/>
              <a:gd name="T76" fmla="*/ 7 w 723"/>
              <a:gd name="T77" fmla="*/ 582 h 1434"/>
              <a:gd name="T78" fmla="*/ 7 w 723"/>
              <a:gd name="T79" fmla="*/ 558 h 1434"/>
              <a:gd name="T80" fmla="*/ 10 w 723"/>
              <a:gd name="T81" fmla="*/ 534 h 1434"/>
              <a:gd name="T82" fmla="*/ 10 w 723"/>
              <a:gd name="T83" fmla="*/ 510 h 1434"/>
              <a:gd name="T84" fmla="*/ 10 w 723"/>
              <a:gd name="T85" fmla="*/ 486 h 1434"/>
              <a:gd name="T86" fmla="*/ 10 w 723"/>
              <a:gd name="T87" fmla="*/ 462 h 1434"/>
              <a:gd name="T88" fmla="*/ 10 w 723"/>
              <a:gd name="T89" fmla="*/ 438 h 1434"/>
              <a:gd name="T90" fmla="*/ 10 w 723"/>
              <a:gd name="T91" fmla="*/ 414 h 1434"/>
              <a:gd name="T92" fmla="*/ 10 w 723"/>
              <a:gd name="T93" fmla="*/ 393 h 1434"/>
              <a:gd name="T94" fmla="*/ 10 w 723"/>
              <a:gd name="T95" fmla="*/ 369 h 1434"/>
              <a:gd name="T96" fmla="*/ 7 w 723"/>
              <a:gd name="T97" fmla="*/ 345 h 1434"/>
              <a:gd name="T98" fmla="*/ 7 w 723"/>
              <a:gd name="T99" fmla="*/ 321 h 1434"/>
              <a:gd name="T100" fmla="*/ 7 w 723"/>
              <a:gd name="T101" fmla="*/ 297 h 1434"/>
              <a:gd name="T102" fmla="*/ 7 w 723"/>
              <a:gd name="T103" fmla="*/ 273 h 1434"/>
              <a:gd name="T104" fmla="*/ 7 w 723"/>
              <a:gd name="T105" fmla="*/ 249 h 1434"/>
              <a:gd name="T106" fmla="*/ 7 w 723"/>
              <a:gd name="T107" fmla="*/ 226 h 1434"/>
              <a:gd name="T108" fmla="*/ 7 w 723"/>
              <a:gd name="T109" fmla="*/ 204 h 1434"/>
              <a:gd name="T110" fmla="*/ 7 w 723"/>
              <a:gd name="T111" fmla="*/ 180 h 1434"/>
              <a:gd name="T112" fmla="*/ 7 w 723"/>
              <a:gd name="T113" fmla="*/ 156 h 1434"/>
              <a:gd name="T114" fmla="*/ 7 w 723"/>
              <a:gd name="T115" fmla="*/ 133 h 1434"/>
              <a:gd name="T116" fmla="*/ 10 w 723"/>
              <a:gd name="T117" fmla="*/ 109 h 1434"/>
              <a:gd name="T118" fmla="*/ 7 w 723"/>
              <a:gd name="T119" fmla="*/ 85 h 1434"/>
              <a:gd name="T120" fmla="*/ 7 w 723"/>
              <a:gd name="T121" fmla="*/ 61 h 1434"/>
              <a:gd name="T122" fmla="*/ 7 w 723"/>
              <a:gd name="T123" fmla="*/ 37 h 1434"/>
              <a:gd name="T124" fmla="*/ 10 w 723"/>
              <a:gd name="T125" fmla="*/ 13 h 1434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723"/>
              <a:gd name="T190" fmla="*/ 0 h 1434"/>
              <a:gd name="T191" fmla="*/ 723 w 723"/>
              <a:gd name="T192" fmla="*/ 1434 h 1434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723" h="1434">
                <a:moveTo>
                  <a:pt x="0" y="0"/>
                </a:moveTo>
                <a:lnTo>
                  <a:pt x="12" y="1431"/>
                </a:lnTo>
                <a:lnTo>
                  <a:pt x="723" y="1434"/>
                </a:lnTo>
                <a:lnTo>
                  <a:pt x="611" y="1408"/>
                </a:lnTo>
                <a:lnTo>
                  <a:pt x="499" y="1384"/>
                </a:lnTo>
                <a:lnTo>
                  <a:pt x="396" y="1360"/>
                </a:lnTo>
                <a:lnTo>
                  <a:pt x="304" y="1336"/>
                </a:lnTo>
                <a:lnTo>
                  <a:pt x="235" y="1312"/>
                </a:lnTo>
                <a:lnTo>
                  <a:pt x="189" y="1289"/>
                </a:lnTo>
                <a:lnTo>
                  <a:pt x="166" y="1265"/>
                </a:lnTo>
                <a:lnTo>
                  <a:pt x="158" y="1241"/>
                </a:lnTo>
                <a:lnTo>
                  <a:pt x="168" y="1219"/>
                </a:lnTo>
                <a:lnTo>
                  <a:pt x="191" y="1195"/>
                </a:lnTo>
                <a:lnTo>
                  <a:pt x="225" y="1172"/>
                </a:lnTo>
                <a:lnTo>
                  <a:pt x="263" y="1148"/>
                </a:lnTo>
                <a:lnTo>
                  <a:pt x="299" y="1124"/>
                </a:lnTo>
                <a:lnTo>
                  <a:pt x="330" y="1100"/>
                </a:lnTo>
                <a:lnTo>
                  <a:pt x="353" y="1076"/>
                </a:lnTo>
                <a:lnTo>
                  <a:pt x="363" y="1052"/>
                </a:lnTo>
                <a:lnTo>
                  <a:pt x="368" y="1031"/>
                </a:lnTo>
                <a:lnTo>
                  <a:pt x="371" y="1007"/>
                </a:lnTo>
                <a:lnTo>
                  <a:pt x="376" y="983"/>
                </a:lnTo>
                <a:lnTo>
                  <a:pt x="383" y="959"/>
                </a:lnTo>
                <a:lnTo>
                  <a:pt x="396" y="935"/>
                </a:lnTo>
                <a:lnTo>
                  <a:pt x="412" y="911"/>
                </a:lnTo>
                <a:lnTo>
                  <a:pt x="424" y="887"/>
                </a:lnTo>
                <a:lnTo>
                  <a:pt x="435" y="863"/>
                </a:lnTo>
                <a:lnTo>
                  <a:pt x="432" y="839"/>
                </a:lnTo>
                <a:lnTo>
                  <a:pt x="419" y="818"/>
                </a:lnTo>
                <a:lnTo>
                  <a:pt x="391" y="794"/>
                </a:lnTo>
                <a:lnTo>
                  <a:pt x="353" y="770"/>
                </a:lnTo>
                <a:lnTo>
                  <a:pt x="301" y="746"/>
                </a:lnTo>
                <a:lnTo>
                  <a:pt x="240" y="722"/>
                </a:lnTo>
                <a:lnTo>
                  <a:pt x="173" y="699"/>
                </a:lnTo>
                <a:lnTo>
                  <a:pt x="112" y="675"/>
                </a:lnTo>
                <a:lnTo>
                  <a:pt x="61" y="651"/>
                </a:lnTo>
                <a:lnTo>
                  <a:pt x="25" y="627"/>
                </a:lnTo>
                <a:lnTo>
                  <a:pt x="10" y="606"/>
                </a:lnTo>
                <a:lnTo>
                  <a:pt x="7" y="582"/>
                </a:lnTo>
                <a:lnTo>
                  <a:pt x="7" y="558"/>
                </a:lnTo>
                <a:lnTo>
                  <a:pt x="10" y="534"/>
                </a:lnTo>
                <a:lnTo>
                  <a:pt x="10" y="510"/>
                </a:lnTo>
                <a:lnTo>
                  <a:pt x="10" y="486"/>
                </a:lnTo>
                <a:lnTo>
                  <a:pt x="10" y="462"/>
                </a:lnTo>
                <a:lnTo>
                  <a:pt x="10" y="438"/>
                </a:lnTo>
                <a:lnTo>
                  <a:pt x="10" y="414"/>
                </a:lnTo>
                <a:lnTo>
                  <a:pt x="10" y="393"/>
                </a:lnTo>
                <a:lnTo>
                  <a:pt x="10" y="369"/>
                </a:lnTo>
                <a:lnTo>
                  <a:pt x="7" y="345"/>
                </a:lnTo>
                <a:lnTo>
                  <a:pt x="7" y="321"/>
                </a:lnTo>
                <a:lnTo>
                  <a:pt x="7" y="297"/>
                </a:lnTo>
                <a:lnTo>
                  <a:pt x="7" y="273"/>
                </a:lnTo>
                <a:lnTo>
                  <a:pt x="7" y="249"/>
                </a:lnTo>
                <a:lnTo>
                  <a:pt x="7" y="226"/>
                </a:lnTo>
                <a:lnTo>
                  <a:pt x="7" y="204"/>
                </a:lnTo>
                <a:lnTo>
                  <a:pt x="7" y="180"/>
                </a:lnTo>
                <a:lnTo>
                  <a:pt x="7" y="156"/>
                </a:lnTo>
                <a:lnTo>
                  <a:pt x="7" y="133"/>
                </a:lnTo>
                <a:lnTo>
                  <a:pt x="10" y="109"/>
                </a:lnTo>
                <a:lnTo>
                  <a:pt x="7" y="85"/>
                </a:lnTo>
                <a:lnTo>
                  <a:pt x="7" y="61"/>
                </a:lnTo>
                <a:lnTo>
                  <a:pt x="7" y="37"/>
                </a:lnTo>
                <a:lnTo>
                  <a:pt x="10" y="13"/>
                </a:lnTo>
              </a:path>
            </a:pathLst>
          </a:custGeom>
          <a:solidFill>
            <a:schemeClr val="bg2"/>
          </a:solidFill>
          <a:ln w="158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Freeform 21"/>
          <p:cNvSpPr>
            <a:spLocks/>
          </p:cNvSpPr>
          <p:nvPr/>
        </p:nvSpPr>
        <p:spPr bwMode="auto">
          <a:xfrm>
            <a:off x="3613986" y="2109454"/>
            <a:ext cx="871537" cy="2300288"/>
          </a:xfrm>
          <a:custGeom>
            <a:avLst/>
            <a:gdLst>
              <a:gd name="T0" fmla="*/ 0 w 861"/>
              <a:gd name="T1" fmla="*/ 0 h 1449"/>
              <a:gd name="T2" fmla="*/ 1 w 861"/>
              <a:gd name="T3" fmla="*/ 1443 h 1449"/>
              <a:gd name="T4" fmla="*/ 4 w 861"/>
              <a:gd name="T5" fmla="*/ 1449 h 1449"/>
              <a:gd name="T6" fmla="*/ 4 w 861"/>
              <a:gd name="T7" fmla="*/ 1428 h 1449"/>
              <a:gd name="T8" fmla="*/ 5 w 861"/>
              <a:gd name="T9" fmla="*/ 1403 h 1449"/>
              <a:gd name="T10" fmla="*/ 6 w 861"/>
              <a:gd name="T11" fmla="*/ 1379 h 1449"/>
              <a:gd name="T12" fmla="*/ 6 w 861"/>
              <a:gd name="T13" fmla="*/ 1355 h 1449"/>
              <a:gd name="T14" fmla="*/ 7 w 861"/>
              <a:gd name="T15" fmla="*/ 1331 h 1449"/>
              <a:gd name="T16" fmla="*/ 8 w 861"/>
              <a:gd name="T17" fmla="*/ 1306 h 1449"/>
              <a:gd name="T18" fmla="*/ 9 w 861"/>
              <a:gd name="T19" fmla="*/ 1282 h 1449"/>
              <a:gd name="T20" fmla="*/ 10 w 861"/>
              <a:gd name="T21" fmla="*/ 1258 h 1449"/>
              <a:gd name="T22" fmla="*/ 11 w 861"/>
              <a:gd name="T23" fmla="*/ 1236 h 1449"/>
              <a:gd name="T24" fmla="*/ 11 w 861"/>
              <a:gd name="T25" fmla="*/ 1212 h 1449"/>
              <a:gd name="T26" fmla="*/ 11 w 861"/>
              <a:gd name="T27" fmla="*/ 1188 h 1449"/>
              <a:gd name="T28" fmla="*/ 12 w 861"/>
              <a:gd name="T29" fmla="*/ 1163 h 1449"/>
              <a:gd name="T30" fmla="*/ 13 w 861"/>
              <a:gd name="T31" fmla="*/ 1139 h 1449"/>
              <a:gd name="T32" fmla="*/ 13 w 861"/>
              <a:gd name="T33" fmla="*/ 1115 h 1449"/>
              <a:gd name="T34" fmla="*/ 13 w 861"/>
              <a:gd name="T35" fmla="*/ 1091 h 1449"/>
              <a:gd name="T36" fmla="*/ 13 w 861"/>
              <a:gd name="T37" fmla="*/ 1066 h 1449"/>
              <a:gd name="T38" fmla="*/ 13 w 861"/>
              <a:gd name="T39" fmla="*/ 1045 h 1449"/>
              <a:gd name="T40" fmla="*/ 13 w 861"/>
              <a:gd name="T41" fmla="*/ 1021 h 1449"/>
              <a:gd name="T42" fmla="*/ 13 w 861"/>
              <a:gd name="T43" fmla="*/ 996 h 1449"/>
              <a:gd name="T44" fmla="*/ 13 w 861"/>
              <a:gd name="T45" fmla="*/ 972 h 1449"/>
              <a:gd name="T46" fmla="*/ 14 w 861"/>
              <a:gd name="T47" fmla="*/ 948 h 1449"/>
              <a:gd name="T48" fmla="*/ 15 w 861"/>
              <a:gd name="T49" fmla="*/ 923 h 1449"/>
              <a:gd name="T50" fmla="*/ 15 w 861"/>
              <a:gd name="T51" fmla="*/ 899 h 1449"/>
              <a:gd name="T52" fmla="*/ 17 w 861"/>
              <a:gd name="T53" fmla="*/ 875 h 1449"/>
              <a:gd name="T54" fmla="*/ 17 w 861"/>
              <a:gd name="T55" fmla="*/ 851 h 1449"/>
              <a:gd name="T56" fmla="*/ 18 w 861"/>
              <a:gd name="T57" fmla="*/ 829 h 1449"/>
              <a:gd name="T58" fmla="*/ 20 w 861"/>
              <a:gd name="T59" fmla="*/ 805 h 1449"/>
              <a:gd name="T60" fmla="*/ 20 w 861"/>
              <a:gd name="T61" fmla="*/ 781 h 1449"/>
              <a:gd name="T62" fmla="*/ 21 w 861"/>
              <a:gd name="T63" fmla="*/ 756 h 1449"/>
              <a:gd name="T64" fmla="*/ 22 w 861"/>
              <a:gd name="T65" fmla="*/ 732 h 1449"/>
              <a:gd name="T66" fmla="*/ 23 w 861"/>
              <a:gd name="T67" fmla="*/ 708 h 1449"/>
              <a:gd name="T68" fmla="*/ 23 w 861"/>
              <a:gd name="T69" fmla="*/ 683 h 1449"/>
              <a:gd name="T70" fmla="*/ 24 w 861"/>
              <a:gd name="T71" fmla="*/ 659 h 1449"/>
              <a:gd name="T72" fmla="*/ 24 w 861"/>
              <a:gd name="T73" fmla="*/ 635 h 1449"/>
              <a:gd name="T74" fmla="*/ 24 w 861"/>
              <a:gd name="T75" fmla="*/ 613 h 1449"/>
              <a:gd name="T76" fmla="*/ 24 w 861"/>
              <a:gd name="T77" fmla="*/ 589 h 1449"/>
              <a:gd name="T78" fmla="*/ 23 w 861"/>
              <a:gd name="T79" fmla="*/ 565 h 1449"/>
              <a:gd name="T80" fmla="*/ 23 w 861"/>
              <a:gd name="T81" fmla="*/ 541 h 1449"/>
              <a:gd name="T82" fmla="*/ 22 w 861"/>
              <a:gd name="T83" fmla="*/ 516 h 1449"/>
              <a:gd name="T84" fmla="*/ 21 w 861"/>
              <a:gd name="T85" fmla="*/ 492 h 1449"/>
              <a:gd name="T86" fmla="*/ 20 w 861"/>
              <a:gd name="T87" fmla="*/ 468 h 1449"/>
              <a:gd name="T88" fmla="*/ 20 w 861"/>
              <a:gd name="T89" fmla="*/ 443 h 1449"/>
              <a:gd name="T90" fmla="*/ 18 w 861"/>
              <a:gd name="T91" fmla="*/ 419 h 1449"/>
              <a:gd name="T92" fmla="*/ 17 w 861"/>
              <a:gd name="T93" fmla="*/ 398 h 1449"/>
              <a:gd name="T94" fmla="*/ 14 w 861"/>
              <a:gd name="T95" fmla="*/ 373 h 1449"/>
              <a:gd name="T96" fmla="*/ 12 w 861"/>
              <a:gd name="T97" fmla="*/ 349 h 1449"/>
              <a:gd name="T98" fmla="*/ 11 w 861"/>
              <a:gd name="T99" fmla="*/ 325 h 1449"/>
              <a:gd name="T100" fmla="*/ 8 w 861"/>
              <a:gd name="T101" fmla="*/ 301 h 1449"/>
              <a:gd name="T102" fmla="*/ 6 w 861"/>
              <a:gd name="T103" fmla="*/ 276 h 1449"/>
              <a:gd name="T104" fmla="*/ 4 w 861"/>
              <a:gd name="T105" fmla="*/ 252 h 1449"/>
              <a:gd name="T106" fmla="*/ 3 w 861"/>
              <a:gd name="T107" fmla="*/ 228 h 1449"/>
              <a:gd name="T108" fmla="*/ 2 w 861"/>
              <a:gd name="T109" fmla="*/ 206 h 1449"/>
              <a:gd name="T110" fmla="*/ 1 w 861"/>
              <a:gd name="T111" fmla="*/ 182 h 1449"/>
              <a:gd name="T112" fmla="*/ 1 w 861"/>
              <a:gd name="T113" fmla="*/ 158 h 1449"/>
              <a:gd name="T114" fmla="*/ 1 w 861"/>
              <a:gd name="T115" fmla="*/ 133 h 1449"/>
              <a:gd name="T116" fmla="*/ 1 w 861"/>
              <a:gd name="T117" fmla="*/ 109 h 1449"/>
              <a:gd name="T118" fmla="*/ 1 w 861"/>
              <a:gd name="T119" fmla="*/ 85 h 1449"/>
              <a:gd name="T120" fmla="*/ 1 w 861"/>
              <a:gd name="T121" fmla="*/ 61 h 1449"/>
              <a:gd name="T122" fmla="*/ 1 w 861"/>
              <a:gd name="T123" fmla="*/ 36 h 1449"/>
              <a:gd name="T124" fmla="*/ 1 w 861"/>
              <a:gd name="T125" fmla="*/ 12 h 14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861"/>
              <a:gd name="T190" fmla="*/ 0 h 1449"/>
              <a:gd name="T191" fmla="*/ 861 w 861"/>
              <a:gd name="T192" fmla="*/ 1449 h 144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861" h="1449">
                <a:moveTo>
                  <a:pt x="0" y="0"/>
                </a:moveTo>
                <a:lnTo>
                  <a:pt x="9" y="1443"/>
                </a:lnTo>
                <a:lnTo>
                  <a:pt x="132" y="1449"/>
                </a:lnTo>
                <a:lnTo>
                  <a:pt x="159" y="1428"/>
                </a:lnTo>
                <a:lnTo>
                  <a:pt x="183" y="1403"/>
                </a:lnTo>
                <a:lnTo>
                  <a:pt x="213" y="1379"/>
                </a:lnTo>
                <a:lnTo>
                  <a:pt x="237" y="1355"/>
                </a:lnTo>
                <a:lnTo>
                  <a:pt x="267" y="1331"/>
                </a:lnTo>
                <a:lnTo>
                  <a:pt x="291" y="1306"/>
                </a:lnTo>
                <a:lnTo>
                  <a:pt x="321" y="1282"/>
                </a:lnTo>
                <a:lnTo>
                  <a:pt x="351" y="1258"/>
                </a:lnTo>
                <a:lnTo>
                  <a:pt x="375" y="1236"/>
                </a:lnTo>
                <a:lnTo>
                  <a:pt x="399" y="1212"/>
                </a:lnTo>
                <a:lnTo>
                  <a:pt x="423" y="1188"/>
                </a:lnTo>
                <a:lnTo>
                  <a:pt x="441" y="1163"/>
                </a:lnTo>
                <a:lnTo>
                  <a:pt x="453" y="1139"/>
                </a:lnTo>
                <a:lnTo>
                  <a:pt x="465" y="1115"/>
                </a:lnTo>
                <a:lnTo>
                  <a:pt x="471" y="1091"/>
                </a:lnTo>
                <a:lnTo>
                  <a:pt x="471" y="1066"/>
                </a:lnTo>
                <a:lnTo>
                  <a:pt x="471" y="1045"/>
                </a:lnTo>
                <a:lnTo>
                  <a:pt x="477" y="1021"/>
                </a:lnTo>
                <a:lnTo>
                  <a:pt x="483" y="996"/>
                </a:lnTo>
                <a:lnTo>
                  <a:pt x="489" y="972"/>
                </a:lnTo>
                <a:lnTo>
                  <a:pt x="507" y="948"/>
                </a:lnTo>
                <a:lnTo>
                  <a:pt x="531" y="923"/>
                </a:lnTo>
                <a:lnTo>
                  <a:pt x="561" y="899"/>
                </a:lnTo>
                <a:lnTo>
                  <a:pt x="597" y="875"/>
                </a:lnTo>
                <a:lnTo>
                  <a:pt x="639" y="851"/>
                </a:lnTo>
                <a:lnTo>
                  <a:pt x="675" y="829"/>
                </a:lnTo>
                <a:lnTo>
                  <a:pt x="717" y="805"/>
                </a:lnTo>
                <a:lnTo>
                  <a:pt x="753" y="781"/>
                </a:lnTo>
                <a:lnTo>
                  <a:pt x="783" y="756"/>
                </a:lnTo>
                <a:lnTo>
                  <a:pt x="813" y="732"/>
                </a:lnTo>
                <a:lnTo>
                  <a:pt x="837" y="708"/>
                </a:lnTo>
                <a:lnTo>
                  <a:pt x="849" y="683"/>
                </a:lnTo>
                <a:lnTo>
                  <a:pt x="861" y="659"/>
                </a:lnTo>
                <a:lnTo>
                  <a:pt x="861" y="635"/>
                </a:lnTo>
                <a:lnTo>
                  <a:pt x="861" y="613"/>
                </a:lnTo>
                <a:lnTo>
                  <a:pt x="855" y="589"/>
                </a:lnTo>
                <a:lnTo>
                  <a:pt x="849" y="565"/>
                </a:lnTo>
                <a:lnTo>
                  <a:pt x="831" y="541"/>
                </a:lnTo>
                <a:lnTo>
                  <a:pt x="813" y="516"/>
                </a:lnTo>
                <a:lnTo>
                  <a:pt x="783" y="492"/>
                </a:lnTo>
                <a:lnTo>
                  <a:pt x="747" y="468"/>
                </a:lnTo>
                <a:lnTo>
                  <a:pt x="705" y="443"/>
                </a:lnTo>
                <a:lnTo>
                  <a:pt x="651" y="419"/>
                </a:lnTo>
                <a:lnTo>
                  <a:pt x="591" y="398"/>
                </a:lnTo>
                <a:lnTo>
                  <a:pt x="519" y="373"/>
                </a:lnTo>
                <a:lnTo>
                  <a:pt x="447" y="349"/>
                </a:lnTo>
                <a:lnTo>
                  <a:pt x="375" y="325"/>
                </a:lnTo>
                <a:lnTo>
                  <a:pt x="303" y="301"/>
                </a:lnTo>
                <a:lnTo>
                  <a:pt x="237" y="276"/>
                </a:lnTo>
                <a:lnTo>
                  <a:pt x="177" y="252"/>
                </a:lnTo>
                <a:lnTo>
                  <a:pt x="123" y="228"/>
                </a:lnTo>
                <a:lnTo>
                  <a:pt x="81" y="206"/>
                </a:lnTo>
                <a:lnTo>
                  <a:pt x="51" y="182"/>
                </a:lnTo>
                <a:lnTo>
                  <a:pt x="27" y="158"/>
                </a:lnTo>
                <a:lnTo>
                  <a:pt x="15" y="133"/>
                </a:lnTo>
                <a:lnTo>
                  <a:pt x="3" y="109"/>
                </a:lnTo>
                <a:lnTo>
                  <a:pt x="3" y="85"/>
                </a:lnTo>
                <a:lnTo>
                  <a:pt x="3" y="61"/>
                </a:lnTo>
                <a:lnTo>
                  <a:pt x="3" y="36"/>
                </a:lnTo>
                <a:lnTo>
                  <a:pt x="2" y="12"/>
                </a:lnTo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Freeform 22"/>
          <p:cNvSpPr>
            <a:spLocks/>
          </p:cNvSpPr>
          <p:nvPr/>
        </p:nvSpPr>
        <p:spPr bwMode="auto">
          <a:xfrm>
            <a:off x="8711449" y="2098341"/>
            <a:ext cx="914400" cy="2305050"/>
          </a:xfrm>
          <a:custGeom>
            <a:avLst/>
            <a:gdLst>
              <a:gd name="T0" fmla="*/ 0 w 861"/>
              <a:gd name="T1" fmla="*/ 0 h 1452"/>
              <a:gd name="T2" fmla="*/ 1 w 861"/>
              <a:gd name="T3" fmla="*/ 1446 h 1452"/>
              <a:gd name="T4" fmla="*/ 27 w 861"/>
              <a:gd name="T5" fmla="*/ 1452 h 1452"/>
              <a:gd name="T6" fmla="*/ 25 w 861"/>
              <a:gd name="T7" fmla="*/ 1425 h 1452"/>
              <a:gd name="T8" fmla="*/ 23 w 861"/>
              <a:gd name="T9" fmla="*/ 1400 h 1452"/>
              <a:gd name="T10" fmla="*/ 21 w 861"/>
              <a:gd name="T11" fmla="*/ 1376 h 1452"/>
              <a:gd name="T12" fmla="*/ 19 w 861"/>
              <a:gd name="T13" fmla="*/ 1352 h 1452"/>
              <a:gd name="T14" fmla="*/ 18 w 861"/>
              <a:gd name="T15" fmla="*/ 1328 h 1452"/>
              <a:gd name="T16" fmla="*/ 17 w 861"/>
              <a:gd name="T17" fmla="*/ 1303 h 1452"/>
              <a:gd name="T18" fmla="*/ 15 w 861"/>
              <a:gd name="T19" fmla="*/ 1279 h 1452"/>
              <a:gd name="T20" fmla="*/ 13 w 861"/>
              <a:gd name="T21" fmla="*/ 1255 h 1452"/>
              <a:gd name="T22" fmla="*/ 12 w 861"/>
              <a:gd name="T23" fmla="*/ 1233 h 1452"/>
              <a:gd name="T24" fmla="*/ 11 w 861"/>
              <a:gd name="T25" fmla="*/ 1209 h 1452"/>
              <a:gd name="T26" fmla="*/ 10 w 861"/>
              <a:gd name="T27" fmla="*/ 1185 h 1452"/>
              <a:gd name="T28" fmla="*/ 10 w 861"/>
              <a:gd name="T29" fmla="*/ 1160 h 1452"/>
              <a:gd name="T30" fmla="*/ 10 w 861"/>
              <a:gd name="T31" fmla="*/ 1136 h 1452"/>
              <a:gd name="T32" fmla="*/ 9 w 861"/>
              <a:gd name="T33" fmla="*/ 1112 h 1452"/>
              <a:gd name="T34" fmla="*/ 10 w 861"/>
              <a:gd name="T35" fmla="*/ 1088 h 1452"/>
              <a:gd name="T36" fmla="*/ 10 w 861"/>
              <a:gd name="T37" fmla="*/ 1063 h 1452"/>
              <a:gd name="T38" fmla="*/ 11 w 861"/>
              <a:gd name="T39" fmla="*/ 1042 h 1452"/>
              <a:gd name="T40" fmla="*/ 11 w 861"/>
              <a:gd name="T41" fmla="*/ 1018 h 1452"/>
              <a:gd name="T42" fmla="*/ 13 w 861"/>
              <a:gd name="T43" fmla="*/ 993 h 1452"/>
              <a:gd name="T44" fmla="*/ 14 w 861"/>
              <a:gd name="T45" fmla="*/ 969 h 1452"/>
              <a:gd name="T46" fmla="*/ 15 w 861"/>
              <a:gd name="T47" fmla="*/ 945 h 1452"/>
              <a:gd name="T48" fmla="*/ 17 w 861"/>
              <a:gd name="T49" fmla="*/ 920 h 1452"/>
              <a:gd name="T50" fmla="*/ 19 w 861"/>
              <a:gd name="T51" fmla="*/ 896 h 1452"/>
              <a:gd name="T52" fmla="*/ 21 w 861"/>
              <a:gd name="T53" fmla="*/ 872 h 1452"/>
              <a:gd name="T54" fmla="*/ 23 w 861"/>
              <a:gd name="T55" fmla="*/ 848 h 1452"/>
              <a:gd name="T56" fmla="*/ 25 w 861"/>
              <a:gd name="T57" fmla="*/ 826 h 1452"/>
              <a:gd name="T58" fmla="*/ 27 w 861"/>
              <a:gd name="T59" fmla="*/ 802 h 1452"/>
              <a:gd name="T60" fmla="*/ 29 w 861"/>
              <a:gd name="T61" fmla="*/ 778 h 1452"/>
              <a:gd name="T62" fmla="*/ 30 w 861"/>
              <a:gd name="T63" fmla="*/ 753 h 1452"/>
              <a:gd name="T64" fmla="*/ 31 w 861"/>
              <a:gd name="T65" fmla="*/ 729 h 1452"/>
              <a:gd name="T66" fmla="*/ 33 w 861"/>
              <a:gd name="T67" fmla="*/ 705 h 1452"/>
              <a:gd name="T68" fmla="*/ 34 w 861"/>
              <a:gd name="T69" fmla="*/ 680 h 1452"/>
              <a:gd name="T70" fmla="*/ 34 w 861"/>
              <a:gd name="T71" fmla="*/ 656 h 1452"/>
              <a:gd name="T72" fmla="*/ 35 w 861"/>
              <a:gd name="T73" fmla="*/ 632 h 1452"/>
              <a:gd name="T74" fmla="*/ 35 w 861"/>
              <a:gd name="T75" fmla="*/ 610 h 1452"/>
              <a:gd name="T76" fmla="*/ 34 w 861"/>
              <a:gd name="T77" fmla="*/ 586 h 1452"/>
              <a:gd name="T78" fmla="*/ 33 w 861"/>
              <a:gd name="T79" fmla="*/ 562 h 1452"/>
              <a:gd name="T80" fmla="*/ 33 w 861"/>
              <a:gd name="T81" fmla="*/ 538 h 1452"/>
              <a:gd name="T82" fmla="*/ 31 w 861"/>
              <a:gd name="T83" fmla="*/ 513 h 1452"/>
              <a:gd name="T84" fmla="*/ 30 w 861"/>
              <a:gd name="T85" fmla="*/ 489 h 1452"/>
              <a:gd name="T86" fmla="*/ 28 w 861"/>
              <a:gd name="T87" fmla="*/ 465 h 1452"/>
              <a:gd name="T88" fmla="*/ 26 w 861"/>
              <a:gd name="T89" fmla="*/ 440 h 1452"/>
              <a:gd name="T90" fmla="*/ 24 w 861"/>
              <a:gd name="T91" fmla="*/ 416 h 1452"/>
              <a:gd name="T92" fmla="*/ 21 w 861"/>
              <a:gd name="T93" fmla="*/ 395 h 1452"/>
              <a:gd name="T94" fmla="*/ 19 w 861"/>
              <a:gd name="T95" fmla="*/ 370 h 1452"/>
              <a:gd name="T96" fmla="*/ 17 w 861"/>
              <a:gd name="T97" fmla="*/ 346 h 1452"/>
              <a:gd name="T98" fmla="*/ 14 w 861"/>
              <a:gd name="T99" fmla="*/ 322 h 1452"/>
              <a:gd name="T100" fmla="*/ 12 w 861"/>
              <a:gd name="T101" fmla="*/ 298 h 1452"/>
              <a:gd name="T102" fmla="*/ 10 w 861"/>
              <a:gd name="T103" fmla="*/ 273 h 1452"/>
              <a:gd name="T104" fmla="*/ 8 w 861"/>
              <a:gd name="T105" fmla="*/ 249 h 1452"/>
              <a:gd name="T106" fmla="*/ 6 w 861"/>
              <a:gd name="T107" fmla="*/ 225 h 1452"/>
              <a:gd name="T108" fmla="*/ 5 w 861"/>
              <a:gd name="T109" fmla="*/ 203 h 1452"/>
              <a:gd name="T110" fmla="*/ 3 w 861"/>
              <a:gd name="T111" fmla="*/ 179 h 1452"/>
              <a:gd name="T112" fmla="*/ 2 w 861"/>
              <a:gd name="T113" fmla="*/ 155 h 1452"/>
              <a:gd name="T114" fmla="*/ 1 w 861"/>
              <a:gd name="T115" fmla="*/ 130 h 1452"/>
              <a:gd name="T116" fmla="*/ 1 w 861"/>
              <a:gd name="T117" fmla="*/ 106 h 1452"/>
              <a:gd name="T118" fmla="*/ 1 w 861"/>
              <a:gd name="T119" fmla="*/ 82 h 1452"/>
              <a:gd name="T120" fmla="*/ 1 w 861"/>
              <a:gd name="T121" fmla="*/ 58 h 1452"/>
              <a:gd name="T122" fmla="*/ 1 w 861"/>
              <a:gd name="T123" fmla="*/ 33 h 1452"/>
              <a:gd name="T124" fmla="*/ 1 w 861"/>
              <a:gd name="T125" fmla="*/ 9 h 145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861"/>
              <a:gd name="T190" fmla="*/ 0 h 1452"/>
              <a:gd name="T191" fmla="*/ 861 w 861"/>
              <a:gd name="T192" fmla="*/ 1452 h 145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861" h="1452">
                <a:moveTo>
                  <a:pt x="0" y="0"/>
                </a:moveTo>
                <a:lnTo>
                  <a:pt x="12" y="1446"/>
                </a:lnTo>
                <a:lnTo>
                  <a:pt x="672" y="1452"/>
                </a:lnTo>
                <a:lnTo>
                  <a:pt x="627" y="1425"/>
                </a:lnTo>
                <a:lnTo>
                  <a:pt x="585" y="1400"/>
                </a:lnTo>
                <a:lnTo>
                  <a:pt x="537" y="1376"/>
                </a:lnTo>
                <a:lnTo>
                  <a:pt x="495" y="1352"/>
                </a:lnTo>
                <a:lnTo>
                  <a:pt x="453" y="1328"/>
                </a:lnTo>
                <a:lnTo>
                  <a:pt x="411" y="1303"/>
                </a:lnTo>
                <a:lnTo>
                  <a:pt x="375" y="1279"/>
                </a:lnTo>
                <a:lnTo>
                  <a:pt x="339" y="1255"/>
                </a:lnTo>
                <a:lnTo>
                  <a:pt x="309" y="1233"/>
                </a:lnTo>
                <a:lnTo>
                  <a:pt x="285" y="1209"/>
                </a:lnTo>
                <a:lnTo>
                  <a:pt x="261" y="1185"/>
                </a:lnTo>
                <a:lnTo>
                  <a:pt x="249" y="1160"/>
                </a:lnTo>
                <a:lnTo>
                  <a:pt x="243" y="1136"/>
                </a:lnTo>
                <a:lnTo>
                  <a:pt x="237" y="1112"/>
                </a:lnTo>
                <a:lnTo>
                  <a:pt x="243" y="1088"/>
                </a:lnTo>
                <a:lnTo>
                  <a:pt x="249" y="1063"/>
                </a:lnTo>
                <a:lnTo>
                  <a:pt x="267" y="1042"/>
                </a:lnTo>
                <a:lnTo>
                  <a:pt x="291" y="1018"/>
                </a:lnTo>
                <a:lnTo>
                  <a:pt x="315" y="993"/>
                </a:lnTo>
                <a:lnTo>
                  <a:pt x="351" y="969"/>
                </a:lnTo>
                <a:lnTo>
                  <a:pt x="393" y="945"/>
                </a:lnTo>
                <a:lnTo>
                  <a:pt x="435" y="920"/>
                </a:lnTo>
                <a:lnTo>
                  <a:pt x="483" y="896"/>
                </a:lnTo>
                <a:lnTo>
                  <a:pt x="531" y="872"/>
                </a:lnTo>
                <a:lnTo>
                  <a:pt x="585" y="848"/>
                </a:lnTo>
                <a:lnTo>
                  <a:pt x="633" y="826"/>
                </a:lnTo>
                <a:lnTo>
                  <a:pt x="675" y="802"/>
                </a:lnTo>
                <a:lnTo>
                  <a:pt x="723" y="778"/>
                </a:lnTo>
                <a:lnTo>
                  <a:pt x="759" y="753"/>
                </a:lnTo>
                <a:lnTo>
                  <a:pt x="795" y="729"/>
                </a:lnTo>
                <a:lnTo>
                  <a:pt x="819" y="705"/>
                </a:lnTo>
                <a:lnTo>
                  <a:pt x="843" y="680"/>
                </a:lnTo>
                <a:lnTo>
                  <a:pt x="855" y="656"/>
                </a:lnTo>
                <a:lnTo>
                  <a:pt x="861" y="632"/>
                </a:lnTo>
                <a:lnTo>
                  <a:pt x="861" y="610"/>
                </a:lnTo>
                <a:lnTo>
                  <a:pt x="855" y="586"/>
                </a:lnTo>
                <a:lnTo>
                  <a:pt x="837" y="562"/>
                </a:lnTo>
                <a:lnTo>
                  <a:pt x="813" y="538"/>
                </a:lnTo>
                <a:lnTo>
                  <a:pt x="782" y="513"/>
                </a:lnTo>
                <a:lnTo>
                  <a:pt x="746" y="489"/>
                </a:lnTo>
                <a:lnTo>
                  <a:pt x="698" y="465"/>
                </a:lnTo>
                <a:lnTo>
                  <a:pt x="650" y="440"/>
                </a:lnTo>
                <a:lnTo>
                  <a:pt x="596" y="416"/>
                </a:lnTo>
                <a:lnTo>
                  <a:pt x="536" y="395"/>
                </a:lnTo>
                <a:lnTo>
                  <a:pt x="476" y="370"/>
                </a:lnTo>
                <a:lnTo>
                  <a:pt x="416" y="346"/>
                </a:lnTo>
                <a:lnTo>
                  <a:pt x="356" y="322"/>
                </a:lnTo>
                <a:lnTo>
                  <a:pt x="302" y="298"/>
                </a:lnTo>
                <a:lnTo>
                  <a:pt x="248" y="273"/>
                </a:lnTo>
                <a:lnTo>
                  <a:pt x="200" y="249"/>
                </a:lnTo>
                <a:lnTo>
                  <a:pt x="152" y="225"/>
                </a:lnTo>
                <a:lnTo>
                  <a:pt x="116" y="203"/>
                </a:lnTo>
                <a:lnTo>
                  <a:pt x="86" y="179"/>
                </a:lnTo>
                <a:lnTo>
                  <a:pt x="56" y="155"/>
                </a:lnTo>
                <a:lnTo>
                  <a:pt x="38" y="130"/>
                </a:lnTo>
                <a:lnTo>
                  <a:pt x="20" y="106"/>
                </a:lnTo>
                <a:lnTo>
                  <a:pt x="8" y="82"/>
                </a:lnTo>
                <a:lnTo>
                  <a:pt x="2" y="58"/>
                </a:lnTo>
                <a:lnTo>
                  <a:pt x="2" y="33"/>
                </a:lnTo>
                <a:lnTo>
                  <a:pt x="2" y="9"/>
                </a:lnTo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Freeform 23"/>
          <p:cNvSpPr>
            <a:spLocks/>
          </p:cNvSpPr>
          <p:nvPr/>
        </p:nvSpPr>
        <p:spPr bwMode="auto">
          <a:xfrm>
            <a:off x="4888749" y="2109454"/>
            <a:ext cx="609600" cy="2300288"/>
          </a:xfrm>
          <a:custGeom>
            <a:avLst/>
            <a:gdLst>
              <a:gd name="T0" fmla="*/ 0 w 690"/>
              <a:gd name="T1" fmla="*/ 0 h 1449"/>
              <a:gd name="T2" fmla="*/ 1 w 690"/>
              <a:gd name="T3" fmla="*/ 1449 h 1449"/>
              <a:gd name="T4" fmla="*/ 5 w 690"/>
              <a:gd name="T5" fmla="*/ 1446 h 1449"/>
              <a:gd name="T6" fmla="*/ 5 w 690"/>
              <a:gd name="T7" fmla="*/ 1425 h 1449"/>
              <a:gd name="T8" fmla="*/ 5 w 690"/>
              <a:gd name="T9" fmla="*/ 1400 h 1449"/>
              <a:gd name="T10" fmla="*/ 5 w 690"/>
              <a:gd name="T11" fmla="*/ 1376 h 1449"/>
              <a:gd name="T12" fmla="*/ 5 w 690"/>
              <a:gd name="T13" fmla="*/ 1352 h 1449"/>
              <a:gd name="T14" fmla="*/ 5 w 690"/>
              <a:gd name="T15" fmla="*/ 1328 h 1449"/>
              <a:gd name="T16" fmla="*/ 5 w 690"/>
              <a:gd name="T17" fmla="*/ 1303 h 1449"/>
              <a:gd name="T18" fmla="*/ 5 w 690"/>
              <a:gd name="T19" fmla="*/ 1279 h 1449"/>
              <a:gd name="T20" fmla="*/ 5 w 690"/>
              <a:gd name="T21" fmla="*/ 1255 h 1449"/>
              <a:gd name="T22" fmla="*/ 5 w 690"/>
              <a:gd name="T23" fmla="*/ 1233 h 1449"/>
              <a:gd name="T24" fmla="*/ 5 w 690"/>
              <a:gd name="T25" fmla="*/ 1209 h 1449"/>
              <a:gd name="T26" fmla="*/ 5 w 690"/>
              <a:gd name="T27" fmla="*/ 1185 h 1449"/>
              <a:gd name="T28" fmla="*/ 5 w 690"/>
              <a:gd name="T29" fmla="*/ 1160 h 1449"/>
              <a:gd name="T30" fmla="*/ 5 w 690"/>
              <a:gd name="T31" fmla="*/ 1136 h 1449"/>
              <a:gd name="T32" fmla="*/ 5 w 690"/>
              <a:gd name="T33" fmla="*/ 1112 h 1449"/>
              <a:gd name="T34" fmla="*/ 5 w 690"/>
              <a:gd name="T35" fmla="*/ 1088 h 1449"/>
              <a:gd name="T36" fmla="*/ 5 w 690"/>
              <a:gd name="T37" fmla="*/ 1063 h 1449"/>
              <a:gd name="T38" fmla="*/ 5 w 690"/>
              <a:gd name="T39" fmla="*/ 1042 h 1449"/>
              <a:gd name="T40" fmla="*/ 6 w 690"/>
              <a:gd name="T41" fmla="*/ 1018 h 1449"/>
              <a:gd name="T42" fmla="*/ 6 w 690"/>
              <a:gd name="T43" fmla="*/ 993 h 1449"/>
              <a:gd name="T44" fmla="*/ 6 w 690"/>
              <a:gd name="T45" fmla="*/ 969 h 1449"/>
              <a:gd name="T46" fmla="*/ 6 w 690"/>
              <a:gd name="T47" fmla="*/ 945 h 1449"/>
              <a:gd name="T48" fmla="*/ 6 w 690"/>
              <a:gd name="T49" fmla="*/ 920 h 1449"/>
              <a:gd name="T50" fmla="*/ 6 w 690"/>
              <a:gd name="T51" fmla="*/ 896 h 1449"/>
              <a:gd name="T52" fmla="*/ 6 w 690"/>
              <a:gd name="T53" fmla="*/ 872 h 1449"/>
              <a:gd name="T54" fmla="*/ 7 w 690"/>
              <a:gd name="T55" fmla="*/ 848 h 1449"/>
              <a:gd name="T56" fmla="*/ 7 w 690"/>
              <a:gd name="T57" fmla="*/ 826 h 1449"/>
              <a:gd name="T58" fmla="*/ 7 w 690"/>
              <a:gd name="T59" fmla="*/ 802 h 1449"/>
              <a:gd name="T60" fmla="*/ 7 w 690"/>
              <a:gd name="T61" fmla="*/ 778 h 1449"/>
              <a:gd name="T62" fmla="*/ 7 w 690"/>
              <a:gd name="T63" fmla="*/ 753 h 1449"/>
              <a:gd name="T64" fmla="*/ 6 w 690"/>
              <a:gd name="T65" fmla="*/ 729 h 1449"/>
              <a:gd name="T66" fmla="*/ 6 w 690"/>
              <a:gd name="T67" fmla="*/ 705 h 1449"/>
              <a:gd name="T68" fmla="*/ 6 w 690"/>
              <a:gd name="T69" fmla="*/ 680 h 1449"/>
              <a:gd name="T70" fmla="*/ 6 w 690"/>
              <a:gd name="T71" fmla="*/ 656 h 1449"/>
              <a:gd name="T72" fmla="*/ 6 w 690"/>
              <a:gd name="T73" fmla="*/ 632 h 1449"/>
              <a:gd name="T74" fmla="*/ 5 w 690"/>
              <a:gd name="T75" fmla="*/ 610 h 1449"/>
              <a:gd name="T76" fmla="*/ 5 w 690"/>
              <a:gd name="T77" fmla="*/ 586 h 1449"/>
              <a:gd name="T78" fmla="*/ 4 w 690"/>
              <a:gd name="T79" fmla="*/ 562 h 1449"/>
              <a:gd name="T80" fmla="*/ 4 w 690"/>
              <a:gd name="T81" fmla="*/ 538 h 1449"/>
              <a:gd name="T82" fmla="*/ 4 w 690"/>
              <a:gd name="T83" fmla="*/ 513 h 1449"/>
              <a:gd name="T84" fmla="*/ 3 w 690"/>
              <a:gd name="T85" fmla="*/ 489 h 1449"/>
              <a:gd name="T86" fmla="*/ 3 w 690"/>
              <a:gd name="T87" fmla="*/ 465 h 1449"/>
              <a:gd name="T88" fmla="*/ 2 w 690"/>
              <a:gd name="T89" fmla="*/ 440 h 1449"/>
              <a:gd name="T90" fmla="*/ 2 w 690"/>
              <a:gd name="T91" fmla="*/ 416 h 1449"/>
              <a:gd name="T92" fmla="*/ 2 w 690"/>
              <a:gd name="T93" fmla="*/ 395 h 1449"/>
              <a:gd name="T94" fmla="*/ 1 w 690"/>
              <a:gd name="T95" fmla="*/ 370 h 1449"/>
              <a:gd name="T96" fmla="*/ 1 w 690"/>
              <a:gd name="T97" fmla="*/ 346 h 1449"/>
              <a:gd name="T98" fmla="*/ 1 w 690"/>
              <a:gd name="T99" fmla="*/ 322 h 1449"/>
              <a:gd name="T100" fmla="*/ 1 w 690"/>
              <a:gd name="T101" fmla="*/ 298 h 1449"/>
              <a:gd name="T102" fmla="*/ 1 w 690"/>
              <a:gd name="T103" fmla="*/ 273 h 1449"/>
              <a:gd name="T104" fmla="*/ 1 w 690"/>
              <a:gd name="T105" fmla="*/ 249 h 1449"/>
              <a:gd name="T106" fmla="*/ 1 w 690"/>
              <a:gd name="T107" fmla="*/ 225 h 1449"/>
              <a:gd name="T108" fmla="*/ 1 w 690"/>
              <a:gd name="T109" fmla="*/ 203 h 1449"/>
              <a:gd name="T110" fmla="*/ 1 w 690"/>
              <a:gd name="T111" fmla="*/ 179 h 1449"/>
              <a:gd name="T112" fmla="*/ 1 w 690"/>
              <a:gd name="T113" fmla="*/ 155 h 1449"/>
              <a:gd name="T114" fmla="*/ 1 w 690"/>
              <a:gd name="T115" fmla="*/ 130 h 1449"/>
              <a:gd name="T116" fmla="*/ 1 w 690"/>
              <a:gd name="T117" fmla="*/ 106 h 1449"/>
              <a:gd name="T118" fmla="*/ 1 w 690"/>
              <a:gd name="T119" fmla="*/ 82 h 1449"/>
              <a:gd name="T120" fmla="*/ 1 w 690"/>
              <a:gd name="T121" fmla="*/ 58 h 1449"/>
              <a:gd name="T122" fmla="*/ 1 w 690"/>
              <a:gd name="T123" fmla="*/ 33 h 1449"/>
              <a:gd name="T124" fmla="*/ 1 w 690"/>
              <a:gd name="T125" fmla="*/ 9 h 14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690"/>
              <a:gd name="T190" fmla="*/ 0 h 1449"/>
              <a:gd name="T191" fmla="*/ 690 w 690"/>
              <a:gd name="T192" fmla="*/ 1449 h 1449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690" h="1449">
                <a:moveTo>
                  <a:pt x="0" y="0"/>
                </a:moveTo>
                <a:lnTo>
                  <a:pt x="12" y="1449"/>
                </a:lnTo>
                <a:lnTo>
                  <a:pt x="528" y="1446"/>
                </a:lnTo>
                <a:lnTo>
                  <a:pt x="540" y="1425"/>
                </a:lnTo>
                <a:lnTo>
                  <a:pt x="546" y="1400"/>
                </a:lnTo>
                <a:lnTo>
                  <a:pt x="552" y="1376"/>
                </a:lnTo>
                <a:lnTo>
                  <a:pt x="552" y="1352"/>
                </a:lnTo>
                <a:lnTo>
                  <a:pt x="552" y="1328"/>
                </a:lnTo>
                <a:lnTo>
                  <a:pt x="546" y="1303"/>
                </a:lnTo>
                <a:lnTo>
                  <a:pt x="540" y="1279"/>
                </a:lnTo>
                <a:lnTo>
                  <a:pt x="534" y="1255"/>
                </a:lnTo>
                <a:lnTo>
                  <a:pt x="534" y="1233"/>
                </a:lnTo>
                <a:lnTo>
                  <a:pt x="528" y="1209"/>
                </a:lnTo>
                <a:lnTo>
                  <a:pt x="528" y="1185"/>
                </a:lnTo>
                <a:lnTo>
                  <a:pt x="528" y="1160"/>
                </a:lnTo>
                <a:lnTo>
                  <a:pt x="534" y="1136"/>
                </a:lnTo>
                <a:lnTo>
                  <a:pt x="546" y="1112"/>
                </a:lnTo>
                <a:lnTo>
                  <a:pt x="552" y="1088"/>
                </a:lnTo>
                <a:lnTo>
                  <a:pt x="570" y="1063"/>
                </a:lnTo>
                <a:lnTo>
                  <a:pt x="582" y="1042"/>
                </a:lnTo>
                <a:lnTo>
                  <a:pt x="600" y="1018"/>
                </a:lnTo>
                <a:lnTo>
                  <a:pt x="612" y="993"/>
                </a:lnTo>
                <a:lnTo>
                  <a:pt x="630" y="969"/>
                </a:lnTo>
                <a:lnTo>
                  <a:pt x="642" y="945"/>
                </a:lnTo>
                <a:lnTo>
                  <a:pt x="654" y="920"/>
                </a:lnTo>
                <a:lnTo>
                  <a:pt x="666" y="896"/>
                </a:lnTo>
                <a:lnTo>
                  <a:pt x="678" y="872"/>
                </a:lnTo>
                <a:lnTo>
                  <a:pt x="684" y="848"/>
                </a:lnTo>
                <a:lnTo>
                  <a:pt x="684" y="826"/>
                </a:lnTo>
                <a:lnTo>
                  <a:pt x="690" y="802"/>
                </a:lnTo>
                <a:lnTo>
                  <a:pt x="684" y="778"/>
                </a:lnTo>
                <a:lnTo>
                  <a:pt x="684" y="753"/>
                </a:lnTo>
                <a:lnTo>
                  <a:pt x="678" y="729"/>
                </a:lnTo>
                <a:lnTo>
                  <a:pt x="666" y="705"/>
                </a:lnTo>
                <a:lnTo>
                  <a:pt x="654" y="680"/>
                </a:lnTo>
                <a:lnTo>
                  <a:pt x="630" y="656"/>
                </a:lnTo>
                <a:lnTo>
                  <a:pt x="606" y="632"/>
                </a:lnTo>
                <a:lnTo>
                  <a:pt x="576" y="610"/>
                </a:lnTo>
                <a:lnTo>
                  <a:pt x="540" y="586"/>
                </a:lnTo>
                <a:lnTo>
                  <a:pt x="498" y="562"/>
                </a:lnTo>
                <a:lnTo>
                  <a:pt x="450" y="538"/>
                </a:lnTo>
                <a:lnTo>
                  <a:pt x="402" y="513"/>
                </a:lnTo>
                <a:lnTo>
                  <a:pt x="354" y="489"/>
                </a:lnTo>
                <a:lnTo>
                  <a:pt x="306" y="465"/>
                </a:lnTo>
                <a:lnTo>
                  <a:pt x="258" y="440"/>
                </a:lnTo>
                <a:lnTo>
                  <a:pt x="216" y="416"/>
                </a:lnTo>
                <a:lnTo>
                  <a:pt x="173" y="395"/>
                </a:lnTo>
                <a:lnTo>
                  <a:pt x="137" y="370"/>
                </a:lnTo>
                <a:lnTo>
                  <a:pt x="101" y="346"/>
                </a:lnTo>
                <a:lnTo>
                  <a:pt x="77" y="322"/>
                </a:lnTo>
                <a:lnTo>
                  <a:pt x="53" y="298"/>
                </a:lnTo>
                <a:lnTo>
                  <a:pt x="35" y="273"/>
                </a:lnTo>
                <a:lnTo>
                  <a:pt x="23" y="249"/>
                </a:lnTo>
                <a:lnTo>
                  <a:pt x="11" y="225"/>
                </a:lnTo>
                <a:lnTo>
                  <a:pt x="5" y="203"/>
                </a:lnTo>
                <a:lnTo>
                  <a:pt x="5" y="179"/>
                </a:lnTo>
                <a:lnTo>
                  <a:pt x="5" y="155"/>
                </a:lnTo>
                <a:lnTo>
                  <a:pt x="5" y="130"/>
                </a:lnTo>
                <a:lnTo>
                  <a:pt x="5" y="106"/>
                </a:lnTo>
                <a:lnTo>
                  <a:pt x="5" y="82"/>
                </a:lnTo>
                <a:lnTo>
                  <a:pt x="5" y="58"/>
                </a:lnTo>
                <a:lnTo>
                  <a:pt x="5" y="33"/>
                </a:lnTo>
                <a:lnTo>
                  <a:pt x="5" y="9"/>
                </a:lnTo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Freeform 24"/>
          <p:cNvSpPr>
            <a:spLocks/>
          </p:cNvSpPr>
          <p:nvPr/>
        </p:nvSpPr>
        <p:spPr bwMode="auto">
          <a:xfrm>
            <a:off x="6165099" y="2120566"/>
            <a:ext cx="690562" cy="2290763"/>
          </a:xfrm>
          <a:custGeom>
            <a:avLst/>
            <a:gdLst>
              <a:gd name="T0" fmla="*/ 0 w 821"/>
              <a:gd name="T1" fmla="*/ 0 h 1443"/>
              <a:gd name="T2" fmla="*/ 0 w 821"/>
              <a:gd name="T3" fmla="*/ 1443 h 1443"/>
              <a:gd name="T4" fmla="*/ 4 w 821"/>
              <a:gd name="T5" fmla="*/ 1443 h 1443"/>
              <a:gd name="T6" fmla="*/ 4 w 821"/>
              <a:gd name="T7" fmla="*/ 1428 h 1443"/>
              <a:gd name="T8" fmla="*/ 4 w 821"/>
              <a:gd name="T9" fmla="*/ 1403 h 1443"/>
              <a:gd name="T10" fmla="*/ 4 w 821"/>
              <a:gd name="T11" fmla="*/ 1379 h 1443"/>
              <a:gd name="T12" fmla="*/ 4 w 821"/>
              <a:gd name="T13" fmla="*/ 1355 h 1443"/>
              <a:gd name="T14" fmla="*/ 4 w 821"/>
              <a:gd name="T15" fmla="*/ 1331 h 1443"/>
              <a:gd name="T16" fmla="*/ 4 w 821"/>
              <a:gd name="T17" fmla="*/ 1306 h 1443"/>
              <a:gd name="T18" fmla="*/ 4 w 821"/>
              <a:gd name="T19" fmla="*/ 1282 h 1443"/>
              <a:gd name="T20" fmla="*/ 4 w 821"/>
              <a:gd name="T21" fmla="*/ 1258 h 1443"/>
              <a:gd name="T22" fmla="*/ 4 w 821"/>
              <a:gd name="T23" fmla="*/ 1236 h 1443"/>
              <a:gd name="T24" fmla="*/ 4 w 821"/>
              <a:gd name="T25" fmla="*/ 1212 h 1443"/>
              <a:gd name="T26" fmla="*/ 4 w 821"/>
              <a:gd name="T27" fmla="*/ 1188 h 1443"/>
              <a:gd name="T28" fmla="*/ 4 w 821"/>
              <a:gd name="T29" fmla="*/ 1163 h 1443"/>
              <a:gd name="T30" fmla="*/ 4 w 821"/>
              <a:gd name="T31" fmla="*/ 1139 h 1443"/>
              <a:gd name="T32" fmla="*/ 4 w 821"/>
              <a:gd name="T33" fmla="*/ 1115 h 1443"/>
              <a:gd name="T34" fmla="*/ 4 w 821"/>
              <a:gd name="T35" fmla="*/ 1091 h 1443"/>
              <a:gd name="T36" fmla="*/ 4 w 821"/>
              <a:gd name="T37" fmla="*/ 1066 h 1443"/>
              <a:gd name="T38" fmla="*/ 4 w 821"/>
              <a:gd name="T39" fmla="*/ 1045 h 1443"/>
              <a:gd name="T40" fmla="*/ 4 w 821"/>
              <a:gd name="T41" fmla="*/ 1021 h 1443"/>
              <a:gd name="T42" fmla="*/ 4 w 821"/>
              <a:gd name="T43" fmla="*/ 996 h 1443"/>
              <a:gd name="T44" fmla="*/ 4 w 821"/>
              <a:gd name="T45" fmla="*/ 972 h 1443"/>
              <a:gd name="T46" fmla="*/ 4 w 821"/>
              <a:gd name="T47" fmla="*/ 948 h 1443"/>
              <a:gd name="T48" fmla="*/ 4 w 821"/>
              <a:gd name="T49" fmla="*/ 923 h 1443"/>
              <a:gd name="T50" fmla="*/ 4 w 821"/>
              <a:gd name="T51" fmla="*/ 899 h 1443"/>
              <a:gd name="T52" fmla="*/ 5 w 821"/>
              <a:gd name="T53" fmla="*/ 875 h 1443"/>
              <a:gd name="T54" fmla="*/ 5 w 821"/>
              <a:gd name="T55" fmla="*/ 851 h 1443"/>
              <a:gd name="T56" fmla="*/ 5 w 821"/>
              <a:gd name="T57" fmla="*/ 829 h 1443"/>
              <a:gd name="T58" fmla="*/ 5 w 821"/>
              <a:gd name="T59" fmla="*/ 805 h 1443"/>
              <a:gd name="T60" fmla="*/ 5 w 821"/>
              <a:gd name="T61" fmla="*/ 781 h 1443"/>
              <a:gd name="T62" fmla="*/ 5 w 821"/>
              <a:gd name="T63" fmla="*/ 756 h 1443"/>
              <a:gd name="T64" fmla="*/ 5 w 821"/>
              <a:gd name="T65" fmla="*/ 732 h 1443"/>
              <a:gd name="T66" fmla="*/ 4 w 821"/>
              <a:gd name="T67" fmla="*/ 708 h 1443"/>
              <a:gd name="T68" fmla="*/ 4 w 821"/>
              <a:gd name="T69" fmla="*/ 683 h 1443"/>
              <a:gd name="T70" fmla="*/ 4 w 821"/>
              <a:gd name="T71" fmla="*/ 659 h 1443"/>
              <a:gd name="T72" fmla="*/ 4 w 821"/>
              <a:gd name="T73" fmla="*/ 635 h 1443"/>
              <a:gd name="T74" fmla="*/ 3 w 821"/>
              <a:gd name="T75" fmla="*/ 613 h 1443"/>
              <a:gd name="T76" fmla="*/ 3 w 821"/>
              <a:gd name="T77" fmla="*/ 589 h 1443"/>
              <a:gd name="T78" fmla="*/ 3 w 821"/>
              <a:gd name="T79" fmla="*/ 565 h 1443"/>
              <a:gd name="T80" fmla="*/ 2 w 821"/>
              <a:gd name="T81" fmla="*/ 541 h 1443"/>
              <a:gd name="T82" fmla="*/ 2 w 821"/>
              <a:gd name="T83" fmla="*/ 516 h 1443"/>
              <a:gd name="T84" fmla="*/ 2 w 821"/>
              <a:gd name="T85" fmla="*/ 492 h 1443"/>
              <a:gd name="T86" fmla="*/ 2 w 821"/>
              <a:gd name="T87" fmla="*/ 468 h 1443"/>
              <a:gd name="T88" fmla="*/ 1 w 821"/>
              <a:gd name="T89" fmla="*/ 443 h 1443"/>
              <a:gd name="T90" fmla="*/ 1 w 821"/>
              <a:gd name="T91" fmla="*/ 419 h 1443"/>
              <a:gd name="T92" fmla="*/ 1 w 821"/>
              <a:gd name="T93" fmla="*/ 398 h 1443"/>
              <a:gd name="T94" fmla="*/ 1 w 821"/>
              <a:gd name="T95" fmla="*/ 373 h 1443"/>
              <a:gd name="T96" fmla="*/ 1 w 821"/>
              <a:gd name="T97" fmla="*/ 349 h 1443"/>
              <a:gd name="T98" fmla="*/ 1 w 821"/>
              <a:gd name="T99" fmla="*/ 325 h 1443"/>
              <a:gd name="T100" fmla="*/ 1 w 821"/>
              <a:gd name="T101" fmla="*/ 301 h 1443"/>
              <a:gd name="T102" fmla="*/ 1 w 821"/>
              <a:gd name="T103" fmla="*/ 276 h 1443"/>
              <a:gd name="T104" fmla="*/ 1 w 821"/>
              <a:gd name="T105" fmla="*/ 252 h 1443"/>
              <a:gd name="T106" fmla="*/ 1 w 821"/>
              <a:gd name="T107" fmla="*/ 228 h 1443"/>
              <a:gd name="T108" fmla="*/ 1 w 821"/>
              <a:gd name="T109" fmla="*/ 206 h 1443"/>
              <a:gd name="T110" fmla="*/ 1 w 821"/>
              <a:gd name="T111" fmla="*/ 182 h 1443"/>
              <a:gd name="T112" fmla="*/ 1 w 821"/>
              <a:gd name="T113" fmla="*/ 158 h 1443"/>
              <a:gd name="T114" fmla="*/ 1 w 821"/>
              <a:gd name="T115" fmla="*/ 133 h 1443"/>
              <a:gd name="T116" fmla="*/ 1 w 821"/>
              <a:gd name="T117" fmla="*/ 109 h 1443"/>
              <a:gd name="T118" fmla="*/ 1 w 821"/>
              <a:gd name="T119" fmla="*/ 85 h 1443"/>
              <a:gd name="T120" fmla="*/ 1 w 821"/>
              <a:gd name="T121" fmla="*/ 61 h 1443"/>
              <a:gd name="T122" fmla="*/ 1 w 821"/>
              <a:gd name="T123" fmla="*/ 36 h 1443"/>
              <a:gd name="T124" fmla="*/ 1 w 821"/>
              <a:gd name="T125" fmla="*/ 12 h 144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821"/>
              <a:gd name="T190" fmla="*/ 0 h 1443"/>
              <a:gd name="T191" fmla="*/ 821 w 821"/>
              <a:gd name="T192" fmla="*/ 1443 h 144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821" h="1443">
                <a:moveTo>
                  <a:pt x="0" y="0"/>
                </a:moveTo>
                <a:lnTo>
                  <a:pt x="0" y="1443"/>
                </a:lnTo>
                <a:lnTo>
                  <a:pt x="684" y="1443"/>
                </a:lnTo>
                <a:lnTo>
                  <a:pt x="671" y="1428"/>
                </a:lnTo>
                <a:lnTo>
                  <a:pt x="659" y="1403"/>
                </a:lnTo>
                <a:lnTo>
                  <a:pt x="646" y="1379"/>
                </a:lnTo>
                <a:lnTo>
                  <a:pt x="634" y="1355"/>
                </a:lnTo>
                <a:lnTo>
                  <a:pt x="621" y="1331"/>
                </a:lnTo>
                <a:lnTo>
                  <a:pt x="615" y="1306"/>
                </a:lnTo>
                <a:lnTo>
                  <a:pt x="603" y="1282"/>
                </a:lnTo>
                <a:lnTo>
                  <a:pt x="596" y="1258"/>
                </a:lnTo>
                <a:lnTo>
                  <a:pt x="596" y="1236"/>
                </a:lnTo>
                <a:lnTo>
                  <a:pt x="590" y="1212"/>
                </a:lnTo>
                <a:lnTo>
                  <a:pt x="590" y="1188"/>
                </a:lnTo>
                <a:lnTo>
                  <a:pt x="590" y="1163"/>
                </a:lnTo>
                <a:lnTo>
                  <a:pt x="590" y="1139"/>
                </a:lnTo>
                <a:lnTo>
                  <a:pt x="596" y="1115"/>
                </a:lnTo>
                <a:lnTo>
                  <a:pt x="596" y="1091"/>
                </a:lnTo>
                <a:lnTo>
                  <a:pt x="609" y="1066"/>
                </a:lnTo>
                <a:lnTo>
                  <a:pt x="621" y="1045"/>
                </a:lnTo>
                <a:lnTo>
                  <a:pt x="634" y="1021"/>
                </a:lnTo>
                <a:lnTo>
                  <a:pt x="653" y="996"/>
                </a:lnTo>
                <a:lnTo>
                  <a:pt x="678" y="972"/>
                </a:lnTo>
                <a:lnTo>
                  <a:pt x="703" y="948"/>
                </a:lnTo>
                <a:lnTo>
                  <a:pt x="727" y="923"/>
                </a:lnTo>
                <a:lnTo>
                  <a:pt x="752" y="899"/>
                </a:lnTo>
                <a:lnTo>
                  <a:pt x="777" y="875"/>
                </a:lnTo>
                <a:lnTo>
                  <a:pt x="796" y="851"/>
                </a:lnTo>
                <a:lnTo>
                  <a:pt x="815" y="829"/>
                </a:lnTo>
                <a:lnTo>
                  <a:pt x="821" y="805"/>
                </a:lnTo>
                <a:lnTo>
                  <a:pt x="815" y="781"/>
                </a:lnTo>
                <a:lnTo>
                  <a:pt x="809" y="756"/>
                </a:lnTo>
                <a:lnTo>
                  <a:pt x="784" y="732"/>
                </a:lnTo>
                <a:lnTo>
                  <a:pt x="752" y="708"/>
                </a:lnTo>
                <a:lnTo>
                  <a:pt x="715" y="683"/>
                </a:lnTo>
                <a:lnTo>
                  <a:pt x="665" y="659"/>
                </a:lnTo>
                <a:lnTo>
                  <a:pt x="615" y="635"/>
                </a:lnTo>
                <a:lnTo>
                  <a:pt x="559" y="613"/>
                </a:lnTo>
                <a:lnTo>
                  <a:pt x="496" y="589"/>
                </a:lnTo>
                <a:lnTo>
                  <a:pt x="440" y="565"/>
                </a:lnTo>
                <a:lnTo>
                  <a:pt x="383" y="541"/>
                </a:lnTo>
                <a:lnTo>
                  <a:pt x="327" y="516"/>
                </a:lnTo>
                <a:lnTo>
                  <a:pt x="277" y="492"/>
                </a:lnTo>
                <a:lnTo>
                  <a:pt x="228" y="468"/>
                </a:lnTo>
                <a:lnTo>
                  <a:pt x="184" y="443"/>
                </a:lnTo>
                <a:lnTo>
                  <a:pt x="140" y="419"/>
                </a:lnTo>
                <a:lnTo>
                  <a:pt x="109" y="398"/>
                </a:lnTo>
                <a:lnTo>
                  <a:pt x="78" y="373"/>
                </a:lnTo>
                <a:lnTo>
                  <a:pt x="53" y="349"/>
                </a:lnTo>
                <a:lnTo>
                  <a:pt x="34" y="325"/>
                </a:lnTo>
                <a:lnTo>
                  <a:pt x="15" y="301"/>
                </a:lnTo>
                <a:lnTo>
                  <a:pt x="9" y="276"/>
                </a:lnTo>
                <a:lnTo>
                  <a:pt x="3" y="252"/>
                </a:lnTo>
                <a:lnTo>
                  <a:pt x="3" y="228"/>
                </a:lnTo>
                <a:lnTo>
                  <a:pt x="3" y="206"/>
                </a:lnTo>
                <a:lnTo>
                  <a:pt x="3" y="182"/>
                </a:lnTo>
                <a:lnTo>
                  <a:pt x="3" y="158"/>
                </a:lnTo>
                <a:lnTo>
                  <a:pt x="3" y="133"/>
                </a:lnTo>
                <a:lnTo>
                  <a:pt x="3" y="109"/>
                </a:lnTo>
                <a:lnTo>
                  <a:pt x="3" y="85"/>
                </a:lnTo>
                <a:lnTo>
                  <a:pt x="3" y="61"/>
                </a:lnTo>
                <a:lnTo>
                  <a:pt x="3" y="36"/>
                </a:lnTo>
                <a:lnTo>
                  <a:pt x="3" y="12"/>
                </a:lnTo>
              </a:path>
            </a:pathLst>
          </a:custGeom>
          <a:solidFill>
            <a:schemeClr val="bg2"/>
          </a:solidFill>
          <a:ln w="158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1942349" y="1936416"/>
            <a:ext cx="412750" cy="2646363"/>
            <a:chOff x="265" y="816"/>
            <a:chExt cx="260" cy="2573"/>
          </a:xfrm>
        </p:grpSpPr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337" y="3033"/>
              <a:ext cx="188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7" name="Text Box 27"/>
            <p:cNvSpPr txBox="1">
              <a:spLocks noChangeArrowheads="1"/>
            </p:cNvSpPr>
            <p:nvPr/>
          </p:nvSpPr>
          <p:spPr bwMode="auto">
            <a:xfrm>
              <a:off x="265" y="2664"/>
              <a:ext cx="26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5" y="2292"/>
              <a:ext cx="26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9" name="Text Box 29"/>
            <p:cNvSpPr txBox="1">
              <a:spLocks noChangeArrowheads="1"/>
            </p:cNvSpPr>
            <p:nvPr/>
          </p:nvSpPr>
          <p:spPr bwMode="auto">
            <a:xfrm>
              <a:off x="265" y="1924"/>
              <a:ext cx="260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30</a:t>
              </a:r>
            </a:p>
          </p:txBody>
        </p:sp>
        <p:sp>
          <p:nvSpPr>
            <p:cNvPr id="20" name="Text Box 30"/>
            <p:cNvSpPr txBox="1">
              <a:spLocks noChangeArrowheads="1"/>
            </p:cNvSpPr>
            <p:nvPr/>
          </p:nvSpPr>
          <p:spPr bwMode="auto">
            <a:xfrm>
              <a:off x="265" y="1185"/>
              <a:ext cx="26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265" y="1557"/>
              <a:ext cx="260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22" name="Text Box 32"/>
            <p:cNvSpPr txBox="1">
              <a:spLocks noChangeArrowheads="1"/>
            </p:cNvSpPr>
            <p:nvPr/>
          </p:nvSpPr>
          <p:spPr bwMode="auto">
            <a:xfrm>
              <a:off x="265" y="816"/>
              <a:ext cx="260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60</a:t>
              </a:r>
            </a:p>
          </p:txBody>
        </p:sp>
      </p:grpSp>
      <p:sp>
        <p:nvSpPr>
          <p:cNvPr id="23" name="Line 33"/>
          <p:cNvSpPr>
            <a:spLocks noChangeShapeType="1"/>
          </p:cNvSpPr>
          <p:nvPr/>
        </p:nvSpPr>
        <p:spPr bwMode="auto">
          <a:xfrm>
            <a:off x="2382086" y="4406566"/>
            <a:ext cx="75930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Line 34"/>
          <p:cNvSpPr>
            <a:spLocks noChangeShapeType="1"/>
          </p:cNvSpPr>
          <p:nvPr/>
        </p:nvSpPr>
        <p:spPr bwMode="auto">
          <a:xfrm>
            <a:off x="2382086" y="2106279"/>
            <a:ext cx="759301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 flipV="1">
            <a:off x="362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Line 46"/>
          <p:cNvSpPr>
            <a:spLocks noChangeShapeType="1"/>
          </p:cNvSpPr>
          <p:nvPr/>
        </p:nvSpPr>
        <p:spPr bwMode="auto">
          <a:xfrm flipV="1">
            <a:off x="489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" name="Line 47"/>
          <p:cNvSpPr>
            <a:spLocks noChangeShapeType="1"/>
          </p:cNvSpPr>
          <p:nvPr/>
        </p:nvSpPr>
        <p:spPr bwMode="auto">
          <a:xfrm flipV="1">
            <a:off x="616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Line 48"/>
          <p:cNvSpPr>
            <a:spLocks noChangeShapeType="1"/>
          </p:cNvSpPr>
          <p:nvPr/>
        </p:nvSpPr>
        <p:spPr bwMode="auto">
          <a:xfrm flipV="1">
            <a:off x="743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" name="Line 49"/>
          <p:cNvSpPr>
            <a:spLocks noChangeShapeType="1"/>
          </p:cNvSpPr>
          <p:nvPr/>
        </p:nvSpPr>
        <p:spPr bwMode="auto">
          <a:xfrm flipV="1">
            <a:off x="870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" name="Line 50"/>
          <p:cNvSpPr>
            <a:spLocks noChangeShapeType="1"/>
          </p:cNvSpPr>
          <p:nvPr/>
        </p:nvSpPr>
        <p:spPr bwMode="auto">
          <a:xfrm flipV="1">
            <a:off x="9975099" y="4406566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Line 63"/>
          <p:cNvSpPr>
            <a:spLocks noChangeShapeType="1"/>
          </p:cNvSpPr>
          <p:nvPr/>
        </p:nvSpPr>
        <p:spPr bwMode="auto">
          <a:xfrm flipV="1">
            <a:off x="2366211" y="2106279"/>
            <a:ext cx="0" cy="22669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" name="Line 64"/>
          <p:cNvSpPr>
            <a:spLocks noChangeShapeType="1"/>
          </p:cNvSpPr>
          <p:nvPr/>
        </p:nvSpPr>
        <p:spPr bwMode="auto">
          <a:xfrm flipV="1">
            <a:off x="9975099" y="2091991"/>
            <a:ext cx="0" cy="23574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Line 65"/>
          <p:cNvSpPr>
            <a:spLocks noChangeShapeType="1"/>
          </p:cNvSpPr>
          <p:nvPr/>
        </p:nvSpPr>
        <p:spPr bwMode="auto">
          <a:xfrm flipV="1">
            <a:off x="2355099" y="4395454"/>
            <a:ext cx="0" cy="152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Text Box 66"/>
          <p:cNvSpPr txBox="1">
            <a:spLocks noChangeArrowheads="1"/>
          </p:cNvSpPr>
          <p:nvPr/>
        </p:nvSpPr>
        <p:spPr bwMode="auto">
          <a:xfrm>
            <a:off x="2126499" y="4525629"/>
            <a:ext cx="4508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0.00</a:t>
            </a:r>
          </a:p>
        </p:txBody>
      </p:sp>
      <p:sp>
        <p:nvSpPr>
          <p:cNvPr id="35" name="Text Box 67"/>
          <p:cNvSpPr txBox="1">
            <a:spLocks noChangeArrowheads="1"/>
          </p:cNvSpPr>
          <p:nvPr/>
        </p:nvSpPr>
        <p:spPr bwMode="auto">
          <a:xfrm>
            <a:off x="3239336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36" name="Text Box 68"/>
          <p:cNvSpPr txBox="1">
            <a:spLocks noChangeArrowheads="1"/>
          </p:cNvSpPr>
          <p:nvPr/>
        </p:nvSpPr>
        <p:spPr bwMode="auto">
          <a:xfrm>
            <a:off x="4501399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37" name="Text Box 69"/>
          <p:cNvSpPr txBox="1">
            <a:spLocks noChangeArrowheads="1"/>
          </p:cNvSpPr>
          <p:nvPr/>
        </p:nvSpPr>
        <p:spPr bwMode="auto">
          <a:xfrm>
            <a:off x="7081086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38" name="Text Box 70"/>
          <p:cNvSpPr txBox="1">
            <a:spLocks noChangeArrowheads="1"/>
          </p:cNvSpPr>
          <p:nvPr/>
        </p:nvSpPr>
        <p:spPr bwMode="auto">
          <a:xfrm>
            <a:off x="8300286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39" name="Text Box 71"/>
          <p:cNvSpPr txBox="1">
            <a:spLocks noChangeArrowheads="1"/>
          </p:cNvSpPr>
          <p:nvPr/>
        </p:nvSpPr>
        <p:spPr bwMode="auto">
          <a:xfrm>
            <a:off x="9454399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5785686" y="4525629"/>
            <a:ext cx="760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0.07/0.00</a:t>
            </a:r>
          </a:p>
        </p:txBody>
      </p:sp>
      <p:sp>
        <p:nvSpPr>
          <p:cNvPr id="41" name="Text Box 73"/>
          <p:cNvSpPr txBox="1">
            <a:spLocks noChangeArrowheads="1"/>
          </p:cNvSpPr>
          <p:nvPr/>
        </p:nvSpPr>
        <p:spPr bwMode="auto">
          <a:xfrm>
            <a:off x="5345948" y="4795503"/>
            <a:ext cx="1341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Frequency</a:t>
            </a:r>
          </a:p>
        </p:txBody>
      </p:sp>
      <p:sp>
        <p:nvSpPr>
          <p:cNvPr id="42" name="Text Box 75"/>
          <p:cNvSpPr txBox="1">
            <a:spLocks noChangeArrowheads="1"/>
          </p:cNvSpPr>
          <p:nvPr/>
        </p:nvSpPr>
        <p:spPr bwMode="auto">
          <a:xfrm>
            <a:off x="3435284" y="304952"/>
            <a:ext cx="53976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Monthly Estimates of Female Medfly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Population Age Structure (Chios, Greece)</a:t>
            </a:r>
          </a:p>
        </p:txBody>
      </p:sp>
      <p:sp>
        <p:nvSpPr>
          <p:cNvPr id="43" name="Text Box 76"/>
          <p:cNvSpPr txBox="1">
            <a:spLocks noChangeArrowheads="1"/>
          </p:cNvSpPr>
          <p:nvPr/>
        </p:nvSpPr>
        <p:spPr bwMode="auto">
          <a:xfrm rot="16200000">
            <a:off x="969210" y="3020678"/>
            <a:ext cx="1460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AGE (days)</a:t>
            </a:r>
          </a:p>
        </p:txBody>
      </p:sp>
      <p:sp>
        <p:nvSpPr>
          <p:cNvPr id="44" name="Text Box 82"/>
          <p:cNvSpPr txBox="1">
            <a:spLocks noChangeArrowheads="1"/>
          </p:cNvSpPr>
          <p:nvPr/>
        </p:nvSpPr>
        <p:spPr bwMode="auto">
          <a:xfrm>
            <a:off x="2823411" y="2101516"/>
            <a:ext cx="561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n=43</a:t>
            </a:r>
          </a:p>
        </p:txBody>
      </p:sp>
      <p:sp>
        <p:nvSpPr>
          <p:cNvPr id="45" name="Text Box 83"/>
          <p:cNvSpPr txBox="1">
            <a:spLocks noChangeArrowheads="1"/>
          </p:cNvSpPr>
          <p:nvPr/>
        </p:nvSpPr>
        <p:spPr bwMode="auto">
          <a:xfrm>
            <a:off x="4056899" y="2101516"/>
            <a:ext cx="650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n=434</a:t>
            </a:r>
          </a:p>
        </p:txBody>
      </p:sp>
      <p:sp>
        <p:nvSpPr>
          <p:cNvPr id="46" name="Text Box 84"/>
          <p:cNvSpPr txBox="1">
            <a:spLocks noChangeArrowheads="1"/>
          </p:cNvSpPr>
          <p:nvPr/>
        </p:nvSpPr>
        <p:spPr bwMode="auto">
          <a:xfrm>
            <a:off x="5291974" y="2101516"/>
            <a:ext cx="650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n=624</a:t>
            </a:r>
          </a:p>
        </p:txBody>
      </p:sp>
      <p:sp>
        <p:nvSpPr>
          <p:cNvPr id="47" name="Text Box 85"/>
          <p:cNvSpPr txBox="1">
            <a:spLocks noChangeArrowheads="1"/>
          </p:cNvSpPr>
          <p:nvPr/>
        </p:nvSpPr>
        <p:spPr bwMode="auto">
          <a:xfrm>
            <a:off x="6525461" y="2101516"/>
            <a:ext cx="650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n=822</a:t>
            </a:r>
          </a:p>
        </p:txBody>
      </p:sp>
      <p:sp>
        <p:nvSpPr>
          <p:cNvPr id="48" name="Text Box 86"/>
          <p:cNvSpPr txBox="1">
            <a:spLocks noChangeArrowheads="1"/>
          </p:cNvSpPr>
          <p:nvPr/>
        </p:nvSpPr>
        <p:spPr bwMode="auto">
          <a:xfrm>
            <a:off x="7760536" y="2101516"/>
            <a:ext cx="650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n=535</a:t>
            </a:r>
          </a:p>
        </p:txBody>
      </p:sp>
      <p:sp>
        <p:nvSpPr>
          <p:cNvPr id="49" name="Text Box 87"/>
          <p:cNvSpPr txBox="1">
            <a:spLocks noChangeArrowheads="1"/>
          </p:cNvSpPr>
          <p:nvPr/>
        </p:nvSpPr>
        <p:spPr bwMode="auto">
          <a:xfrm>
            <a:off x="8995611" y="2101516"/>
            <a:ext cx="650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n=205</a:t>
            </a:r>
          </a:p>
        </p:txBody>
      </p:sp>
      <p:sp>
        <p:nvSpPr>
          <p:cNvPr id="50" name="Line 88"/>
          <p:cNvSpPr>
            <a:spLocks noChangeShapeType="1"/>
          </p:cNvSpPr>
          <p:nvPr/>
        </p:nvSpPr>
        <p:spPr bwMode="auto">
          <a:xfrm flipV="1">
            <a:off x="2975811" y="4408154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1" name="Line 89"/>
          <p:cNvSpPr>
            <a:spLocks noChangeShapeType="1"/>
          </p:cNvSpPr>
          <p:nvPr/>
        </p:nvSpPr>
        <p:spPr bwMode="auto">
          <a:xfrm flipV="1">
            <a:off x="4271211" y="4409741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Line 90"/>
          <p:cNvSpPr>
            <a:spLocks noChangeShapeType="1"/>
          </p:cNvSpPr>
          <p:nvPr/>
        </p:nvSpPr>
        <p:spPr bwMode="auto">
          <a:xfrm flipV="1">
            <a:off x="5501524" y="4420854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Line 91"/>
          <p:cNvSpPr>
            <a:spLocks noChangeShapeType="1"/>
          </p:cNvSpPr>
          <p:nvPr/>
        </p:nvSpPr>
        <p:spPr bwMode="auto">
          <a:xfrm flipV="1">
            <a:off x="6796924" y="4422441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4" name="Line 92"/>
          <p:cNvSpPr>
            <a:spLocks noChangeShapeType="1"/>
          </p:cNvSpPr>
          <p:nvPr/>
        </p:nvSpPr>
        <p:spPr bwMode="auto">
          <a:xfrm flipV="1">
            <a:off x="8082799" y="4420854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Line 93"/>
          <p:cNvSpPr>
            <a:spLocks noChangeShapeType="1"/>
          </p:cNvSpPr>
          <p:nvPr/>
        </p:nvSpPr>
        <p:spPr bwMode="auto">
          <a:xfrm flipV="1">
            <a:off x="9378199" y="4422441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866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7" y="167094"/>
            <a:ext cx="3200400" cy="1239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78" y="1614515"/>
            <a:ext cx="3200400" cy="1264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878" y="2978943"/>
            <a:ext cx="3200400" cy="1192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878" y="4271206"/>
            <a:ext cx="3200400" cy="1036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410" y="4392277"/>
            <a:ext cx="3200400" cy="881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410" y="5360063"/>
            <a:ext cx="3200400" cy="12564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8410" y="167094"/>
            <a:ext cx="3200400" cy="826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8410" y="2345841"/>
            <a:ext cx="3200400" cy="9163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8410" y="1080275"/>
            <a:ext cx="3200400" cy="1179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8410" y="3348456"/>
            <a:ext cx="3200400" cy="9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878" y="5407307"/>
            <a:ext cx="3200400" cy="12092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870344" y="1331071"/>
            <a:ext cx="385233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Blood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Quantitative Economics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Applied Stochastic Models Business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Reliability Engineering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Mathematical Biology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Statistical Models in Biomedicine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Demography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Scientific Reports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Animal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alifornian FB" panose="0207040306080B030204" pitchFamily="18" charset="0"/>
              </a:rPr>
              <a:t>Frontiers in Ecology/Evolution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27506" y="263657"/>
            <a:ext cx="2624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Journal Citations</a:t>
            </a:r>
          </a:p>
        </p:txBody>
      </p:sp>
    </p:spTree>
    <p:extLst>
      <p:ext uri="{BB962C8B-B14F-4D97-AF65-F5344CB8AC3E}">
        <p14:creationId xmlns:p14="http://schemas.microsoft.com/office/powerpoint/2010/main" val="35959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623" y="2039169"/>
            <a:ext cx="883171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fornian FB" panose="0207040306080B030204" pitchFamily="18" charset="0"/>
                <a:cs typeface="Helvetica" panose="020B0604020202020204" pitchFamily="34" charset="0"/>
              </a:rPr>
              <a:t>U.S. Congress: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latin typeface="Californian FB" panose="0207040306080B030204" pitchFamily="18" charset="0"/>
                <a:cs typeface="Helvetica" panose="020B0604020202020204" pitchFamily="34" charset="0"/>
              </a:rPr>
              <a:t>Years Served Structure 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4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8983" y="862996"/>
            <a:ext cx="698559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Helvetica" panose="020B0604020202020204" pitchFamily="34" charset="0"/>
              </a:rPr>
              <a:t>Challenge: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Estimating age structure in insect populations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5231" y="2158937"/>
            <a:ext cx="60189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sz="3600" b="1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INSECT AGING METHODS: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fornian FB" panose="0207040306080B030204" pitchFamily="18" charset="0"/>
              <a:cs typeface="Helvetica" panose="020B0604020202020204" pitchFamily="34" charset="0"/>
            </a:endParaRPr>
          </a:p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Helvetica" panose="020B0604020202020204" pitchFamily="34" charset="0"/>
              </a:rPr>
              <a:t>Wear-and-tear</a:t>
            </a:r>
          </a:p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  <a:ea typeface="Calibri" pitchFamily="34" charset="0"/>
                <a:cs typeface="Helvetica" panose="020B0604020202020204" pitchFamily="34" charset="0"/>
              </a:rPr>
              <a:t>Biochemical</a:t>
            </a:r>
          </a:p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ea typeface="Calibri" pitchFamily="34" charset="0"/>
                <a:cs typeface="Helvetica" panose="020B0604020202020204" pitchFamily="34" charset="0"/>
              </a:rPr>
              <a:t>Gene</a:t>
            </a:r>
            <a:r>
              <a:rPr kumimoji="0" lang="en-US" sz="3600" i="0" u="none" strike="noStrike" kern="1200" cap="none" spc="0" normalizeH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ea typeface="Calibri" pitchFamily="34" charset="0"/>
                <a:cs typeface="Helvetica" panose="020B0604020202020204" pitchFamily="34" charset="0"/>
              </a:rPr>
              <a:t> expression</a:t>
            </a:r>
          </a:p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aseline="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  <a:ea typeface="Calibri" pitchFamily="34" charset="0"/>
                <a:cs typeface="Helvetica" panose="020B0604020202020204" pitchFamily="34" charset="0"/>
              </a:rPr>
              <a:t>Ovary</a:t>
            </a:r>
            <a:r>
              <a:rPr lang="en-US" sz="3600" dirty="0">
                <a:solidFill>
                  <a:srgbClr val="70AD47">
                    <a:lumMod val="75000"/>
                  </a:srgbClr>
                </a:solidFill>
                <a:latin typeface="Californian FB" panose="0207040306080B030204" pitchFamily="18" charset="0"/>
                <a:ea typeface="Calibri" pitchFamily="34" charset="0"/>
                <a:cs typeface="Helvetica" panose="020B0604020202020204" pitchFamily="34" charset="0"/>
              </a:rPr>
              <a:t> status</a:t>
            </a:r>
            <a:endParaRPr kumimoji="0" lang="en-US" sz="400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68669" y="3467100"/>
            <a:ext cx="2247493" cy="2560504"/>
            <a:chOff x="8561964" y="2824731"/>
            <a:chExt cx="2247493" cy="2560504"/>
          </a:xfrm>
        </p:grpSpPr>
        <p:pic>
          <p:nvPicPr>
            <p:cNvPr id="5" name="Picture 19" descr="medf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964" y="2824731"/>
              <a:ext cx="815019" cy="7754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486659" y="3027765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1 day old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86659" y="392031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10 days old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86659" y="4812869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100 days old</a:t>
              </a:r>
            </a:p>
          </p:txBody>
        </p:sp>
        <p:pic>
          <p:nvPicPr>
            <p:cNvPr id="9" name="Picture 19" descr="medf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964" y="3717283"/>
              <a:ext cx="815019" cy="7754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9" descr="medfl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1964" y="4609835"/>
              <a:ext cx="815019" cy="775400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98932" l="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64" y="2587796"/>
            <a:ext cx="3888354" cy="273156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193869" y="1562188"/>
            <a:ext cx="2746860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882" y="49958"/>
            <a:ext cx="7127693" cy="17018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376882" y="554382"/>
            <a:ext cx="7127693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29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68447" y="278643"/>
            <a:ext cx="6895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U.S. Senate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Composition</a:t>
            </a:r>
          </a:p>
        </p:txBody>
      </p:sp>
      <p:sp>
        <p:nvSpPr>
          <p:cNvPr id="12" name="Oval 11"/>
          <p:cNvSpPr/>
          <p:nvPr/>
        </p:nvSpPr>
        <p:spPr>
          <a:xfrm>
            <a:off x="2032511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29672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26833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23994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21155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18318" y="564371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069739" y="509925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87968" y="506115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906197" y="506115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24426" y="506115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42655" y="506115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160885" y="506115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220757" y="454250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4911" y="454250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09065" y="454250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41488" y="4476135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97373" y="454250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41525" y="454250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56729" y="4011568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13227" y="401156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49411" y="4028771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875750" y="3982505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44457" y="4060725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67139" y="4173796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743363" y="3571573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236025" y="352204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677119" y="359369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298957" y="359369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836277" y="373625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09276" y="3891441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29361" y="312631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28067" y="313122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151205" y="3227085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04731" y="3098552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00078" y="326887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00667" y="346815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457520" y="2713701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093947" y="2792012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36023" y="2936671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2274" y="2756187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884237" y="244217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596090" y="253969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91431" y="1984683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404068" y="2174492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450910" y="1887324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126212" y="234785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06202" y="2244908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702845" y="2643115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>
            <a:off x="9951930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>
            <a:off x="9554769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>
            <a:off x="9157608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>
            <a:off x="8760447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flipH="1">
            <a:off x="8363286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>
            <a:off x="7966123" y="564371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>
            <a:off x="9914702" y="509925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>
            <a:off x="9496473" y="506115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flipH="1">
            <a:off x="9078244" y="506115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flipH="1">
            <a:off x="8660015" y="506115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flipH="1">
            <a:off x="8241786" y="506115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flipH="1">
            <a:off x="7823556" y="506115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flipH="1">
            <a:off x="9763684" y="454250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flipH="1">
            <a:off x="9319530" y="454250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flipH="1">
            <a:off x="8875376" y="454250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flipH="1">
            <a:off x="8449889" y="4521258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flipH="1">
            <a:off x="7987068" y="454250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 flipH="1">
            <a:off x="7542916" y="454250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 flipH="1">
            <a:off x="9527712" y="4011568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9071214" y="401156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8635030" y="4028771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8118371" y="4001551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7639984" y="4060725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7117302" y="4173796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9241078" y="3571573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flipH="1">
            <a:off x="8748416" y="352204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flipH="1">
            <a:off x="8307322" y="359369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flipH="1">
            <a:off x="7685484" y="359369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flipH="1">
            <a:off x="7148164" y="373625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flipH="1">
            <a:off x="6606027" y="3930441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flipH="1">
            <a:off x="8955080" y="312631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flipH="1">
            <a:off x="8356374" y="313122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flipH="1">
            <a:off x="7833236" y="3227085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flipH="1">
            <a:off x="6609320" y="307678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flipH="1">
            <a:off x="7145573" y="327098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flipH="1">
            <a:off x="6563640" y="346815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flipH="1">
            <a:off x="8526921" y="2730188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flipH="1">
            <a:off x="7890494" y="2792012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flipH="1">
            <a:off x="7355466" y="2934579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flipH="1">
            <a:off x="5870544" y="3113771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flipH="1">
            <a:off x="6832167" y="275618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flipH="1">
            <a:off x="8087959" y="242484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flipH="1">
            <a:off x="7388351" y="253969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flipH="1">
            <a:off x="7093010" y="1984683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flipH="1">
            <a:off x="7580373" y="2174492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flipH="1">
            <a:off x="6533531" y="188732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flipH="1">
            <a:off x="6858229" y="2347850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 flipH="1">
            <a:off x="6278239" y="2244908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 flipH="1">
            <a:off x="6243002" y="2643115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 flipH="1">
            <a:off x="5912777" y="3536150"/>
            <a:ext cx="285135" cy="28513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flipH="1">
            <a:off x="6031114" y="3863157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flipH="1">
            <a:off x="5957867" y="1841244"/>
            <a:ext cx="285135" cy="28513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85437" y="4537198"/>
            <a:ext cx="1157368" cy="1288786"/>
            <a:chOff x="5508077" y="4684330"/>
            <a:chExt cx="1157368" cy="1288786"/>
          </a:xfrm>
        </p:grpSpPr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5508077" y="4736202"/>
              <a:ext cx="182880" cy="1828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5508077" y="5051830"/>
              <a:ext cx="182880" cy="18288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5508077" y="5367458"/>
              <a:ext cx="182880" cy="1828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>
            <a:xfrm>
              <a:off x="5508077" y="5683086"/>
              <a:ext cx="182880" cy="182880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27368" y="4684330"/>
              <a:ext cx="797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fornian FB" panose="0207040306080B030204" pitchFamily="18" charset="0"/>
                </a:rPr>
                <a:t>1-10 </a:t>
              </a:r>
              <a:r>
                <a:rPr lang="en-US" sz="1600" dirty="0" err="1">
                  <a:latin typeface="Californian FB" panose="0207040306080B030204" pitchFamily="18" charset="0"/>
                </a:rPr>
                <a:t>yrs</a:t>
              </a:r>
              <a:endParaRPr lang="en-US" sz="1600" dirty="0">
                <a:latin typeface="Californian FB" panose="0207040306080B030204" pitchFamily="18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727368" y="5016196"/>
              <a:ext cx="89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fornian FB" panose="0207040306080B030204" pitchFamily="18" charset="0"/>
                </a:rPr>
                <a:t>11-20 </a:t>
              </a:r>
              <a:r>
                <a:rPr lang="en-US" sz="1600" dirty="0" err="1">
                  <a:latin typeface="Californian FB" panose="0207040306080B030204" pitchFamily="18" charset="0"/>
                </a:rPr>
                <a:t>yrs</a:t>
              </a:r>
              <a:endParaRPr lang="en-US" sz="1600" dirty="0">
                <a:latin typeface="Californian FB" panose="0207040306080B030204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727368" y="5325379"/>
              <a:ext cx="938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fornian FB" panose="0207040306080B030204" pitchFamily="18" charset="0"/>
                </a:rPr>
                <a:t>21-40 </a:t>
              </a:r>
              <a:r>
                <a:rPr lang="en-US" sz="1600" dirty="0" err="1">
                  <a:latin typeface="Californian FB" panose="0207040306080B030204" pitchFamily="18" charset="0"/>
                </a:rPr>
                <a:t>yrs</a:t>
              </a:r>
              <a:endParaRPr lang="en-US" sz="1600" dirty="0">
                <a:latin typeface="Californian FB" panose="0207040306080B030204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727368" y="5634562"/>
              <a:ext cx="7521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lifornian FB" panose="0207040306080B030204" pitchFamily="18" charset="0"/>
                </a:rPr>
                <a:t>&gt;40 </a:t>
              </a:r>
              <a:r>
                <a:rPr lang="en-US" sz="1600" dirty="0" err="1">
                  <a:latin typeface="Californian FB" panose="0207040306080B030204" pitchFamily="18" charset="0"/>
                </a:rPr>
                <a:t>yrs</a:t>
              </a:r>
              <a:endParaRPr lang="en-US" sz="1600" dirty="0">
                <a:latin typeface="Californian FB" panose="0207040306080B030204" pitchFamily="18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5220907" y="4631475"/>
            <a:ext cx="17905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fornian FB" panose="0207040306080B030204" pitchFamily="18" charset="0"/>
              </a:rPr>
              <a:t>100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05" y="5337939"/>
            <a:ext cx="884591" cy="1121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36" y="5324919"/>
            <a:ext cx="917756" cy="1147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88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7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2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2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7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2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"/>
                            </p:stCondLst>
                            <p:childTnLst>
                              <p:par>
                                <p:cTn id="6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"/>
                            </p:stCondLst>
                            <p:childTnLst>
                              <p:par>
                                <p:cTn id="7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2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7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"/>
                            </p:stCondLst>
                            <p:childTnLst>
                              <p:par>
                                <p:cTn id="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2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"/>
                            </p:stCondLst>
                            <p:childTnLst>
                              <p:par>
                                <p:cTn id="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"/>
                            </p:stCondLst>
                            <p:childTnLst>
                              <p:par>
                                <p:cTn id="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2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"/>
                            </p:stCondLst>
                            <p:childTnLst>
                              <p:par>
                                <p:cTn id="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7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"/>
                            </p:stCondLst>
                            <p:childTnLst>
                              <p:par>
                                <p:cTn id="1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"/>
                            </p:stCondLst>
                            <p:childTnLst>
                              <p:par>
                                <p:cTn id="1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"/>
                            </p:stCondLst>
                            <p:childTnLst>
                              <p:par>
                                <p:cTn id="1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20"/>
                            </p:stCondLst>
                            <p:childTnLst>
                              <p:par>
                                <p:cTn id="1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3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"/>
                            </p:stCondLst>
                            <p:childTnLst>
                              <p:par>
                                <p:cTn id="1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"/>
                            </p:stCondLst>
                            <p:childTnLst>
                              <p:par>
                                <p:cTn id="1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2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60"/>
                            </p:stCondLst>
                            <p:childTnLst>
                              <p:par>
                                <p:cTn id="1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7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0"/>
                            </p:stCondLst>
                            <p:childTnLst>
                              <p:par>
                                <p:cTn id="1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4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"/>
                            </p:stCondLst>
                            <p:childTnLst>
                              <p:par>
                                <p:cTn id="1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0"/>
                            </p:stCondLst>
                            <p:childTnLst>
                              <p:par>
                                <p:cTn id="1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2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"/>
                            </p:stCondLst>
                            <p:childTnLst>
                              <p:par>
                                <p:cTn id="1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7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10"/>
                            </p:stCondLst>
                            <p:childTnLst>
                              <p:par>
                                <p:cTn id="1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20"/>
                            </p:stCondLst>
                            <p:childTnLst>
                              <p:par>
                                <p:cTn id="16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30"/>
                            </p:stCondLst>
                            <p:childTnLst>
                              <p:par>
                                <p:cTn id="17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72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40"/>
                            </p:stCondLst>
                            <p:childTnLst>
                              <p:par>
                                <p:cTn id="1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77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50"/>
                            </p:stCondLst>
                            <p:childTnLst>
                              <p:par>
                                <p:cTn id="1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"/>
                            </p:stCondLst>
                            <p:childTnLst>
                              <p:par>
                                <p:cTn id="1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70"/>
                            </p:stCondLst>
                            <p:childTnLst>
                              <p:par>
                                <p:cTn id="1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1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80"/>
                            </p:stCondLst>
                            <p:childTnLst>
                              <p:par>
                                <p:cTn id="1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97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90"/>
                            </p:stCondLst>
                            <p:childTnLst>
                              <p:par>
                                <p:cTn id="2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2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0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10"/>
                            </p:stCondLst>
                            <p:childTnLst>
                              <p:par>
                                <p:cTn id="2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20"/>
                            </p:stCondLst>
                            <p:childTnLst>
                              <p:par>
                                <p:cTn id="2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6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17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3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2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440"/>
                            </p:stCondLst>
                            <p:childTnLst>
                              <p:par>
                                <p:cTn id="2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7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50"/>
                            </p:stCondLst>
                            <p:childTnLst>
                              <p:par>
                                <p:cTn id="2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32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460"/>
                            </p:stCondLst>
                            <p:childTnLst>
                              <p:par>
                                <p:cTn id="2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6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37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70"/>
                            </p:stCondLst>
                            <p:childTnLst>
                              <p:par>
                                <p:cTn id="2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4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80"/>
                            </p:stCondLst>
                            <p:childTnLst>
                              <p:par>
                                <p:cTn id="2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4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90"/>
                            </p:stCondLst>
                            <p:childTnLst>
                              <p:par>
                                <p:cTn id="2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52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57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10"/>
                            </p:stCondLst>
                            <p:childTnLst>
                              <p:par>
                                <p:cTn id="2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62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20"/>
                            </p:stCondLst>
                            <p:childTnLst>
                              <p:par>
                                <p:cTn id="26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67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30"/>
                            </p:stCondLst>
                            <p:childTnLst>
                              <p:par>
                                <p:cTn id="27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1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72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40"/>
                            </p:stCondLst>
                            <p:childTnLst>
                              <p:par>
                                <p:cTn id="2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6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77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50"/>
                            </p:stCondLst>
                            <p:childTnLst>
                              <p:par>
                                <p:cTn id="2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82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60"/>
                            </p:stCondLst>
                            <p:childTnLst>
                              <p:par>
                                <p:cTn id="2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8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70"/>
                            </p:stCondLst>
                            <p:childTnLst>
                              <p:par>
                                <p:cTn id="2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92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80"/>
                            </p:stCondLst>
                            <p:childTnLst>
                              <p:par>
                                <p:cTn id="2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97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8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90"/>
                            </p:stCondLst>
                            <p:childTnLst>
                              <p:par>
                                <p:cTn id="3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0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"/>
                            </p:stCondLst>
                            <p:childTnLst>
                              <p:par>
                                <p:cTn id="3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07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610"/>
                            </p:stCondLst>
                            <p:childTnLst>
                              <p:par>
                                <p:cTn id="3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12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620"/>
                            </p:stCondLst>
                            <p:childTnLst>
                              <p:par>
                                <p:cTn id="3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6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17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8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630"/>
                            </p:stCondLst>
                            <p:childTnLst>
                              <p:par>
                                <p:cTn id="3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1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22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640"/>
                            </p:stCondLst>
                            <p:childTnLst>
                              <p:par>
                                <p:cTn id="3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27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8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650"/>
                            </p:stCondLst>
                            <p:childTnLst>
                              <p:par>
                                <p:cTn id="3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3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660"/>
                            </p:stCondLst>
                            <p:childTnLst>
                              <p:par>
                                <p:cTn id="3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3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670"/>
                            </p:stCondLst>
                            <p:childTnLst>
                              <p:par>
                                <p:cTn id="3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4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680"/>
                            </p:stCondLst>
                            <p:childTnLst>
                              <p:par>
                                <p:cTn id="3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6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47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690"/>
                            </p:stCondLst>
                            <p:childTnLst>
                              <p:par>
                                <p:cTn id="3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52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700"/>
                            </p:stCondLst>
                            <p:childTnLst>
                              <p:par>
                                <p:cTn id="3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6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57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710"/>
                            </p:stCondLst>
                            <p:childTnLst>
                              <p:par>
                                <p:cTn id="3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62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720"/>
                            </p:stCondLst>
                            <p:childTnLst>
                              <p:par>
                                <p:cTn id="36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67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730"/>
                            </p:stCondLst>
                            <p:childTnLst>
                              <p:par>
                                <p:cTn id="37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1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7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740"/>
                            </p:stCondLst>
                            <p:childTnLst>
                              <p:par>
                                <p:cTn id="3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7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750"/>
                            </p:stCondLst>
                            <p:childTnLst>
                              <p:par>
                                <p:cTn id="38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1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82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3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760"/>
                            </p:stCondLst>
                            <p:childTnLst>
                              <p:par>
                                <p:cTn id="3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87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8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770"/>
                            </p:stCondLst>
                            <p:childTnLst>
                              <p:par>
                                <p:cTn id="3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1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9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3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780"/>
                            </p:stCondLst>
                            <p:childTnLst>
                              <p:par>
                                <p:cTn id="39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6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97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790"/>
                            </p:stCondLst>
                            <p:childTnLst>
                              <p:par>
                                <p:cTn id="40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1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402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3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800"/>
                            </p:stCondLst>
                            <p:childTnLst>
                              <p:par>
                                <p:cTn id="4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6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07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810"/>
                            </p:stCondLst>
                            <p:childTnLst>
                              <p:par>
                                <p:cTn id="4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1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3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820"/>
                            </p:stCondLst>
                            <p:childTnLst>
                              <p:par>
                                <p:cTn id="4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6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17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8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830"/>
                            </p:stCondLst>
                            <p:childTnLst>
                              <p:par>
                                <p:cTn id="4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1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22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3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840"/>
                            </p:stCondLst>
                            <p:childTnLst>
                              <p:par>
                                <p:cTn id="4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6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27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0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31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2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4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35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39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0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43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6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47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0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51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2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55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6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8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59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63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4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67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8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0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71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2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75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79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0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850"/>
                            </p:stCondLst>
                            <p:childTnLst>
                              <p:par>
                                <p:cTn id="48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8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5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860"/>
                            </p:stCondLst>
                            <p:childTnLst>
                              <p:par>
                                <p:cTn id="48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8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89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0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870"/>
                            </p:stCondLst>
                            <p:childTnLst>
                              <p:par>
                                <p:cTn id="49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1112591"/>
            <a:ext cx="7315200" cy="47852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1244929"/>
            <a:ext cx="7315200" cy="4520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6500" y="2037852"/>
            <a:ext cx="7315200" cy="2934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1460579"/>
            <a:ext cx="7315200" cy="40892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57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34113" y="604900"/>
            <a:ext cx="5713849" cy="5800600"/>
            <a:chOff x="3284114" y="788883"/>
            <a:chExt cx="5334284" cy="54152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8210" y="788883"/>
              <a:ext cx="3429000" cy="154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4114" y="2190737"/>
              <a:ext cx="5328944" cy="20524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4114" y="4243206"/>
              <a:ext cx="5334284" cy="1960949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7563333" y="338972"/>
            <a:ext cx="3473189" cy="1819275"/>
            <a:chOff x="7943048" y="431966"/>
            <a:chExt cx="3473189" cy="1819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30387" y="451017"/>
              <a:ext cx="1085850" cy="17811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3048" y="458522"/>
              <a:ext cx="1181100" cy="17335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43782" y="431966"/>
              <a:ext cx="1085850" cy="1819275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H="1">
            <a:off x="3526302" y="1723338"/>
            <a:ext cx="4378834" cy="14824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724805" y="1748224"/>
            <a:ext cx="4708747" cy="360703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561302" y="1723338"/>
            <a:ext cx="1790164" cy="7649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5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08" y="920328"/>
            <a:ext cx="6133525" cy="5471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533" y="920329"/>
            <a:ext cx="3021106" cy="2695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533" y="3696262"/>
            <a:ext cx="3021510" cy="26960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26472" y="3039516"/>
            <a:ext cx="27432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55672" y="3156058"/>
            <a:ext cx="14545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55672" y="5899258"/>
            <a:ext cx="6208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76497" y="6042694"/>
            <a:ext cx="8337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91303" y="2866954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fornian FB" panose="0207040306080B030204" pitchFamily="18" charset="0"/>
              </a:rPr>
              <a:t>Robert Byrd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38245" y="286695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fornian FB" panose="0207040306080B030204" pitchFamily="18" charset="0"/>
              </a:rPr>
              <a:t>1959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7651" y="2866955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alifornian FB" panose="0207040306080B030204" pitchFamily="18" charset="0"/>
              </a:rPr>
              <a:t>2010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7186" y="53649"/>
            <a:ext cx="5492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alifornian FB" panose="0207040306080B030204" pitchFamily="18" charset="0"/>
              </a:rPr>
              <a:t>Senate Incumbency History (1980)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08" y="920327"/>
            <a:ext cx="1284998" cy="16080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83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70086" y="-3703"/>
            <a:ext cx="6596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U.S. Senate Membership Terms (animation)</a:t>
            </a:r>
          </a:p>
          <a:p>
            <a:pPr algn="ctr"/>
            <a:r>
              <a:rPr lang="en-US" sz="2800" dirty="0">
                <a:latin typeface="Californian FB" panose="0207040306080B030204" pitchFamily="18" charset="0"/>
              </a:rPr>
              <a:t>1800-1980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16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16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6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6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16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17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17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17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17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174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175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176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177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178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179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181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182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183"/>
          <a:stretch>
            <a:fillRect/>
          </a:stretch>
        </p:blipFill>
        <p:spPr>
          <a:xfrm>
            <a:off x="3813752" y="1651611"/>
            <a:ext cx="4584589" cy="4090771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3755286" y="2193772"/>
            <a:ext cx="4701520" cy="3548610"/>
            <a:chOff x="199040" y="3074895"/>
            <a:chExt cx="4701520" cy="3548610"/>
          </a:xfrm>
        </p:grpSpPr>
        <p:sp>
          <p:nvSpPr>
            <p:cNvPr id="18" name="Rectangle 17"/>
            <p:cNvSpPr/>
            <p:nvPr/>
          </p:nvSpPr>
          <p:spPr>
            <a:xfrm>
              <a:off x="344483" y="6381457"/>
              <a:ext cx="4410635" cy="161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9040" y="6312676"/>
              <a:ext cx="4701520" cy="310829"/>
              <a:chOff x="3608540" y="5408677"/>
              <a:chExt cx="4701520" cy="31082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89840" y="5408677"/>
                <a:ext cx="4338918" cy="50829"/>
                <a:chOff x="3980329" y="5342965"/>
                <a:chExt cx="4338918" cy="28687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980329" y="5342965"/>
                  <a:ext cx="4338918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980329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414221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848113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282005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715897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149789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583681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7017573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451465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7885357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8319247" y="5342965"/>
                  <a:ext cx="0" cy="28687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3608540" y="5411729"/>
                <a:ext cx="362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50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038425" y="5411729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40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78730" y="5411729"/>
                <a:ext cx="357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30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08613" y="5411729"/>
                <a:ext cx="3658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20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356932" y="541172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10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821282" y="5411729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0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224716" y="5411729"/>
                <a:ext cx="3369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10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644181" y="5411729"/>
                <a:ext cx="3658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20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082082" y="5411729"/>
                <a:ext cx="357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30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509561" y="5411729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40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47460" y="5411729"/>
                <a:ext cx="3626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alifornian FB" panose="0207040306080B030204" pitchFamily="18" charset="0"/>
                  </a:rPr>
                  <a:t>50</a:t>
                </a:r>
              </a:p>
            </p:txBody>
          </p:sp>
        </p:grpSp>
        <p:cxnSp>
          <p:nvCxnSpPr>
            <p:cNvPr id="44" name="Straight Connector 43"/>
            <p:cNvCxnSpPr/>
            <p:nvPr/>
          </p:nvCxnSpPr>
          <p:spPr>
            <a:xfrm flipV="1">
              <a:off x="2549799" y="3074895"/>
              <a:ext cx="0" cy="32377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323957" y="574314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Years served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6371461" y="5743143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Years remaining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1674688" y="3427164"/>
            <a:ext cx="8762348" cy="1477328"/>
            <a:chOff x="1674688" y="3427164"/>
            <a:chExt cx="8762348" cy="1477328"/>
          </a:xfrm>
        </p:grpSpPr>
        <p:sp>
          <p:nvSpPr>
            <p:cNvPr id="229" name="TextBox 228"/>
            <p:cNvSpPr txBox="1"/>
            <p:nvPr/>
          </p:nvSpPr>
          <p:spPr>
            <a:xfrm>
              <a:off x="8437438" y="3530017"/>
              <a:ext cx="19995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Distribution of </a:t>
              </a:r>
              <a:r>
                <a:rPr lang="en-US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years yet to serve </a:t>
              </a:r>
              <a:r>
                <a:rPr lang="en-US" dirty="0">
                  <a:latin typeface="Californian FB" panose="0207040306080B030204" pitchFamily="18" charset="0"/>
                </a:rPr>
                <a:t>in Senate by senators in a specified year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674688" y="3427164"/>
              <a:ext cx="18616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Distribution of </a:t>
              </a:r>
              <a:r>
                <a:rPr lang="en-US" dirty="0">
                  <a:solidFill>
                    <a:srgbClr val="C00000"/>
                  </a:solidFill>
                  <a:latin typeface="Californian FB" panose="0207040306080B030204" pitchFamily="18" charset="0"/>
                </a:rPr>
                <a:t>years served </a:t>
              </a:r>
              <a:r>
                <a:rPr lang="en-US" dirty="0">
                  <a:latin typeface="Californian FB" panose="0207040306080B030204" pitchFamily="18" charset="0"/>
                </a:rPr>
                <a:t>in Senate by senators in a specified year</a:t>
              </a:r>
            </a:p>
          </p:txBody>
        </p:sp>
        <p:cxnSp>
          <p:nvCxnSpPr>
            <p:cNvPr id="231" name="Straight Arrow Connector 230"/>
            <p:cNvCxnSpPr>
              <a:stCxn id="229" idx="1"/>
            </p:cNvCxnSpPr>
            <p:nvPr/>
          </p:nvCxnSpPr>
          <p:spPr>
            <a:xfrm flipH="1" flipV="1">
              <a:off x="6767230" y="4130181"/>
              <a:ext cx="1670208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30" idx="3"/>
            </p:cNvCxnSpPr>
            <p:nvPr/>
          </p:nvCxnSpPr>
          <p:spPr>
            <a:xfrm>
              <a:off x="3536326" y="4165828"/>
              <a:ext cx="176997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21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5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75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75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25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75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25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25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75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25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375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25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525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75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25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750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250"/>
                            </p:stCondLst>
                            <p:childTnLst>
                              <p:par>
                                <p:cTn id="2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75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25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8750"/>
                            </p:stCondLst>
                            <p:childTnLst>
                              <p:par>
                                <p:cTn id="2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9250"/>
                            </p:stCondLst>
                            <p:childTnLst>
                              <p:par>
                                <p:cTn id="2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9750"/>
                            </p:stCondLst>
                            <p:childTnLst>
                              <p:par>
                                <p:cTn id="2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20250"/>
                            </p:stCondLst>
                            <p:childTnLst>
                              <p:par>
                                <p:cTn id="25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6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750"/>
                            </p:stCondLst>
                            <p:childTnLst>
                              <p:par>
                                <p:cTn id="26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2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2125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1500"/>
                            </p:stCondLst>
                            <p:childTnLst>
                              <p:par>
                                <p:cTn id="27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1750"/>
                            </p:stCondLst>
                            <p:childTnLst>
                              <p:par>
                                <p:cTn id="27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2000"/>
                            </p:stCondLst>
                            <p:childTnLst>
                              <p:par>
                                <p:cTn id="28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2250"/>
                            </p:stCondLst>
                            <p:childTnLst>
                              <p:par>
                                <p:cTn id="28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250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2750"/>
                            </p:stCondLst>
                            <p:childTnLst>
                              <p:par>
                                <p:cTn id="28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300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3250"/>
                            </p:stCondLst>
                            <p:childTnLst>
                              <p:par>
                                <p:cTn id="29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3500"/>
                            </p:stCondLst>
                            <p:childTnLst>
                              <p:par>
                                <p:cTn id="29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3750"/>
                            </p:stCondLst>
                            <p:childTnLst>
                              <p:par>
                                <p:cTn id="30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24000"/>
                            </p:stCondLst>
                            <p:childTnLst>
                              <p:par>
                                <p:cTn id="30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4250"/>
                            </p:stCondLst>
                            <p:childTnLst>
                              <p:par>
                                <p:cTn id="30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4500"/>
                            </p:stCondLst>
                            <p:childTnLst>
                              <p:par>
                                <p:cTn id="3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475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4750"/>
                            </p:stCondLst>
                            <p:childTnLst>
                              <p:par>
                                <p:cTn id="31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5000"/>
                            </p:stCondLst>
                            <p:childTnLst>
                              <p:par>
                                <p:cTn id="3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250"/>
                            </p:stCondLst>
                            <p:childTnLst>
                              <p:par>
                                <p:cTn id="3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5750"/>
                            </p:stCondLst>
                            <p:childTnLst>
                              <p:par>
                                <p:cTn id="3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6000"/>
                            </p:stCondLst>
                            <p:childTnLst>
                              <p:par>
                                <p:cTn id="3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625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6750"/>
                            </p:stCondLst>
                            <p:childTnLst>
                              <p:par>
                                <p:cTn id="3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27000"/>
                            </p:stCondLst>
                            <p:childTnLst>
                              <p:par>
                                <p:cTn id="3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7250"/>
                            </p:stCondLst>
                            <p:childTnLst>
                              <p:par>
                                <p:cTn id="3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34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27750"/>
                            </p:stCondLst>
                            <p:childTnLst>
                              <p:par>
                                <p:cTn id="3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2800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8250"/>
                            </p:stCondLst>
                            <p:childTnLst>
                              <p:par>
                                <p:cTn id="35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28500"/>
                            </p:stCondLst>
                            <p:childTnLst>
                              <p:par>
                                <p:cTn id="36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8750"/>
                            </p:stCondLst>
                            <p:childTnLst>
                              <p:par>
                                <p:cTn id="36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29000"/>
                            </p:stCondLst>
                            <p:childTnLst>
                              <p:par>
                                <p:cTn id="36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9250"/>
                            </p:stCondLst>
                            <p:childTnLst>
                              <p:par>
                                <p:cTn id="37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29500"/>
                            </p:stCondLst>
                            <p:childTnLst>
                              <p:par>
                                <p:cTn id="37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975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30000"/>
                            </p:stCondLst>
                            <p:childTnLst>
                              <p:par>
                                <p:cTn id="37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30250"/>
                            </p:stCondLst>
                            <p:childTnLst>
                              <p:par>
                                <p:cTn id="38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0500"/>
                            </p:stCondLst>
                            <p:childTnLst>
                              <p:par>
                                <p:cTn id="38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30750"/>
                            </p:stCondLst>
                            <p:childTnLst>
                              <p:par>
                                <p:cTn id="38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31000"/>
                            </p:stCondLst>
                            <p:childTnLst>
                              <p:par>
                                <p:cTn id="39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31250"/>
                            </p:stCondLst>
                            <p:childTnLst>
                              <p:par>
                                <p:cTn id="39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150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31750"/>
                            </p:stCondLst>
                            <p:childTnLst>
                              <p:par>
                                <p:cTn id="40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32000"/>
                            </p:stCondLst>
                            <p:childTnLst>
                              <p:par>
                                <p:cTn id="40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32250"/>
                            </p:stCondLst>
                            <p:childTnLst>
                              <p:par>
                                <p:cTn id="40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2500"/>
                            </p:stCondLst>
                            <p:childTnLst>
                              <p:par>
                                <p:cTn id="40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32750"/>
                            </p:stCondLst>
                            <p:childTnLst>
                              <p:par>
                                <p:cTn id="4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33000"/>
                            </p:stCondLst>
                            <p:childTnLst>
                              <p:par>
                                <p:cTn id="41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3325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3500"/>
                            </p:stCondLst>
                            <p:childTnLst>
                              <p:par>
                                <p:cTn id="42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33750"/>
                            </p:stCondLst>
                            <p:childTnLst>
                              <p:par>
                                <p:cTn id="4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34000"/>
                            </p:stCondLst>
                            <p:childTnLst>
                              <p:par>
                                <p:cTn id="4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34250"/>
                            </p:stCondLst>
                            <p:childTnLst>
                              <p:par>
                                <p:cTn id="4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4500"/>
                            </p:stCondLst>
                            <p:childTnLst>
                              <p:par>
                                <p:cTn id="4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34750"/>
                            </p:stCondLst>
                            <p:childTnLst>
                              <p:par>
                                <p:cTn id="4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3500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35250"/>
                            </p:stCondLst>
                            <p:childTnLst>
                              <p:par>
                                <p:cTn id="4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35500"/>
                            </p:stCondLst>
                            <p:childTnLst>
                              <p:par>
                                <p:cTn id="4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35750"/>
                            </p:stCondLst>
                            <p:childTnLst>
                              <p:par>
                                <p:cTn id="4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36000"/>
                            </p:stCondLst>
                            <p:childTnLst>
                              <p:par>
                                <p:cTn id="4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36250"/>
                            </p:stCondLst>
                            <p:childTnLst>
                              <p:par>
                                <p:cTn id="4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36500"/>
                            </p:stCondLst>
                            <p:childTnLst>
                              <p:par>
                                <p:cTn id="4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36750"/>
                            </p:stCondLst>
                            <p:childTnLst>
                              <p:par>
                                <p:cTn id="46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37000"/>
                            </p:stCondLst>
                            <p:childTnLst>
                              <p:par>
                                <p:cTn id="46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37250"/>
                            </p:stCondLst>
                            <p:childTnLst>
                              <p:par>
                                <p:cTn id="46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37500"/>
                            </p:stCondLst>
                            <p:childTnLst>
                              <p:par>
                                <p:cTn id="46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37750"/>
                            </p:stCondLst>
                            <p:childTnLst>
                              <p:par>
                                <p:cTn id="47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38000"/>
                            </p:stCondLst>
                            <p:childTnLst>
                              <p:par>
                                <p:cTn id="47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38250"/>
                            </p:stCondLst>
                            <p:childTnLst>
                              <p:par>
                                <p:cTn id="47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38500"/>
                            </p:stCondLst>
                            <p:childTnLst>
                              <p:par>
                                <p:cTn id="48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38750"/>
                            </p:stCondLst>
                            <p:childTnLst>
                              <p:par>
                                <p:cTn id="48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39000"/>
                            </p:stCondLst>
                            <p:childTnLst>
                              <p:par>
                                <p:cTn id="48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39250"/>
                            </p:stCondLst>
                            <p:childTnLst>
                              <p:par>
                                <p:cTn id="49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39500"/>
                            </p:stCondLst>
                            <p:childTnLst>
                              <p:par>
                                <p:cTn id="49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9750"/>
                            </p:stCondLst>
                            <p:childTnLst>
                              <p:par>
                                <p:cTn id="49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40000"/>
                            </p:stCondLst>
                            <p:childTnLst>
                              <p:par>
                                <p:cTn id="49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40250"/>
                            </p:stCondLst>
                            <p:childTnLst>
                              <p:par>
                                <p:cTn id="50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0500"/>
                            </p:stCondLst>
                            <p:childTnLst>
                              <p:par>
                                <p:cTn id="50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40750"/>
                            </p:stCondLst>
                            <p:childTnLst>
                              <p:par>
                                <p:cTn id="50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41000"/>
                            </p:stCondLst>
                            <p:childTnLst>
                              <p:par>
                                <p:cTn id="5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41250"/>
                            </p:stCondLst>
                            <p:childTnLst>
                              <p:par>
                                <p:cTn id="5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1500"/>
                            </p:stCondLst>
                            <p:childTnLst>
                              <p:par>
                                <p:cTn id="5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41750"/>
                            </p:stCondLst>
                            <p:childTnLst>
                              <p:par>
                                <p:cTn id="5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42000"/>
                            </p:stCondLst>
                            <p:childTnLst>
                              <p:par>
                                <p:cTn id="5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42250"/>
                            </p:stCondLst>
                            <p:childTnLst>
                              <p:par>
                                <p:cTn id="5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2500"/>
                            </p:stCondLst>
                            <p:childTnLst>
                              <p:par>
                                <p:cTn id="5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42750"/>
                            </p:stCondLst>
                            <p:childTnLst>
                              <p:par>
                                <p:cTn id="5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43000"/>
                            </p:stCondLst>
                            <p:childTnLst>
                              <p:par>
                                <p:cTn id="5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43250"/>
                            </p:stCondLst>
                            <p:childTnLst>
                              <p:par>
                                <p:cTn id="5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3500"/>
                            </p:stCondLst>
                            <p:childTnLst>
                              <p:par>
                                <p:cTn id="5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43750"/>
                            </p:stCondLst>
                            <p:childTnLst>
                              <p:par>
                                <p:cTn id="5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44000"/>
                            </p:stCondLst>
                            <p:childTnLst>
                              <p:par>
                                <p:cTn id="5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44250"/>
                            </p:stCondLst>
                            <p:childTnLst>
                              <p:par>
                                <p:cTn id="5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4500"/>
                            </p:stCondLst>
                            <p:childTnLst>
                              <p:par>
                                <p:cTn id="55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4679" y="1467598"/>
            <a:ext cx="94398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i="1" dirty="0">
                <a:latin typeface="Californian FB" panose="0207040306080B030204" pitchFamily="18" charset="0"/>
              </a:rPr>
              <a:t>I</a:t>
            </a:r>
            <a:r>
              <a:rPr lang="en-US" sz="3600" dirty="0">
                <a:latin typeface="Californian FB" panose="0207040306080B030204" pitchFamily="18" charset="0"/>
              </a:rPr>
              <a:t>n 2002 and 2004, only 98 percent of incumbents were re-elected. Appalled, incumbents are working to eliminate that awful 2 percent.’’</a:t>
            </a:r>
          </a:p>
          <a:p>
            <a:pPr algn="r">
              <a:lnSpc>
                <a:spcPct val="150000"/>
              </a:lnSpc>
            </a:pPr>
            <a:r>
              <a:rPr lang="en-US" sz="2800" dirty="0">
                <a:latin typeface="Californian FB" panose="0207040306080B030204" pitchFamily="18" charset="0"/>
              </a:rPr>
              <a:t>George F. Will</a:t>
            </a:r>
            <a:endParaRPr lang="en-US" sz="2800" i="1" dirty="0"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2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68" y="622748"/>
            <a:ext cx="5303520" cy="2560320"/>
          </a:xfrm>
          <a:prstGeom prst="rect">
            <a:avLst/>
          </a:prstGeom>
        </p:spPr>
      </p:pic>
      <p:pic>
        <p:nvPicPr>
          <p:cNvPr id="213" name="Picture 212"/>
          <p:cNvPicPr preferRelativeResize="0">
            <a:picLocks/>
          </p:cNvPicPr>
          <p:nvPr/>
        </p:nvPicPr>
        <p:blipFill rotWithShape="1">
          <a:blip r:embed="rId4"/>
          <a:srcRect l="2890"/>
          <a:stretch/>
        </p:blipFill>
        <p:spPr>
          <a:xfrm>
            <a:off x="6714844" y="3270972"/>
            <a:ext cx="5394960" cy="2651760"/>
          </a:xfrm>
          <a:prstGeom prst="rect">
            <a:avLst/>
          </a:prstGeom>
        </p:spPr>
      </p:pic>
      <p:pic>
        <p:nvPicPr>
          <p:cNvPr id="212" name="Picture 211"/>
          <p:cNvPicPr preferRelativeResize="0">
            <a:picLocks/>
          </p:cNvPicPr>
          <p:nvPr/>
        </p:nvPicPr>
        <p:blipFill rotWithShape="1">
          <a:blip r:embed="rId5"/>
          <a:srcRect l="2890"/>
          <a:stretch/>
        </p:blipFill>
        <p:spPr>
          <a:xfrm>
            <a:off x="1250850" y="3306258"/>
            <a:ext cx="5394960" cy="2651760"/>
          </a:xfrm>
          <a:prstGeom prst="rect">
            <a:avLst/>
          </a:prstGeom>
        </p:spPr>
      </p:pic>
      <p:pic>
        <p:nvPicPr>
          <p:cNvPr id="211" name="Picture 210"/>
          <p:cNvPicPr preferRelativeResize="0">
            <a:picLocks/>
          </p:cNvPicPr>
          <p:nvPr/>
        </p:nvPicPr>
        <p:blipFill rotWithShape="1">
          <a:blip r:embed="rId6"/>
          <a:srcRect l="2890"/>
          <a:stretch/>
        </p:blipFill>
        <p:spPr>
          <a:xfrm>
            <a:off x="6714844" y="619212"/>
            <a:ext cx="5394960" cy="26517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68441" y="661677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269495" y="3132103"/>
            <a:ext cx="5189326" cy="64008"/>
            <a:chOff x="3543791" y="6040518"/>
            <a:chExt cx="5189326" cy="91440"/>
          </a:xfrm>
        </p:grpSpPr>
        <p:cxnSp>
          <p:nvCxnSpPr>
            <p:cNvPr id="49" name="Straight Connector 48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3673106" y="5864909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44171" y="5864909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629663" y="5864909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107140" y="58649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616677" y="5864909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42317" y="5864909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10330" y="620346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-672856" y="3013870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Seats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75862" y="3344350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1276505" y="5813230"/>
            <a:ext cx="5189326" cy="64008"/>
            <a:chOff x="3543791" y="6040518"/>
            <a:chExt cx="5189326" cy="91440"/>
          </a:xfrm>
        </p:grpSpPr>
        <p:cxnSp>
          <p:nvCxnSpPr>
            <p:cNvPr id="174" name="Straight Connector 173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Rectangle 184"/>
          <p:cNvSpPr/>
          <p:nvPr/>
        </p:nvSpPr>
        <p:spPr>
          <a:xfrm>
            <a:off x="6739179" y="661677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6740233" y="3132103"/>
            <a:ext cx="5189326" cy="64008"/>
            <a:chOff x="3543791" y="6040518"/>
            <a:chExt cx="5189326" cy="91440"/>
          </a:xfrm>
        </p:grpSpPr>
        <p:cxnSp>
          <p:nvCxnSpPr>
            <p:cNvPr id="187" name="Straight Connector 186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Rectangle 197"/>
          <p:cNvSpPr/>
          <p:nvPr/>
        </p:nvSpPr>
        <p:spPr>
          <a:xfrm>
            <a:off x="6746600" y="3344350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6747243" y="5813230"/>
            <a:ext cx="5189326" cy="64008"/>
            <a:chOff x="3543791" y="6040518"/>
            <a:chExt cx="5189326" cy="91440"/>
          </a:xfrm>
        </p:grpSpPr>
        <p:cxnSp>
          <p:nvCxnSpPr>
            <p:cNvPr id="200" name="Straight Connector 199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762970" y="3212983"/>
            <a:ext cx="500958" cy="2941318"/>
            <a:chOff x="2315252" y="439210"/>
            <a:chExt cx="500958" cy="2036795"/>
          </a:xfrm>
        </p:grpSpPr>
        <p:grpSp>
          <p:nvGrpSpPr>
            <p:cNvPr id="228" name="Group 227"/>
            <p:cNvGrpSpPr/>
            <p:nvPr/>
          </p:nvGrpSpPr>
          <p:grpSpPr>
            <a:xfrm>
              <a:off x="2724770" y="537711"/>
              <a:ext cx="91440" cy="1698577"/>
              <a:chOff x="2695274" y="537711"/>
              <a:chExt cx="91440" cy="1698577"/>
            </a:xfrm>
          </p:grpSpPr>
          <p:cxnSp>
            <p:nvCxnSpPr>
              <p:cNvPr id="234" name="Straight Connector 233"/>
              <p:cNvCxnSpPr/>
              <p:nvPr/>
            </p:nvCxnSpPr>
            <p:spPr>
              <a:xfrm>
                <a:off x="2695274" y="53771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2695274" y="93974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695274" y="1371923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695274" y="1804105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695274" y="2236288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9" name="TextBox 228"/>
            <p:cNvSpPr txBox="1"/>
            <p:nvPr/>
          </p:nvSpPr>
          <p:spPr>
            <a:xfrm>
              <a:off x="2489978" y="213745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392195" y="1689951"/>
              <a:ext cx="386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390592" y="128144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405019" y="826144"/>
              <a:ext cx="373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75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315252" y="439210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100</a:t>
              </a: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63077" y="535216"/>
            <a:ext cx="500958" cy="2941318"/>
            <a:chOff x="2315252" y="439210"/>
            <a:chExt cx="500958" cy="2036795"/>
          </a:xfrm>
        </p:grpSpPr>
        <p:grpSp>
          <p:nvGrpSpPr>
            <p:cNvPr id="240" name="Group 239"/>
            <p:cNvGrpSpPr/>
            <p:nvPr/>
          </p:nvGrpSpPr>
          <p:grpSpPr>
            <a:xfrm>
              <a:off x="2724770" y="537711"/>
              <a:ext cx="91440" cy="1698577"/>
              <a:chOff x="2695274" y="537711"/>
              <a:chExt cx="91440" cy="1698577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2695274" y="53771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695274" y="93974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695274" y="1371923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695274" y="1804105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695274" y="2236288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TextBox 240"/>
            <p:cNvSpPr txBox="1"/>
            <p:nvPr/>
          </p:nvSpPr>
          <p:spPr>
            <a:xfrm>
              <a:off x="2489978" y="213745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392195" y="1689951"/>
              <a:ext cx="386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2390592" y="128144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405019" y="826144"/>
              <a:ext cx="373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75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2315252" y="439210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100</a:t>
              </a:r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264877" y="5864909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5742358" y="58649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5223041" y="5864909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80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4713342" y="5864909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70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4192423" y="586490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60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9136641" y="586899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8553204" y="5868994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40`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8093198" y="5868994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7570675" y="586899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080212" y="5868994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605852" y="5868994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11728412" y="5868994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1205893" y="586899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90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0686576" y="586899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80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10176877" y="5868994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70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9655958" y="58689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60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8941770" y="620346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grpSp>
        <p:nvGrpSpPr>
          <p:cNvPr id="281" name="Group 280"/>
          <p:cNvGrpSpPr/>
          <p:nvPr/>
        </p:nvGrpSpPr>
        <p:grpSpPr>
          <a:xfrm>
            <a:off x="6648205" y="675764"/>
            <a:ext cx="91440" cy="2452900"/>
            <a:chOff x="2695274" y="537711"/>
            <a:chExt cx="91440" cy="1698577"/>
          </a:xfrm>
        </p:grpSpPr>
        <p:cxnSp>
          <p:nvCxnSpPr>
            <p:cNvPr id="287" name="Straight Connector 286"/>
            <p:cNvCxnSpPr/>
            <p:nvPr/>
          </p:nvCxnSpPr>
          <p:spPr>
            <a:xfrm>
              <a:off x="2695274" y="53771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2695274" y="93974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695274" y="1371923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2695274" y="1804105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695274" y="223628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>
            <a:off x="6647844" y="3353529"/>
            <a:ext cx="91440" cy="2452900"/>
            <a:chOff x="2695274" y="537711"/>
            <a:chExt cx="91440" cy="1698577"/>
          </a:xfrm>
        </p:grpSpPr>
        <p:cxnSp>
          <p:nvCxnSpPr>
            <p:cNvPr id="293" name="Straight Connector 292"/>
            <p:cNvCxnSpPr/>
            <p:nvPr/>
          </p:nvCxnSpPr>
          <p:spPr>
            <a:xfrm>
              <a:off x="2695274" y="53771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2695274" y="93974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2695274" y="1371923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2695274" y="1804105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2695274" y="223628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/>
          <p:cNvSpPr txBox="1"/>
          <p:nvPr/>
        </p:nvSpPr>
        <p:spPr>
          <a:xfrm>
            <a:off x="8483001" y="514303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served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1411863" y="703064"/>
            <a:ext cx="435429" cy="584775"/>
            <a:chOff x="3951514" y="777295"/>
            <a:chExt cx="435429" cy="584775"/>
          </a:xfrm>
        </p:grpSpPr>
        <p:sp>
          <p:nvSpPr>
            <p:cNvPr id="318" name="Rectangle 317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3986325" y="777295"/>
              <a:ext cx="365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869198" y="3389658"/>
            <a:ext cx="435429" cy="584775"/>
            <a:chOff x="3951514" y="831725"/>
            <a:chExt cx="435429" cy="584775"/>
          </a:xfrm>
        </p:grpSpPr>
        <p:sp>
          <p:nvSpPr>
            <p:cNvPr id="321" name="Rectangle 320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3967089" y="831725"/>
              <a:ext cx="404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869198" y="703064"/>
            <a:ext cx="435429" cy="584775"/>
            <a:chOff x="3951514" y="831725"/>
            <a:chExt cx="435429" cy="584775"/>
          </a:xfrm>
        </p:grpSpPr>
        <p:sp>
          <p:nvSpPr>
            <p:cNvPr id="324" name="Rectangle 323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967891" y="831725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1411863" y="3389658"/>
            <a:ext cx="435429" cy="584775"/>
            <a:chOff x="3951514" y="777295"/>
            <a:chExt cx="435429" cy="584775"/>
          </a:xfrm>
        </p:grpSpPr>
        <p:sp>
          <p:nvSpPr>
            <p:cNvPr id="327" name="Rectangle 326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3986325" y="777295"/>
              <a:ext cx="365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c</a:t>
              </a: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9352640" y="676458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9347008" y="3349801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3898883" y="3364407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283459" y="6444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343781" y="5143031"/>
            <a:ext cx="112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remaining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036202" y="514303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served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7"/>
          <a:srcRect l="10877" t="26696" r="52739" b="40095"/>
          <a:stretch/>
        </p:blipFill>
        <p:spPr>
          <a:xfrm>
            <a:off x="2683805" y="1357123"/>
            <a:ext cx="1273996" cy="904126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145" name="Straight Arrow Connector 144"/>
          <p:cNvCxnSpPr/>
          <p:nvPr/>
        </p:nvCxnSpPr>
        <p:spPr>
          <a:xfrm>
            <a:off x="2774190" y="1788638"/>
            <a:ext cx="103786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042540" y="1579777"/>
            <a:ext cx="528935" cy="162012"/>
          </a:xfrm>
          <a:prstGeom prst="rect">
            <a:avLst/>
          </a:prstGeom>
          <a:solidFill>
            <a:srgbClr val="FFF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994349" y="1452136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seat</a:t>
            </a:r>
          </a:p>
        </p:txBody>
      </p:sp>
    </p:spTree>
    <p:extLst>
      <p:ext uri="{BB962C8B-B14F-4D97-AF65-F5344CB8AC3E}">
        <p14:creationId xmlns:p14="http://schemas.microsoft.com/office/powerpoint/2010/main" val="498647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68" y="622748"/>
            <a:ext cx="5303520" cy="2560320"/>
          </a:xfrm>
          <a:prstGeom prst="rect">
            <a:avLst/>
          </a:prstGeom>
        </p:spPr>
      </p:pic>
      <p:pic>
        <p:nvPicPr>
          <p:cNvPr id="213" name="Picture 212"/>
          <p:cNvPicPr preferRelativeResize="0">
            <a:picLocks/>
          </p:cNvPicPr>
          <p:nvPr/>
        </p:nvPicPr>
        <p:blipFill rotWithShape="1">
          <a:blip r:embed="rId4"/>
          <a:srcRect l="2890"/>
          <a:stretch/>
        </p:blipFill>
        <p:spPr>
          <a:xfrm>
            <a:off x="6714844" y="3270972"/>
            <a:ext cx="5394960" cy="2651760"/>
          </a:xfrm>
          <a:prstGeom prst="rect">
            <a:avLst/>
          </a:prstGeom>
        </p:spPr>
      </p:pic>
      <p:pic>
        <p:nvPicPr>
          <p:cNvPr id="212" name="Picture 211"/>
          <p:cNvPicPr preferRelativeResize="0">
            <a:picLocks/>
          </p:cNvPicPr>
          <p:nvPr/>
        </p:nvPicPr>
        <p:blipFill rotWithShape="1">
          <a:blip r:embed="rId5"/>
          <a:srcRect l="2890"/>
          <a:stretch/>
        </p:blipFill>
        <p:spPr>
          <a:xfrm>
            <a:off x="1250850" y="3306258"/>
            <a:ext cx="5394960" cy="2651760"/>
          </a:xfrm>
          <a:prstGeom prst="rect">
            <a:avLst/>
          </a:prstGeom>
        </p:spPr>
      </p:pic>
      <p:pic>
        <p:nvPicPr>
          <p:cNvPr id="211" name="Picture 210"/>
          <p:cNvPicPr preferRelativeResize="0">
            <a:picLocks/>
          </p:cNvPicPr>
          <p:nvPr/>
        </p:nvPicPr>
        <p:blipFill rotWithShape="1">
          <a:blip r:embed="rId6"/>
          <a:srcRect l="2890"/>
          <a:stretch/>
        </p:blipFill>
        <p:spPr>
          <a:xfrm>
            <a:off x="6714844" y="619212"/>
            <a:ext cx="5394960" cy="26517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68441" y="661677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269495" y="3132103"/>
            <a:ext cx="5189326" cy="64008"/>
            <a:chOff x="3543791" y="6040518"/>
            <a:chExt cx="5189326" cy="91440"/>
          </a:xfrm>
        </p:grpSpPr>
        <p:cxnSp>
          <p:nvCxnSpPr>
            <p:cNvPr id="49" name="Straight Connector 48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3673106" y="5864909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44171" y="5864909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629663" y="5864909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107140" y="58649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616677" y="5864909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142317" y="5864909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510330" y="620346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-672856" y="3013870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Seats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275862" y="3344350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1276505" y="5813230"/>
            <a:ext cx="5189326" cy="64008"/>
            <a:chOff x="3543791" y="6040518"/>
            <a:chExt cx="5189326" cy="91440"/>
          </a:xfrm>
        </p:grpSpPr>
        <p:cxnSp>
          <p:nvCxnSpPr>
            <p:cNvPr id="174" name="Straight Connector 173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Rectangle 184"/>
          <p:cNvSpPr/>
          <p:nvPr/>
        </p:nvSpPr>
        <p:spPr>
          <a:xfrm>
            <a:off x="6739179" y="661677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6740233" y="3132103"/>
            <a:ext cx="5189326" cy="64008"/>
            <a:chOff x="3543791" y="6040518"/>
            <a:chExt cx="5189326" cy="91440"/>
          </a:xfrm>
        </p:grpSpPr>
        <p:cxnSp>
          <p:nvCxnSpPr>
            <p:cNvPr id="187" name="Straight Connector 186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Rectangle 197"/>
          <p:cNvSpPr/>
          <p:nvPr/>
        </p:nvSpPr>
        <p:spPr>
          <a:xfrm>
            <a:off x="6746600" y="3344350"/>
            <a:ext cx="5212080" cy="2468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6747243" y="5813230"/>
            <a:ext cx="5189326" cy="64008"/>
            <a:chOff x="3543791" y="6040518"/>
            <a:chExt cx="5189326" cy="91440"/>
          </a:xfrm>
        </p:grpSpPr>
        <p:cxnSp>
          <p:nvCxnSpPr>
            <p:cNvPr id="200" name="Straight Connector 199"/>
            <p:cNvCxnSpPr/>
            <p:nvPr/>
          </p:nvCxnSpPr>
          <p:spPr>
            <a:xfrm rot="5400000">
              <a:off x="7130602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6611669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6092736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5573803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453593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4017004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7649535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rot="5400000">
              <a:off x="8168468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rot="5400000">
              <a:off x="8687397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5054870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5400000">
              <a:off x="3498071" y="608623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762970" y="3212983"/>
            <a:ext cx="500958" cy="2941318"/>
            <a:chOff x="2315252" y="439210"/>
            <a:chExt cx="500958" cy="2036795"/>
          </a:xfrm>
        </p:grpSpPr>
        <p:grpSp>
          <p:nvGrpSpPr>
            <p:cNvPr id="228" name="Group 227"/>
            <p:cNvGrpSpPr/>
            <p:nvPr/>
          </p:nvGrpSpPr>
          <p:grpSpPr>
            <a:xfrm>
              <a:off x="2724770" y="537711"/>
              <a:ext cx="91440" cy="1698577"/>
              <a:chOff x="2695274" y="537711"/>
              <a:chExt cx="91440" cy="1698577"/>
            </a:xfrm>
          </p:grpSpPr>
          <p:cxnSp>
            <p:nvCxnSpPr>
              <p:cNvPr id="234" name="Straight Connector 233"/>
              <p:cNvCxnSpPr/>
              <p:nvPr/>
            </p:nvCxnSpPr>
            <p:spPr>
              <a:xfrm>
                <a:off x="2695274" y="53771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2695274" y="93974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2695274" y="1371923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2695274" y="1804105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695274" y="2236288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9" name="TextBox 228"/>
            <p:cNvSpPr txBox="1"/>
            <p:nvPr/>
          </p:nvSpPr>
          <p:spPr>
            <a:xfrm>
              <a:off x="2489978" y="213745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392195" y="1689951"/>
              <a:ext cx="386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390592" y="128144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405019" y="826144"/>
              <a:ext cx="373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75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2315252" y="439210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100</a:t>
              </a: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763077" y="535216"/>
            <a:ext cx="500958" cy="2941318"/>
            <a:chOff x="2315252" y="439210"/>
            <a:chExt cx="500958" cy="2036795"/>
          </a:xfrm>
        </p:grpSpPr>
        <p:grpSp>
          <p:nvGrpSpPr>
            <p:cNvPr id="240" name="Group 239"/>
            <p:cNvGrpSpPr/>
            <p:nvPr/>
          </p:nvGrpSpPr>
          <p:grpSpPr>
            <a:xfrm>
              <a:off x="2724770" y="537711"/>
              <a:ext cx="91440" cy="1698577"/>
              <a:chOff x="2695274" y="537711"/>
              <a:chExt cx="91440" cy="1698577"/>
            </a:xfrm>
          </p:grpSpPr>
          <p:cxnSp>
            <p:nvCxnSpPr>
              <p:cNvPr id="246" name="Straight Connector 245"/>
              <p:cNvCxnSpPr/>
              <p:nvPr/>
            </p:nvCxnSpPr>
            <p:spPr>
              <a:xfrm>
                <a:off x="2695274" y="53771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695274" y="939741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695274" y="1371923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695274" y="1804105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695274" y="2236288"/>
                <a:ext cx="91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1" name="TextBox 240"/>
            <p:cNvSpPr txBox="1"/>
            <p:nvPr/>
          </p:nvSpPr>
          <p:spPr>
            <a:xfrm>
              <a:off x="2489978" y="2137451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2392195" y="1689951"/>
              <a:ext cx="3866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25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2390592" y="1281440"/>
              <a:ext cx="388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50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405019" y="826144"/>
              <a:ext cx="373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75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2315252" y="439210"/>
              <a:ext cx="46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100</a:t>
              </a:r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264877" y="5864909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5742358" y="58649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5223041" y="5864909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80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4713342" y="5864909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70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4192423" y="586490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60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9136641" y="586899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8553204" y="5868994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40`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8093198" y="5868994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7570675" y="586899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080212" y="5868994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605852" y="5868994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11728412" y="5868994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1205893" y="586899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90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10686576" y="586899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80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10176877" y="5868994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70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9655958" y="586899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60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8941770" y="620346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grpSp>
        <p:nvGrpSpPr>
          <p:cNvPr id="281" name="Group 280"/>
          <p:cNvGrpSpPr/>
          <p:nvPr/>
        </p:nvGrpSpPr>
        <p:grpSpPr>
          <a:xfrm>
            <a:off x="6648205" y="675764"/>
            <a:ext cx="91440" cy="2452900"/>
            <a:chOff x="2695274" y="537711"/>
            <a:chExt cx="91440" cy="1698577"/>
          </a:xfrm>
        </p:grpSpPr>
        <p:cxnSp>
          <p:nvCxnSpPr>
            <p:cNvPr id="287" name="Straight Connector 286"/>
            <p:cNvCxnSpPr/>
            <p:nvPr/>
          </p:nvCxnSpPr>
          <p:spPr>
            <a:xfrm>
              <a:off x="2695274" y="53771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2695274" y="93974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2695274" y="1371923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2695274" y="1804105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2695274" y="223628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>
            <a:off x="6647844" y="3353529"/>
            <a:ext cx="91440" cy="2452900"/>
            <a:chOff x="2695274" y="537711"/>
            <a:chExt cx="91440" cy="1698577"/>
          </a:xfrm>
        </p:grpSpPr>
        <p:cxnSp>
          <p:nvCxnSpPr>
            <p:cNvPr id="293" name="Straight Connector 292"/>
            <p:cNvCxnSpPr/>
            <p:nvPr/>
          </p:nvCxnSpPr>
          <p:spPr>
            <a:xfrm>
              <a:off x="2695274" y="53771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2695274" y="939741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2695274" y="1371923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2695274" y="1804105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2695274" y="2236288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extBox 297"/>
          <p:cNvSpPr txBox="1"/>
          <p:nvPr/>
        </p:nvSpPr>
        <p:spPr>
          <a:xfrm>
            <a:off x="8483001" y="514303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served</a:t>
            </a:r>
          </a:p>
        </p:txBody>
      </p:sp>
      <p:grpSp>
        <p:nvGrpSpPr>
          <p:cNvPr id="317" name="Group 316"/>
          <p:cNvGrpSpPr/>
          <p:nvPr/>
        </p:nvGrpSpPr>
        <p:grpSpPr>
          <a:xfrm>
            <a:off x="1411863" y="703064"/>
            <a:ext cx="435429" cy="584775"/>
            <a:chOff x="3951514" y="777295"/>
            <a:chExt cx="435429" cy="584775"/>
          </a:xfrm>
        </p:grpSpPr>
        <p:sp>
          <p:nvSpPr>
            <p:cNvPr id="318" name="Rectangle 317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3986325" y="777295"/>
              <a:ext cx="365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6869198" y="3389658"/>
            <a:ext cx="435429" cy="584775"/>
            <a:chOff x="3951514" y="831725"/>
            <a:chExt cx="435429" cy="584775"/>
          </a:xfrm>
        </p:grpSpPr>
        <p:sp>
          <p:nvSpPr>
            <p:cNvPr id="321" name="Rectangle 320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3967089" y="831725"/>
              <a:ext cx="404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d</a:t>
              </a: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869198" y="703064"/>
            <a:ext cx="435429" cy="584775"/>
            <a:chOff x="3951514" y="831725"/>
            <a:chExt cx="435429" cy="584775"/>
          </a:xfrm>
        </p:grpSpPr>
        <p:sp>
          <p:nvSpPr>
            <p:cNvPr id="324" name="Rectangle 323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Box 324"/>
            <p:cNvSpPr txBox="1"/>
            <p:nvPr/>
          </p:nvSpPr>
          <p:spPr>
            <a:xfrm>
              <a:off x="3967891" y="831725"/>
              <a:ext cx="4026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1411863" y="3389658"/>
            <a:ext cx="435429" cy="584775"/>
            <a:chOff x="3951514" y="777295"/>
            <a:chExt cx="435429" cy="584775"/>
          </a:xfrm>
        </p:grpSpPr>
        <p:sp>
          <p:nvSpPr>
            <p:cNvPr id="327" name="Rectangle 326"/>
            <p:cNvSpPr/>
            <p:nvPr/>
          </p:nvSpPr>
          <p:spPr>
            <a:xfrm>
              <a:off x="3951514" y="906398"/>
              <a:ext cx="435429" cy="435429"/>
            </a:xfrm>
            <a:prstGeom prst="rect">
              <a:avLst/>
            </a:prstGeom>
            <a:solidFill>
              <a:srgbClr val="FFF6C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3986325" y="777295"/>
              <a:ext cx="365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c</a:t>
              </a: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9352640" y="676458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9347008" y="3349801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3898883" y="3364407"/>
            <a:ext cx="0" cy="245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283459" y="64441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343781" y="5143031"/>
            <a:ext cx="112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remaining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036202" y="5143031"/>
            <a:ext cx="787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served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633" y="1361400"/>
            <a:ext cx="1276598" cy="9144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249" y="193914"/>
            <a:ext cx="4622061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24" y="1935850"/>
            <a:ext cx="821901" cy="109728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90" y="1935850"/>
            <a:ext cx="799796" cy="109728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43" y="1898772"/>
            <a:ext cx="752030" cy="1097280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19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3"/>
                                        </p:tgtEl>
                                      </p:cBhvr>
                                      <p:by x="360000" y="3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29232 -0.0002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0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15105 -2.96296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0.25508 1.48148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17122 1.48148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 preferRelativeResize="0">
            <a:picLocks/>
          </p:cNvPicPr>
          <p:nvPr/>
        </p:nvPicPr>
        <p:blipFill rotWithShape="1">
          <a:blip r:embed="rId3"/>
          <a:srcRect l="2890" r="3192" b="3621"/>
          <a:stretch/>
        </p:blipFill>
        <p:spPr>
          <a:xfrm>
            <a:off x="1660071" y="1220837"/>
            <a:ext cx="8871857" cy="441632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697976" y="5613415"/>
            <a:ext cx="8870780" cy="108785"/>
            <a:chOff x="3870137" y="5970561"/>
            <a:chExt cx="4487278" cy="265474"/>
          </a:xfrm>
        </p:grpSpPr>
        <p:cxnSp>
          <p:nvCxnSpPr>
            <p:cNvPr id="61" name="Straight Connector 60"/>
            <p:cNvCxnSpPr/>
            <p:nvPr/>
          </p:nvCxnSpPr>
          <p:spPr>
            <a:xfrm rot="16200000">
              <a:off x="3737401" y="6103297"/>
              <a:ext cx="2654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877592" y="5989594"/>
              <a:ext cx="44798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>
              <a:off x="4195685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>
              <a:off x="4642956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>
              <a:off x="5090227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>
              <a:off x="5537498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>
              <a:off x="5984769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>
              <a:off x="6432040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>
              <a:off x="6879311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>
              <a:off x="7326582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7773853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8210108" y="6103299"/>
              <a:ext cx="2654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6140734" y="1380848"/>
            <a:ext cx="0" cy="4228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340206" y="5754471"/>
            <a:ext cx="39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33332" y="5754471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127258" y="575447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44428" y="5754471"/>
            <a:ext cx="359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59624" y="5778788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(=0)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680638" y="1335334"/>
            <a:ext cx="8851289" cy="4274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0785" y="57539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60704" y="5753928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51425" y="575392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2199" y="5753928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816" y="5746863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(=50)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154093" y="5744672"/>
            <a:ext cx="80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(=50)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44428" y="4759119"/>
            <a:ext cx="821496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b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01184" y="4759118"/>
            <a:ext cx="810410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b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65213" y="3814766"/>
            <a:ext cx="2007157" cy="400110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Predecessors (P)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17118" y="3814766"/>
            <a:ext cx="1894976" cy="400110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Successors (S)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52832" y="3838516"/>
            <a:ext cx="1807772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Incumbents (I)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283459" y="6444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10658" y="632415"/>
            <a:ext cx="587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Membership Life Cycle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93377" y="1704757"/>
            <a:ext cx="1954815" cy="954107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Senescence Phase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41304" y="1704757"/>
            <a:ext cx="1954815" cy="954107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Growth Phase</a:t>
            </a:r>
          </a:p>
        </p:txBody>
      </p:sp>
    </p:spTree>
    <p:extLst>
      <p:ext uri="{BB962C8B-B14F-4D97-AF65-F5344CB8AC3E}">
        <p14:creationId xmlns:p14="http://schemas.microsoft.com/office/powerpoint/2010/main" val="69697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 preferRelativeResize="0">
            <a:picLocks/>
          </p:cNvPicPr>
          <p:nvPr/>
        </p:nvPicPr>
        <p:blipFill rotWithShape="1">
          <a:blip r:embed="rId3"/>
          <a:srcRect l="2890" r="3192" b="3621"/>
          <a:stretch/>
        </p:blipFill>
        <p:spPr>
          <a:xfrm>
            <a:off x="1660071" y="1220837"/>
            <a:ext cx="8871857" cy="441632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697976" y="5613415"/>
            <a:ext cx="8870780" cy="108785"/>
            <a:chOff x="3870137" y="5970561"/>
            <a:chExt cx="4487278" cy="265474"/>
          </a:xfrm>
        </p:grpSpPr>
        <p:cxnSp>
          <p:nvCxnSpPr>
            <p:cNvPr id="61" name="Straight Connector 60"/>
            <p:cNvCxnSpPr/>
            <p:nvPr/>
          </p:nvCxnSpPr>
          <p:spPr>
            <a:xfrm rot="16200000">
              <a:off x="3737401" y="6103297"/>
              <a:ext cx="2654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877592" y="5989594"/>
              <a:ext cx="44798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>
              <a:off x="4195685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>
              <a:off x="4642956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>
              <a:off x="5090227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>
              <a:off x="5537498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>
              <a:off x="5984769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>
              <a:off x="6432040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>
              <a:off x="6879311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>
              <a:off x="7326582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>
              <a:off x="7773853" y="6103298"/>
              <a:ext cx="26547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8210108" y="6103299"/>
              <a:ext cx="2654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Straight Connector 104"/>
          <p:cNvCxnSpPr/>
          <p:nvPr/>
        </p:nvCxnSpPr>
        <p:spPr>
          <a:xfrm>
            <a:off x="6140734" y="1380848"/>
            <a:ext cx="0" cy="42287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340206" y="5754471"/>
            <a:ext cx="39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33332" y="5754471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127258" y="575447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44428" y="5754471"/>
            <a:ext cx="359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759624" y="5778788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(=0)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680638" y="1335334"/>
            <a:ext cx="8851289" cy="4274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0785" y="575392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60704" y="5753928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51425" y="575392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2199" y="5753928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816" y="5746863"/>
            <a:ext cx="817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(=50)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154093" y="5744672"/>
            <a:ext cx="80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(=50)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44428" y="4759119"/>
            <a:ext cx="821496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b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01184" y="4759118"/>
            <a:ext cx="810410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b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</a:t>
            </a:r>
            <a:endParaRPr kumimoji="0" lang="en-US" sz="20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16962" y="6578"/>
            <a:ext cx="5875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Membership Life Cycle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0226" y="4166119"/>
            <a:ext cx="2207845" cy="1213749"/>
            <a:chOff x="530226" y="4166119"/>
            <a:chExt cx="2207845" cy="1213749"/>
          </a:xfrm>
        </p:grpSpPr>
        <p:sp>
          <p:nvSpPr>
            <p:cNvPr id="43" name="TextBox 42"/>
            <p:cNvSpPr txBox="1"/>
            <p:nvPr/>
          </p:nvSpPr>
          <p:spPr>
            <a:xfrm>
              <a:off x="530226" y="4166119"/>
              <a:ext cx="1954815" cy="954107"/>
            </a:xfrm>
            <a:prstGeom prst="rect">
              <a:avLst/>
            </a:prstGeom>
            <a:solidFill>
              <a:srgbClr val="FFF6CF">
                <a:alpha val="68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Growth Phase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2485041" y="5120226"/>
              <a:ext cx="253030" cy="25964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 flipH="1">
            <a:off x="6606101" y="1135799"/>
            <a:ext cx="2207845" cy="1213749"/>
            <a:chOff x="530226" y="4166119"/>
            <a:chExt cx="2207845" cy="1213749"/>
          </a:xfrm>
        </p:grpSpPr>
        <p:sp>
          <p:nvSpPr>
            <p:cNvPr id="53" name="TextBox 52"/>
            <p:cNvSpPr txBox="1"/>
            <p:nvPr/>
          </p:nvSpPr>
          <p:spPr>
            <a:xfrm>
              <a:off x="530226" y="4166119"/>
              <a:ext cx="1954815" cy="954107"/>
            </a:xfrm>
            <a:prstGeom prst="rect">
              <a:avLst/>
            </a:prstGeom>
            <a:solidFill>
              <a:srgbClr val="FFF6CF">
                <a:alpha val="68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Senescence Phase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485041" y="5120226"/>
              <a:ext cx="253030" cy="25964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flipH="1">
            <a:off x="5163326" y="614451"/>
            <a:ext cx="1954815" cy="713255"/>
            <a:chOff x="530226" y="4166119"/>
            <a:chExt cx="1954815" cy="713255"/>
          </a:xfrm>
        </p:grpSpPr>
        <p:sp>
          <p:nvSpPr>
            <p:cNvPr id="73" name="TextBox 72"/>
            <p:cNvSpPr txBox="1"/>
            <p:nvPr/>
          </p:nvSpPr>
          <p:spPr>
            <a:xfrm>
              <a:off x="530226" y="4166119"/>
              <a:ext cx="1954815" cy="523220"/>
            </a:xfrm>
            <a:prstGeom prst="rect">
              <a:avLst/>
            </a:prstGeom>
            <a:solidFill>
              <a:srgbClr val="FFF6CF">
                <a:alpha val="68000"/>
              </a:srgbClr>
            </a:solidFill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Completion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H="1">
              <a:off x="1503597" y="4689339"/>
              <a:ext cx="2846" cy="19003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2222742" y="3838516"/>
            <a:ext cx="2007157" cy="400110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Predecessors (P)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038469" y="3838516"/>
            <a:ext cx="1894976" cy="400110"/>
          </a:xfrm>
          <a:prstGeom prst="rect">
            <a:avLst/>
          </a:prstGeom>
          <a:solidFill>
            <a:srgbClr val="FFF6CF">
              <a:alpha val="68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Successors (S)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30298" y="3838516"/>
            <a:ext cx="1807772" cy="400110"/>
          </a:xfrm>
          <a:prstGeom prst="rect">
            <a:avLst/>
          </a:prstGeom>
          <a:solidFill>
            <a:srgbClr val="FFF6C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Incumbents (I)</a:t>
            </a:r>
          </a:p>
        </p:txBody>
      </p:sp>
    </p:spTree>
    <p:extLst>
      <p:ext uri="{BB962C8B-B14F-4D97-AF65-F5344CB8AC3E}">
        <p14:creationId xmlns:p14="http://schemas.microsoft.com/office/powerpoint/2010/main" val="367850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C 0.02292 -0.00463 0.05131 -0.01342 0.07318 -0.03102 C 0.0961 -0.04814 0.12253 -0.06805 0.14011 -0.09166 C 0.15769 -0.11527 0.16797 -0.14629 0.17865 -0.17268 C 0.18972 -0.19953 0.19584 -0.22014 0.2056 -0.25092 C 0.2155 -0.28102 0.22787 -0.33194 0.23386 -0.35879 C 0.23946 -0.38588 0.24271 -0.42222 0.25053 -0.44953 " pathEditMode="relative" rAng="0" ptsTypes="AAAAAAA">
                                      <p:cBhvr>
                                        <p:cTn id="1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C 0.0099 0.0375 0.01589 0.07615 0.0263 0.11967 C 0.0332 0.15694 0.03906 0.21018 0.05834 0.24097 C 0.07735 0.27106 0.0931 0.3081 0.11237 0.33888 C 0.13229 0.36898 0.15677 0.38796 0.17969 0.40995 C 0.20417 0.43101 0.23906 0.42916 0.26341 0.45185 " pathEditMode="relative" rAng="0" ptsTypes="AAAAAA">
                                      <p:cBhvr>
                                        <p:cTn id="47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64" y="2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repeatCount="3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repeatCount="3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68800" y="231169"/>
            <a:ext cx="345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Captive Life Span </a:t>
            </a:r>
          </a:p>
        </p:txBody>
      </p:sp>
      <p:sp>
        <p:nvSpPr>
          <p:cNvPr id="3" name="Oval 4"/>
          <p:cNvSpPr>
            <a:spLocks noChangeArrowheads="1"/>
          </p:cNvSpPr>
          <p:nvPr/>
        </p:nvSpPr>
        <p:spPr bwMode="auto">
          <a:xfrm>
            <a:off x="6462713" y="2902931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6615113" y="2909281"/>
            <a:ext cx="2901950" cy="152400"/>
            <a:chOff x="5440363" y="3278188"/>
            <a:chExt cx="2901950" cy="152400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5440363" y="3363913"/>
              <a:ext cx="2895600" cy="0"/>
            </a:xfrm>
            <a:prstGeom prst="line">
              <a:avLst/>
            </a:prstGeom>
            <a:noFill/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8189913" y="3278188"/>
              <a:ext cx="152400" cy="152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9142413" y="3041825"/>
            <a:ext cx="5741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death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625665" y="4266460"/>
            <a:ext cx="5090943" cy="71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does captive segment tell us? </a:t>
            </a:r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1852613" y="2223481"/>
            <a:ext cx="4648200" cy="1139825"/>
            <a:chOff x="677863" y="2592474"/>
            <a:chExt cx="4647763" cy="1140488"/>
          </a:xfrm>
        </p:grpSpPr>
        <p:sp>
          <p:nvSpPr>
            <p:cNvPr id="10" name="Freeform 9"/>
            <p:cNvSpPr/>
            <p:nvPr/>
          </p:nvSpPr>
          <p:spPr>
            <a:xfrm>
              <a:off x="773104" y="2592474"/>
              <a:ext cx="4552522" cy="1140488"/>
            </a:xfrm>
            <a:custGeom>
              <a:avLst/>
              <a:gdLst>
                <a:gd name="connsiteX0" fmla="*/ 0 w 4551903"/>
                <a:gd name="connsiteY0" fmla="*/ 773724 h 1140488"/>
                <a:gd name="connsiteX1" fmla="*/ 663191 w 4551903"/>
                <a:gd name="connsiteY1" fmla="*/ 70339 h 1140488"/>
                <a:gd name="connsiteX2" fmla="*/ 1266092 w 4551903"/>
                <a:gd name="connsiteY2" fmla="*/ 743579 h 1140488"/>
                <a:gd name="connsiteX3" fmla="*/ 2120202 w 4551903"/>
                <a:gd name="connsiteY3" fmla="*/ 622999 h 1140488"/>
                <a:gd name="connsiteX4" fmla="*/ 2853732 w 4551903"/>
                <a:gd name="connsiteY4" fmla="*/ 1045029 h 1140488"/>
                <a:gd name="connsiteX5" fmla="*/ 3526972 w 4551903"/>
                <a:gd name="connsiteY5" fmla="*/ 50242 h 1140488"/>
                <a:gd name="connsiteX6" fmla="*/ 4551903 w 4551903"/>
                <a:gd name="connsiteY6" fmla="*/ 743579 h 114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1903" h="1140488">
                  <a:moveTo>
                    <a:pt x="0" y="773724"/>
                  </a:moveTo>
                  <a:cubicBezTo>
                    <a:pt x="226088" y="424543"/>
                    <a:pt x="452176" y="75363"/>
                    <a:pt x="663191" y="70339"/>
                  </a:cubicBezTo>
                  <a:cubicBezTo>
                    <a:pt x="874206" y="65315"/>
                    <a:pt x="1023257" y="651469"/>
                    <a:pt x="1266092" y="743579"/>
                  </a:cubicBezTo>
                  <a:cubicBezTo>
                    <a:pt x="1508927" y="835689"/>
                    <a:pt x="1855595" y="572757"/>
                    <a:pt x="2120202" y="622999"/>
                  </a:cubicBezTo>
                  <a:cubicBezTo>
                    <a:pt x="2384809" y="673241"/>
                    <a:pt x="2619270" y="1140488"/>
                    <a:pt x="2853732" y="1045029"/>
                  </a:cubicBezTo>
                  <a:cubicBezTo>
                    <a:pt x="3088194" y="949570"/>
                    <a:pt x="3243944" y="100484"/>
                    <a:pt x="3526972" y="50242"/>
                  </a:cubicBezTo>
                  <a:cubicBezTo>
                    <a:pt x="3810001" y="0"/>
                    <a:pt x="4180952" y="371789"/>
                    <a:pt x="4551903" y="743579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677863" y="3271838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7295716" y="2674867"/>
            <a:ext cx="15343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captive life span</a:t>
            </a: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1851025" y="2907694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" name="Picture 3" descr="medfly (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13" y="2626608"/>
            <a:ext cx="593991" cy="4350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631001" y="1828471"/>
            <a:ext cx="1060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Pre-capture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Life in Wild</a:t>
            </a: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6175659" y="3041825"/>
            <a:ext cx="7136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capture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896266" y="2165738"/>
            <a:ext cx="399468" cy="473104"/>
            <a:chOff x="1651291" y="4970231"/>
            <a:chExt cx="399468" cy="473104"/>
          </a:xfrm>
        </p:grpSpPr>
        <p:sp>
          <p:nvSpPr>
            <p:cNvPr id="28" name="Oval 4"/>
            <p:cNvSpPr>
              <a:spLocks noChangeArrowheads="1"/>
            </p:cNvSpPr>
            <p:nvPr/>
          </p:nvSpPr>
          <p:spPr bwMode="auto">
            <a:xfrm>
              <a:off x="1774825" y="5290935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51291" y="4970231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??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25666" y="2824003"/>
            <a:ext cx="399468" cy="473104"/>
            <a:chOff x="1651291" y="4970231"/>
            <a:chExt cx="399468" cy="473104"/>
          </a:xfrm>
        </p:grpSpPr>
        <p:sp>
          <p:nvSpPr>
            <p:cNvPr id="31" name="Oval 4"/>
            <p:cNvSpPr>
              <a:spLocks noChangeArrowheads="1"/>
            </p:cNvSpPr>
            <p:nvPr/>
          </p:nvSpPr>
          <p:spPr bwMode="auto">
            <a:xfrm>
              <a:off x="1774825" y="5290935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51291" y="4970231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??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55067" y="2541658"/>
            <a:ext cx="399468" cy="473104"/>
            <a:chOff x="1651291" y="4970231"/>
            <a:chExt cx="399468" cy="473104"/>
          </a:xfrm>
        </p:grpSpPr>
        <p:sp>
          <p:nvSpPr>
            <p:cNvPr id="34" name="Oval 4"/>
            <p:cNvSpPr>
              <a:spLocks noChangeArrowheads="1"/>
            </p:cNvSpPr>
            <p:nvPr/>
          </p:nvSpPr>
          <p:spPr bwMode="auto">
            <a:xfrm>
              <a:off x="1774825" y="5290935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51291" y="4970231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??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84468" y="2104778"/>
            <a:ext cx="399468" cy="473104"/>
            <a:chOff x="1651291" y="4970231"/>
            <a:chExt cx="399468" cy="473104"/>
          </a:xfrm>
        </p:grpSpPr>
        <p:sp>
          <p:nvSpPr>
            <p:cNvPr id="37" name="Oval 4"/>
            <p:cNvSpPr>
              <a:spLocks noChangeArrowheads="1"/>
            </p:cNvSpPr>
            <p:nvPr/>
          </p:nvSpPr>
          <p:spPr bwMode="auto">
            <a:xfrm>
              <a:off x="1774825" y="5290935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51291" y="4970231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??</a:t>
              </a:r>
            </a:p>
          </p:txBody>
        </p:sp>
      </p:grpSp>
      <p:sp>
        <p:nvSpPr>
          <p:cNvPr id="39" name="Text Box 11"/>
          <p:cNvSpPr txBox="1">
            <a:spLocks noChangeArrowheads="1"/>
          </p:cNvSpPr>
          <p:nvPr/>
        </p:nvSpPr>
        <p:spPr bwMode="auto">
          <a:xfrm>
            <a:off x="1633806" y="3060005"/>
            <a:ext cx="5229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birth</a:t>
            </a:r>
          </a:p>
        </p:txBody>
      </p:sp>
    </p:spTree>
    <p:extLst>
      <p:ext uri="{BB962C8B-B14F-4D97-AF65-F5344CB8AC3E}">
        <p14:creationId xmlns:p14="http://schemas.microsoft.com/office/powerpoint/2010/main" val="37985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/>
      <p:bldP spid="17" grpId="0" animBg="1"/>
      <p:bldP spid="21" grpId="0"/>
      <p:bldP spid="22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52" y="350090"/>
            <a:ext cx="6263640" cy="26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81" y="3193504"/>
            <a:ext cx="6350219" cy="26159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64310" y="3193504"/>
            <a:ext cx="6336890" cy="25858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8135" y="410302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(a) House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3777" y="3271288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(b) Senate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16698" y="5887703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88135" y="588770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1820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57969" y="5887703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1840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32612" y="588770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1860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00843" y="588770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1880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67471" y="5887703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42114" y="5887703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1920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15154" y="588770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1940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93003" y="5887703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164440" y="588770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719814" y="1155982"/>
            <a:ext cx="2025595" cy="577391"/>
            <a:chOff x="3561148" y="3696303"/>
            <a:chExt cx="2025595" cy="577391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567949" y="3869084"/>
              <a:ext cx="541867" cy="0"/>
            </a:xfrm>
            <a:prstGeom prst="line">
              <a:avLst/>
            </a:prstGeom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561148" y="4119806"/>
              <a:ext cx="541867" cy="0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185397" y="3696303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years served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85397" y="3965917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years remaining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 rot="16200000">
            <a:off x="1953128" y="4188681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48378" y="3050278"/>
            <a:ext cx="525762" cy="2874085"/>
            <a:chOff x="2748378" y="3050278"/>
            <a:chExt cx="525762" cy="2874085"/>
          </a:xfrm>
        </p:grpSpPr>
        <p:sp>
          <p:nvSpPr>
            <p:cNvPr id="99" name="TextBox 98"/>
            <p:cNvSpPr txBox="1"/>
            <p:nvPr/>
          </p:nvSpPr>
          <p:spPr>
            <a:xfrm>
              <a:off x="2838147" y="5616586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34940" y="496563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77232" y="4327180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82042" y="3700178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748378" y="3050278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20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135086" y="3204167"/>
              <a:ext cx="139054" cy="2565681"/>
              <a:chOff x="2671122" y="3204167"/>
              <a:chExt cx="603018" cy="2565681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rot="5400000">
                <a:off x="2972631" y="2902658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2972631" y="4818011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5400000">
                <a:off x="2972631" y="4179560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5400000">
                <a:off x="2972631" y="5468339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5400000">
                <a:off x="2972631" y="3541109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TextBox 85"/>
          <p:cNvSpPr txBox="1"/>
          <p:nvPr/>
        </p:nvSpPr>
        <p:spPr>
          <a:xfrm>
            <a:off x="8734274" y="588770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339376" y="5887703"/>
            <a:ext cx="546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2020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65298" y="5770475"/>
            <a:ext cx="6335902" cy="93531"/>
            <a:chOff x="3276184" y="5955535"/>
            <a:chExt cx="6335902" cy="44365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276184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41380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418451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95522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72593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49664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726735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3806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880877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457948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035019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9612086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3264310" y="338102"/>
            <a:ext cx="6336890" cy="258588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261615" y="2918401"/>
            <a:ext cx="6347777" cy="93531"/>
            <a:chOff x="3264309" y="5955535"/>
            <a:chExt cx="6347777" cy="443657"/>
          </a:xfrm>
        </p:grpSpPr>
        <p:cxnSp>
          <p:nvCxnSpPr>
            <p:cNvPr id="139" name="Straight Connector 138"/>
            <p:cNvCxnSpPr/>
            <p:nvPr/>
          </p:nvCxnSpPr>
          <p:spPr>
            <a:xfrm>
              <a:off x="3264309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3841380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418451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995522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72593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6149664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726735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303806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880877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8457948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9035019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612086" y="5955535"/>
              <a:ext cx="0" cy="4436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 rot="16200000">
            <a:off x="1907603" y="1382875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2746053" y="212516"/>
            <a:ext cx="525762" cy="2874085"/>
            <a:chOff x="2748378" y="3050278"/>
            <a:chExt cx="525762" cy="2874085"/>
          </a:xfrm>
        </p:grpSpPr>
        <p:sp>
          <p:nvSpPr>
            <p:cNvPr id="153" name="TextBox 152"/>
            <p:cNvSpPr txBox="1"/>
            <p:nvPr/>
          </p:nvSpPr>
          <p:spPr>
            <a:xfrm>
              <a:off x="2838147" y="5616586"/>
              <a:ext cx="276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834940" y="496563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777232" y="4327180"/>
              <a:ext cx="336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782042" y="3700178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15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2748378" y="3050278"/>
              <a:ext cx="365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20</a:t>
              </a:r>
            </a:p>
          </p:txBody>
        </p:sp>
        <p:grpSp>
          <p:nvGrpSpPr>
            <p:cNvPr id="158" name="Group 157"/>
            <p:cNvGrpSpPr/>
            <p:nvPr/>
          </p:nvGrpSpPr>
          <p:grpSpPr>
            <a:xfrm>
              <a:off x="3135086" y="3204167"/>
              <a:ext cx="139054" cy="2553806"/>
              <a:chOff x="2671122" y="3204167"/>
              <a:chExt cx="603018" cy="2553806"/>
            </a:xfrm>
          </p:grpSpPr>
          <p:cxnSp>
            <p:nvCxnSpPr>
              <p:cNvPr id="159" name="Straight Connector 158"/>
              <p:cNvCxnSpPr/>
              <p:nvPr/>
            </p:nvCxnSpPr>
            <p:spPr>
              <a:xfrm rot="5400000">
                <a:off x="2972631" y="2902658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5400000">
                <a:off x="2972631" y="4818011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5400000">
                <a:off x="2972631" y="4179560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5400000">
                <a:off x="2972631" y="5456464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5400000">
                <a:off x="2972631" y="3541109"/>
                <a:ext cx="0" cy="6030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TextBox 76"/>
          <p:cNvSpPr txBox="1"/>
          <p:nvPr/>
        </p:nvSpPr>
        <p:spPr>
          <a:xfrm>
            <a:off x="11283459" y="6444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3</a:t>
            </a:r>
          </a:p>
        </p:txBody>
      </p:sp>
    </p:spTree>
    <p:extLst>
      <p:ext uri="{BB962C8B-B14F-4D97-AF65-F5344CB8AC3E}">
        <p14:creationId xmlns:p14="http://schemas.microsoft.com/office/powerpoint/2010/main" val="1431971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223" y="888226"/>
            <a:ext cx="1828800" cy="16183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64005" y="262511"/>
            <a:ext cx="4416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US House of Representatives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03782" y="877710"/>
            <a:ext cx="1828800" cy="1663995"/>
            <a:chOff x="1682537" y="992505"/>
            <a:chExt cx="1828800" cy="1663995"/>
          </a:xfrm>
        </p:grpSpPr>
        <p:sp>
          <p:nvSpPr>
            <p:cNvPr id="12" name="Rectangle 11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352" y="4433059"/>
            <a:ext cx="1828800" cy="161834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204520" y="4417232"/>
            <a:ext cx="1828800" cy="1663995"/>
            <a:chOff x="1682537" y="992505"/>
            <a:chExt cx="1828800" cy="1663995"/>
          </a:xfrm>
        </p:grpSpPr>
        <p:sp>
          <p:nvSpPr>
            <p:cNvPr id="27" name="Rectangle 26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871" y="2683106"/>
            <a:ext cx="1828800" cy="161834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192871" y="2672587"/>
            <a:ext cx="1828800" cy="1663995"/>
            <a:chOff x="1682537" y="992505"/>
            <a:chExt cx="1828800" cy="1663995"/>
          </a:xfrm>
        </p:grpSpPr>
        <p:sp>
          <p:nvSpPr>
            <p:cNvPr id="36" name="Rectangle 35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220863" y="880594"/>
            <a:ext cx="1828800" cy="1663995"/>
            <a:chOff x="1682537" y="992505"/>
            <a:chExt cx="1828800" cy="1663995"/>
          </a:xfrm>
        </p:grpSpPr>
        <p:sp>
          <p:nvSpPr>
            <p:cNvPr id="48" name="Rectangle 47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305" y="902146"/>
            <a:ext cx="1828800" cy="1618343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7188783" y="888226"/>
            <a:ext cx="1828800" cy="1663995"/>
            <a:chOff x="1682537" y="992505"/>
            <a:chExt cx="1828800" cy="1663995"/>
          </a:xfrm>
        </p:grpSpPr>
        <p:sp>
          <p:nvSpPr>
            <p:cNvPr id="56" name="Rectangle 55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083" y="2665459"/>
            <a:ext cx="1828800" cy="1618343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3210392" y="2662408"/>
            <a:ext cx="1828800" cy="1663995"/>
            <a:chOff x="1682537" y="992505"/>
            <a:chExt cx="1828800" cy="1663995"/>
          </a:xfrm>
        </p:grpSpPr>
        <p:sp>
          <p:nvSpPr>
            <p:cNvPr id="65" name="Rectangle 64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5219223" y="2666872"/>
            <a:ext cx="1828800" cy="1663995"/>
            <a:chOff x="1682537" y="992505"/>
            <a:chExt cx="1828800" cy="1663995"/>
          </a:xfrm>
        </p:grpSpPr>
        <p:sp>
          <p:nvSpPr>
            <p:cNvPr id="74" name="Rectangle 73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915" y="4426946"/>
            <a:ext cx="1828800" cy="1618343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203782" y="4414063"/>
            <a:ext cx="1828800" cy="1663995"/>
            <a:chOff x="1682537" y="992505"/>
            <a:chExt cx="1828800" cy="1663995"/>
          </a:xfrm>
        </p:grpSpPr>
        <p:sp>
          <p:nvSpPr>
            <p:cNvPr id="83" name="Rectangle 82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0" name="Picture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212535" y="4419686"/>
            <a:ext cx="1828800" cy="1618488"/>
          </a:xfrm>
          <a:prstGeom prst="rect">
            <a:avLst/>
          </a:prstGeom>
        </p:spPr>
      </p:pic>
      <p:grpSp>
        <p:nvGrpSpPr>
          <p:cNvPr id="91" name="Group 90"/>
          <p:cNvGrpSpPr/>
          <p:nvPr/>
        </p:nvGrpSpPr>
        <p:grpSpPr>
          <a:xfrm>
            <a:off x="7206535" y="4414180"/>
            <a:ext cx="1828800" cy="1663995"/>
            <a:chOff x="1682537" y="992505"/>
            <a:chExt cx="1828800" cy="1663995"/>
          </a:xfrm>
        </p:grpSpPr>
        <p:sp>
          <p:nvSpPr>
            <p:cNvPr id="92" name="Rectangle 91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/>
          <p:cNvSpPr txBox="1"/>
          <p:nvPr/>
        </p:nvSpPr>
        <p:spPr>
          <a:xfrm>
            <a:off x="3980773" y="60321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60858" y="603218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13077" y="603218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64376" y="603218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08281" y="6032184"/>
            <a:ext cx="36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31965" y="6032184"/>
            <a:ext cx="3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12049" y="6032184"/>
            <a:ext cx="520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964269" y="6032184"/>
            <a:ext cx="52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15568" y="6032184"/>
            <a:ext cx="44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59473" y="6032184"/>
            <a:ext cx="447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948823" y="6032184"/>
            <a:ext cx="3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428907" y="6032184"/>
            <a:ext cx="520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981127" y="6032184"/>
            <a:ext cx="52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332426" y="6032184"/>
            <a:ext cx="44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776331" y="6032184"/>
            <a:ext cx="447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756663" y="628559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sp>
        <p:nvSpPr>
          <p:cNvPr id="115" name="TextBox 114"/>
          <p:cNvSpPr txBox="1"/>
          <p:nvPr/>
        </p:nvSpPr>
        <p:spPr>
          <a:xfrm rot="16200000">
            <a:off x="1517716" y="3228913"/>
            <a:ext cx="2214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House Seats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959" y="906434"/>
            <a:ext cx="1735569" cy="1618488"/>
          </a:xfrm>
          <a:prstGeom prst="rect">
            <a:avLst/>
          </a:prstGeom>
        </p:spPr>
      </p:pic>
      <p:pic>
        <p:nvPicPr>
          <p:cNvPr id="118" name="Picture 117"/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7172" y="2675493"/>
            <a:ext cx="1735570" cy="161848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1283459" y="6444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4a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240270" y="1206913"/>
            <a:ext cx="75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served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2998" y="120691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remaining</a:t>
            </a:r>
          </a:p>
        </p:txBody>
      </p:sp>
    </p:spTree>
    <p:extLst>
      <p:ext uri="{BB962C8B-B14F-4D97-AF65-F5344CB8AC3E}">
        <p14:creationId xmlns:p14="http://schemas.microsoft.com/office/powerpoint/2010/main" val="376073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17058" y="4418848"/>
            <a:ext cx="1828800" cy="1618488"/>
          </a:xfrm>
          <a:prstGeom prst="rect">
            <a:avLst/>
          </a:prstGeom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34" y="4427505"/>
            <a:ext cx="1828800" cy="1618488"/>
          </a:xfrm>
          <a:prstGeom prst="rect">
            <a:avLst/>
          </a:prstGeom>
        </p:spPr>
      </p:pic>
      <p:pic>
        <p:nvPicPr>
          <p:cNvPr id="9" name="Picture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12225" y="4442172"/>
            <a:ext cx="1828800" cy="16184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32971" y="262511"/>
            <a:ext cx="167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US Senate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203782" y="877710"/>
            <a:ext cx="1828800" cy="1663995"/>
            <a:chOff x="1682537" y="992505"/>
            <a:chExt cx="1828800" cy="1663995"/>
          </a:xfrm>
        </p:grpSpPr>
        <p:sp>
          <p:nvSpPr>
            <p:cNvPr id="12" name="Rectangle 11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5204520" y="4417232"/>
            <a:ext cx="1828800" cy="1663995"/>
            <a:chOff x="1682537" y="992505"/>
            <a:chExt cx="1828800" cy="1663995"/>
          </a:xfrm>
        </p:grpSpPr>
        <p:sp>
          <p:nvSpPr>
            <p:cNvPr id="27" name="Rectangle 26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>
            <a:off x="7192871" y="2672587"/>
            <a:ext cx="1828800" cy="1663995"/>
            <a:chOff x="1682537" y="992505"/>
            <a:chExt cx="1828800" cy="1663995"/>
          </a:xfrm>
        </p:grpSpPr>
        <p:sp>
          <p:nvSpPr>
            <p:cNvPr id="36" name="Rectangle 35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5220863" y="880594"/>
            <a:ext cx="1828800" cy="1663995"/>
            <a:chOff x="1682537" y="992505"/>
            <a:chExt cx="1828800" cy="1663995"/>
          </a:xfrm>
        </p:grpSpPr>
        <p:sp>
          <p:nvSpPr>
            <p:cNvPr id="48" name="Rectangle 47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/>
          <p:cNvGrpSpPr/>
          <p:nvPr/>
        </p:nvGrpSpPr>
        <p:grpSpPr>
          <a:xfrm>
            <a:off x="7188783" y="888226"/>
            <a:ext cx="1828800" cy="1663995"/>
            <a:chOff x="1682537" y="992505"/>
            <a:chExt cx="1828800" cy="1663995"/>
          </a:xfrm>
        </p:grpSpPr>
        <p:sp>
          <p:nvSpPr>
            <p:cNvPr id="56" name="Rectangle 55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Group 63"/>
          <p:cNvGrpSpPr/>
          <p:nvPr/>
        </p:nvGrpSpPr>
        <p:grpSpPr>
          <a:xfrm>
            <a:off x="3210392" y="2662408"/>
            <a:ext cx="1828800" cy="1663995"/>
            <a:chOff x="1682537" y="992505"/>
            <a:chExt cx="1828800" cy="1663995"/>
          </a:xfrm>
        </p:grpSpPr>
        <p:sp>
          <p:nvSpPr>
            <p:cNvPr id="65" name="Rectangle 64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5219223" y="2666872"/>
            <a:ext cx="1828800" cy="1663995"/>
            <a:chOff x="1682537" y="992505"/>
            <a:chExt cx="1828800" cy="1663995"/>
          </a:xfrm>
        </p:grpSpPr>
        <p:sp>
          <p:nvSpPr>
            <p:cNvPr id="74" name="Rectangle 73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/>
          <p:cNvGrpSpPr/>
          <p:nvPr/>
        </p:nvGrpSpPr>
        <p:grpSpPr>
          <a:xfrm>
            <a:off x="3203782" y="4414063"/>
            <a:ext cx="1828800" cy="1663995"/>
            <a:chOff x="1682537" y="992505"/>
            <a:chExt cx="1828800" cy="1663995"/>
          </a:xfrm>
        </p:grpSpPr>
        <p:sp>
          <p:nvSpPr>
            <p:cNvPr id="83" name="Rectangle 82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/>
          <p:cNvGrpSpPr/>
          <p:nvPr/>
        </p:nvGrpSpPr>
        <p:grpSpPr>
          <a:xfrm>
            <a:off x="7206535" y="4414180"/>
            <a:ext cx="1828800" cy="1663995"/>
            <a:chOff x="1682537" y="992505"/>
            <a:chExt cx="1828800" cy="1663995"/>
          </a:xfrm>
        </p:grpSpPr>
        <p:sp>
          <p:nvSpPr>
            <p:cNvPr id="92" name="Rectangle 91"/>
            <p:cNvSpPr/>
            <p:nvPr/>
          </p:nvSpPr>
          <p:spPr>
            <a:xfrm>
              <a:off x="1682537" y="992505"/>
              <a:ext cx="1828800" cy="158191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83759" y="2564584"/>
              <a:ext cx="1814357" cy="91916"/>
              <a:chOff x="1683759" y="2564583"/>
              <a:chExt cx="1814357" cy="314181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1683759" y="2574417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137348" y="2574416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590937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044526" y="2587531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98116" y="2564583"/>
                <a:ext cx="0" cy="2912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/>
          <p:cNvSpPr txBox="1"/>
          <p:nvPr/>
        </p:nvSpPr>
        <p:spPr>
          <a:xfrm>
            <a:off x="3980773" y="603218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60858" y="603218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13077" y="603218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364376" y="603218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808281" y="6032184"/>
            <a:ext cx="36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31965" y="6032184"/>
            <a:ext cx="3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12049" y="6032184"/>
            <a:ext cx="520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964269" y="6032184"/>
            <a:ext cx="52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15568" y="6032184"/>
            <a:ext cx="44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59473" y="6032184"/>
            <a:ext cx="447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948823" y="6032184"/>
            <a:ext cx="340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428907" y="6032184"/>
            <a:ext cx="520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-25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981127" y="6032184"/>
            <a:ext cx="522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-50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332426" y="6032184"/>
            <a:ext cx="445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776331" y="6032184"/>
            <a:ext cx="447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756663" y="628559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sp>
        <p:nvSpPr>
          <p:cNvPr id="115" name="TextBox 114"/>
          <p:cNvSpPr txBox="1"/>
          <p:nvPr/>
        </p:nvSpPr>
        <p:spPr>
          <a:xfrm rot="16200000">
            <a:off x="1499281" y="3228912"/>
            <a:ext cx="2250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Seats</a:t>
            </a:r>
          </a:p>
        </p:txBody>
      </p:sp>
      <p:pic>
        <p:nvPicPr>
          <p:cNvPr id="2" name="Picture 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0125" y="882475"/>
            <a:ext cx="1828800" cy="1618488"/>
          </a:xfrm>
          <a:prstGeom prst="rect">
            <a:avLst/>
          </a:prstGeom>
        </p:spPr>
      </p:pic>
      <p:pic>
        <p:nvPicPr>
          <p:cNvPr id="3" name="Picture 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11883" y="893492"/>
            <a:ext cx="1828800" cy="1618488"/>
          </a:xfrm>
          <a:prstGeom prst="rect">
            <a:avLst/>
          </a:prstGeom>
        </p:spPr>
      </p:pic>
      <p:pic>
        <p:nvPicPr>
          <p:cNvPr id="4" name="Picture 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184376" y="904671"/>
            <a:ext cx="1828800" cy="1618488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201507" y="2669617"/>
            <a:ext cx="1828800" cy="1618488"/>
          </a:xfrm>
          <a:prstGeom prst="rect">
            <a:avLst/>
          </a:prstGeo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225928" y="2690983"/>
            <a:ext cx="1828800" cy="1618488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188559" y="2679936"/>
            <a:ext cx="1828800" cy="161848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1283459" y="6444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4b</a:t>
            </a:r>
          </a:p>
        </p:txBody>
      </p:sp>
    </p:spTree>
    <p:extLst>
      <p:ext uri="{BB962C8B-B14F-4D97-AF65-F5344CB8AC3E}">
        <p14:creationId xmlns:p14="http://schemas.microsoft.com/office/powerpoint/2010/main" val="3658565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27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56" y="3084703"/>
            <a:ext cx="2560320" cy="2560320"/>
          </a:xfrm>
          <a:prstGeom prst="rect">
            <a:avLst/>
          </a:prstGeom>
        </p:spPr>
      </p:pic>
      <p:pic>
        <p:nvPicPr>
          <p:cNvPr id="225" name="Picture 22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62" y="3095811"/>
            <a:ext cx="2560320" cy="2560320"/>
          </a:xfrm>
          <a:prstGeom prst="rect">
            <a:avLst/>
          </a:prstGeom>
        </p:spPr>
      </p:pic>
      <p:pic>
        <p:nvPicPr>
          <p:cNvPr id="177" name="Picture 17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688435" y="499824"/>
            <a:ext cx="2560320" cy="2560320"/>
          </a:xfrm>
          <a:prstGeom prst="rect">
            <a:avLst/>
          </a:prstGeom>
        </p:spPr>
      </p:pic>
      <p:pic>
        <p:nvPicPr>
          <p:cNvPr id="135" name="Picture 13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76491" y="698089"/>
            <a:ext cx="2246689" cy="2358267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2580962" y="685168"/>
            <a:ext cx="2354285" cy="2358267"/>
            <a:chOff x="7709030" y="698090"/>
            <a:chExt cx="2354285" cy="2358267"/>
          </a:xfrm>
        </p:grpSpPr>
        <p:sp>
          <p:nvSpPr>
            <p:cNvPr id="91" name="Rectangle 90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TextBox 106"/>
          <p:cNvSpPr txBox="1"/>
          <p:nvPr/>
        </p:nvSpPr>
        <p:spPr>
          <a:xfrm>
            <a:off x="2860774" y="93553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913957" y="249678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m=1.411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913957" y="2184423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=0.9472</a:t>
            </a:r>
          </a:p>
        </p:txBody>
      </p:sp>
      <p:pic>
        <p:nvPicPr>
          <p:cNvPr id="110" name="Picture 10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669651" y="3138356"/>
            <a:ext cx="2579104" cy="2475230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7699889" y="3245914"/>
            <a:ext cx="2354285" cy="2358267"/>
            <a:chOff x="7709030" y="698090"/>
            <a:chExt cx="2354285" cy="2358267"/>
          </a:xfrm>
        </p:grpSpPr>
        <p:sp>
          <p:nvSpPr>
            <p:cNvPr id="112" name="Rectangle 111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Group 113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1" name="TextBox 130"/>
          <p:cNvSpPr txBox="1"/>
          <p:nvPr/>
        </p:nvSpPr>
        <p:spPr>
          <a:xfrm>
            <a:off x="7969770" y="332968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990491" y="5014812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m=1.121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8990491" y="4702455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=0.9564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7698267" y="685168"/>
            <a:ext cx="2354285" cy="2358267"/>
            <a:chOff x="7709030" y="698090"/>
            <a:chExt cx="2354285" cy="2358267"/>
          </a:xfrm>
        </p:grpSpPr>
        <p:sp>
          <p:nvSpPr>
            <p:cNvPr id="140" name="Rectangle 139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41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6" name="Picture 155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66438" y="645840"/>
            <a:ext cx="2453954" cy="2423160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5189929" y="685168"/>
            <a:ext cx="2354285" cy="2358267"/>
            <a:chOff x="7709030" y="698090"/>
            <a:chExt cx="2354285" cy="2358267"/>
          </a:xfrm>
        </p:grpSpPr>
        <p:sp>
          <p:nvSpPr>
            <p:cNvPr id="158" name="Rectangle 157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162" name="Straight Connector 161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4" name="TextBox 173"/>
          <p:cNvSpPr txBox="1"/>
          <p:nvPr/>
        </p:nvSpPr>
        <p:spPr>
          <a:xfrm>
            <a:off x="5454442" y="7978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1950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506022" y="2496780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m=1.173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506022" y="21844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=0.9697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7873322" y="797882"/>
            <a:ext cx="6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8924902" y="2492280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m=1.061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924902" y="2179923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=0.9713</a:t>
            </a:r>
          </a:p>
        </p:txBody>
      </p:sp>
      <p:grpSp>
        <p:nvGrpSpPr>
          <p:cNvPr id="181" name="Group 180"/>
          <p:cNvGrpSpPr/>
          <p:nvPr/>
        </p:nvGrpSpPr>
        <p:grpSpPr>
          <a:xfrm>
            <a:off x="2580962" y="3245914"/>
            <a:ext cx="2354285" cy="2358267"/>
            <a:chOff x="7709030" y="698090"/>
            <a:chExt cx="2354285" cy="2358267"/>
          </a:xfrm>
        </p:grpSpPr>
        <p:sp>
          <p:nvSpPr>
            <p:cNvPr id="182" name="Rectangle 181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" name="Group 183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8" name="TextBox 197"/>
          <p:cNvSpPr txBox="1"/>
          <p:nvPr/>
        </p:nvSpPr>
        <p:spPr>
          <a:xfrm>
            <a:off x="2886985" y="346733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1920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3909309" y="5057526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m=1.277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3909309" y="474516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=0.9573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5185281" y="3245914"/>
            <a:ext cx="2354285" cy="2358267"/>
            <a:chOff x="7709030" y="698090"/>
            <a:chExt cx="2354285" cy="2358267"/>
          </a:xfrm>
        </p:grpSpPr>
        <p:sp>
          <p:nvSpPr>
            <p:cNvPr id="202" name="Rectangle 201"/>
            <p:cNvSpPr/>
            <p:nvPr/>
          </p:nvSpPr>
          <p:spPr>
            <a:xfrm>
              <a:off x="7777315" y="698090"/>
              <a:ext cx="2286000" cy="2286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V="1">
              <a:off x="7775054" y="986041"/>
              <a:ext cx="2008043" cy="1995358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7777318" y="2981631"/>
              <a:ext cx="2276856" cy="74726"/>
              <a:chOff x="7777318" y="2981631"/>
              <a:chExt cx="2276856" cy="74726"/>
            </a:xfrm>
          </p:grpSpPr>
          <p:cxnSp>
            <p:nvCxnSpPr>
              <p:cNvPr id="212" name="Straight Connector 211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/>
            <p:nvPr/>
          </p:nvGrpSpPr>
          <p:grpSpPr>
            <a:xfrm rot="16200000">
              <a:off x="6607965" y="1801613"/>
              <a:ext cx="2276856" cy="74726"/>
              <a:chOff x="7777318" y="2981631"/>
              <a:chExt cx="2276856" cy="74726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>
                <a:off x="7777318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8232689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143431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9598802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10054174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8688060" y="2981631"/>
                <a:ext cx="0" cy="747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8" name="TextBox 217"/>
          <p:cNvSpPr txBox="1"/>
          <p:nvPr/>
        </p:nvSpPr>
        <p:spPr>
          <a:xfrm>
            <a:off x="5480653" y="332968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1950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6501374" y="5057526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m=1.139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6501374" y="474516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=0.9775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2494987" y="556681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2924686" y="5566818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353957" y="556681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3822930" y="5566818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270849" y="5566818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4721494" y="5566818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5115681" y="5554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5545380" y="5554324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974651" y="55543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6443624" y="5554324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6891543" y="5554324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7342188" y="555432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628223" y="554183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057922" y="5541830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487193" y="554183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8956166" y="5541830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9404085" y="5541830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9854730" y="5541830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2287159" y="53559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2216627" y="4922065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184567" y="442510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2192582" y="3988188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178155" y="3534466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2187773" y="3114588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2287159" y="280447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2216627" y="2370591"/>
            <a:ext cx="35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184567" y="187363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2192582" y="1436714"/>
            <a:ext cx="383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2178155" y="982992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2187773" y="56311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4542990" y="5977822"/>
            <a:ext cx="3307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Served in Congress</a:t>
            </a:r>
          </a:p>
        </p:txBody>
      </p:sp>
      <p:sp>
        <p:nvSpPr>
          <p:cNvPr id="261" name="TextBox 260"/>
          <p:cNvSpPr txBox="1"/>
          <p:nvPr/>
        </p:nvSpPr>
        <p:spPr>
          <a:xfrm rot="16200000">
            <a:off x="-78642" y="2733648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Remaining in Congress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2677701" y="65717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U.S. House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2705629" y="322693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U.S. Senate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11283459" y="6444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6</a:t>
            </a:r>
          </a:p>
        </p:txBody>
      </p:sp>
    </p:spTree>
    <p:extLst>
      <p:ext uri="{BB962C8B-B14F-4D97-AF65-F5344CB8AC3E}">
        <p14:creationId xmlns:p14="http://schemas.microsoft.com/office/powerpoint/2010/main" val="1391721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928" b="2569"/>
          <a:stretch/>
        </p:blipFill>
        <p:spPr>
          <a:xfrm>
            <a:off x="2697380" y="1103586"/>
            <a:ext cx="6846014" cy="3899338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2518685" y="5613511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1800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3261368" y="5613511"/>
            <a:ext cx="513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1820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002447" y="5613511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1840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4748336" y="561351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1860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487813" y="561351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1880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6225687" y="5613511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1900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6971576" y="5613511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1920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7715862" y="561351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1940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8464957" y="5613511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1960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9207640" y="5613511"/>
            <a:ext cx="513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grpSp>
        <p:nvGrpSpPr>
          <p:cNvPr id="267" name="Group 266"/>
          <p:cNvGrpSpPr/>
          <p:nvPr/>
        </p:nvGrpSpPr>
        <p:grpSpPr>
          <a:xfrm>
            <a:off x="2727538" y="5433453"/>
            <a:ext cx="6720840" cy="109728"/>
            <a:chOff x="3551400" y="5436704"/>
            <a:chExt cx="5428187" cy="487017"/>
          </a:xfrm>
        </p:grpSpPr>
        <p:cxnSp>
          <p:nvCxnSpPr>
            <p:cNvPr id="268" name="Straight Connector 267"/>
            <p:cNvCxnSpPr/>
            <p:nvPr/>
          </p:nvCxnSpPr>
          <p:spPr>
            <a:xfrm>
              <a:off x="3551400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4154532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4757664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360796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5963928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6567060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7170192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7773324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8376456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8979587" y="5436704"/>
              <a:ext cx="0" cy="48701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9" name="TextBox 278"/>
          <p:cNvSpPr txBox="1"/>
          <p:nvPr/>
        </p:nvSpPr>
        <p:spPr>
          <a:xfrm>
            <a:off x="2182602" y="4862716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0.85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174587" y="3582324"/>
            <a:ext cx="495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0.90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2179396" y="2258618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0.95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2203441" y="978226"/>
            <a:ext cx="46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1.00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21184" y="1129608"/>
            <a:ext cx="112850" cy="3892966"/>
            <a:chOff x="2621184" y="1129608"/>
            <a:chExt cx="112850" cy="3892966"/>
          </a:xfrm>
        </p:grpSpPr>
        <p:cxnSp>
          <p:nvCxnSpPr>
            <p:cNvPr id="284" name="Straight Connector 283"/>
            <p:cNvCxnSpPr/>
            <p:nvPr/>
          </p:nvCxnSpPr>
          <p:spPr>
            <a:xfrm rot="16200000">
              <a:off x="2677609" y="4966149"/>
              <a:ext cx="0" cy="112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rot="16200000">
              <a:off x="2677609" y="3668493"/>
              <a:ext cx="0" cy="112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rot="16200000">
              <a:off x="2677609" y="2370838"/>
              <a:ext cx="0" cy="112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rot="16200000">
              <a:off x="2677609" y="1073183"/>
              <a:ext cx="0" cy="112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4" name="TextBox 293"/>
          <p:cNvSpPr txBox="1"/>
          <p:nvPr/>
        </p:nvSpPr>
        <p:spPr>
          <a:xfrm rot="16200000">
            <a:off x="837042" y="2947563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Correlation (R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)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5604992" y="432634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House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5604992" y="393215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515980" y="4116819"/>
            <a:ext cx="486042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6501200" y="4511011"/>
            <a:ext cx="486042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875183" y="2427262"/>
            <a:ext cx="644434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2875183" y="3724917"/>
            <a:ext cx="644434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2875183" y="5022574"/>
            <a:ext cx="644434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283459" y="6444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5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34034" y="1129608"/>
            <a:ext cx="6722482" cy="43038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0449" y="5212603"/>
            <a:ext cx="231607" cy="12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82375" y="5095674"/>
            <a:ext cx="303318" cy="340972"/>
            <a:chOff x="639192" y="870012"/>
            <a:chExt cx="303318" cy="340972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639192" y="870012"/>
              <a:ext cx="248575" cy="259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93935" y="951388"/>
              <a:ext cx="248575" cy="259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0945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 preferRelativeResize="0">
            <a:picLocks/>
          </p:cNvPicPr>
          <p:nvPr/>
        </p:nvPicPr>
        <p:blipFill rotWithShape="1">
          <a:blip r:embed="rId3"/>
          <a:srcRect l="1867" t="1633" r="2627" b="1540"/>
          <a:stretch/>
        </p:blipFill>
        <p:spPr>
          <a:xfrm>
            <a:off x="6052457" y="3254227"/>
            <a:ext cx="3091543" cy="2656116"/>
          </a:xfrm>
          <a:prstGeom prst="rect">
            <a:avLst/>
          </a:prstGeom>
        </p:spPr>
      </p:pic>
      <p:pic>
        <p:nvPicPr>
          <p:cNvPr id="28" name="Picture 27"/>
          <p:cNvPicPr preferRelativeResize="0">
            <a:picLocks/>
          </p:cNvPicPr>
          <p:nvPr/>
        </p:nvPicPr>
        <p:blipFill rotWithShape="1">
          <a:blip r:embed="rId4"/>
          <a:srcRect t="3335"/>
          <a:stretch/>
        </p:blipFill>
        <p:spPr>
          <a:xfrm flipH="1">
            <a:off x="2919758" y="3298370"/>
            <a:ext cx="3236976" cy="2651703"/>
          </a:xfrm>
          <a:prstGeom prst="rect">
            <a:avLst/>
          </a:prstGeom>
        </p:spPr>
      </p:pic>
      <p:pic>
        <p:nvPicPr>
          <p:cNvPr id="20" name="Picture 19"/>
          <p:cNvPicPr preferRelativeResize="0">
            <a:picLocks/>
          </p:cNvPicPr>
          <p:nvPr/>
        </p:nvPicPr>
        <p:blipFill rotWithShape="1">
          <a:blip r:embed="rId5"/>
          <a:srcRect t="1813" r="3423"/>
          <a:stretch/>
        </p:blipFill>
        <p:spPr>
          <a:xfrm>
            <a:off x="5974298" y="304799"/>
            <a:ext cx="3126159" cy="2693477"/>
          </a:xfrm>
          <a:prstGeom prst="rect">
            <a:avLst/>
          </a:prstGeom>
        </p:spPr>
      </p:pic>
      <p:pic>
        <p:nvPicPr>
          <p:cNvPr id="19" name="Picture 18"/>
          <p:cNvPicPr preferRelativeResize="0">
            <a:picLocks/>
          </p:cNvPicPr>
          <p:nvPr/>
        </p:nvPicPr>
        <p:blipFill rotWithShape="1">
          <a:blip r:embed="rId6"/>
          <a:srcRect l="3648" t="2333" r="1853" b="3620"/>
          <a:stretch/>
        </p:blipFill>
        <p:spPr>
          <a:xfrm flipH="1">
            <a:off x="3015342" y="359228"/>
            <a:ext cx="3058885" cy="25799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074227" y="3309259"/>
            <a:ext cx="0" cy="258667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80165" y="3484623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039174" y="3309259"/>
            <a:ext cx="0" cy="2586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 preferRelativeResize="0">
            <a:picLocks/>
          </p:cNvPicPr>
          <p:nvPr/>
        </p:nvPicPr>
        <p:blipFill rotWithShape="1">
          <a:blip r:embed="rId7"/>
          <a:srcRect t="2134" r="2951"/>
          <a:stretch/>
        </p:blipFill>
        <p:spPr>
          <a:xfrm>
            <a:off x="6003513" y="338597"/>
            <a:ext cx="3141455" cy="2684652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3038544" y="2954730"/>
            <a:ext cx="61434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038544" y="365995"/>
            <a:ext cx="0" cy="2586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 preferRelativeResize="0">
            <a:picLocks/>
          </p:cNvPicPr>
          <p:nvPr/>
        </p:nvPicPr>
        <p:blipFill rotWithShape="1">
          <a:blip r:embed="rId8"/>
          <a:srcRect t="1415" r="2405" b="2949"/>
          <a:stretch/>
        </p:blipFill>
        <p:spPr>
          <a:xfrm flipH="1">
            <a:off x="3038528" y="315228"/>
            <a:ext cx="3159117" cy="2623459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3035154" y="5895935"/>
            <a:ext cx="61434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780165" y="562385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House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035154" y="5888432"/>
            <a:ext cx="6143069" cy="109596"/>
            <a:chOff x="3056925" y="5703374"/>
            <a:chExt cx="6143069" cy="436169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056925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666917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276909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886901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5496893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095998" y="5703374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760026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7370018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7980010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8590002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9199994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3035154" y="2960468"/>
            <a:ext cx="6143069" cy="109596"/>
            <a:chOff x="3056925" y="5703374"/>
            <a:chExt cx="6143069" cy="436169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3056925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666917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276909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86901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496893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6095998" y="5703374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760026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7370018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980010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8590002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9199994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937484" y="3338166"/>
            <a:ext cx="107386" cy="2557769"/>
            <a:chOff x="2776259" y="3153109"/>
            <a:chExt cx="344812" cy="2557769"/>
          </a:xfrm>
        </p:grpSpPr>
        <p:cxnSp>
          <p:nvCxnSpPr>
            <p:cNvPr id="123" name="Straight Connector 122"/>
            <p:cNvCxnSpPr/>
            <p:nvPr/>
          </p:nvCxnSpPr>
          <p:spPr>
            <a:xfrm rot="16200000">
              <a:off x="2948665" y="5538472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6200000">
              <a:off x="2948665" y="4899029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16200000">
              <a:off x="2948665" y="4259587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2948665" y="3620145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16200000">
              <a:off x="2948665" y="2980703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2927426" y="378746"/>
            <a:ext cx="107386" cy="2557769"/>
            <a:chOff x="2776259" y="3153109"/>
            <a:chExt cx="344812" cy="2557769"/>
          </a:xfrm>
        </p:grpSpPr>
        <p:cxnSp>
          <p:nvCxnSpPr>
            <p:cNvPr id="135" name="Straight Connector 134"/>
            <p:cNvCxnSpPr/>
            <p:nvPr/>
          </p:nvCxnSpPr>
          <p:spPr>
            <a:xfrm rot="16200000">
              <a:off x="2948665" y="5538472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6200000">
              <a:off x="2948665" y="4899029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6200000">
              <a:off x="2948665" y="4259587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16200000">
              <a:off x="2948665" y="3620145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>
              <a:off x="2948665" y="2980703"/>
              <a:ext cx="0" cy="344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933470" y="595458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284545" y="595458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656461" y="5954584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051620" y="595458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3433955" y="595458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829114" y="59545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542989" y="595458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154854" y="5954584"/>
            <a:ext cx="41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60044" y="5954584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344729" y="595458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8912788" y="59545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2433092" y="3153499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35685" y="3792941"/>
            <a:ext cx="3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518052" y="44323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521257" y="5071825"/>
            <a:ext cx="41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630262" y="5711267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433092" y="19906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535685" y="838504"/>
            <a:ext cx="3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518052" y="14779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521257" y="2117388"/>
            <a:ext cx="41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630262" y="275683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370263" y="126983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Growth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700552" y="6270124"/>
            <a:ext cx="955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</a:t>
            </a: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723367" y="1545424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Percent</a:t>
            </a:r>
          </a:p>
        </p:txBody>
      </p:sp>
      <p:sp>
        <p:nvSpPr>
          <p:cNvPr id="162" name="TextBox 161"/>
          <p:cNvSpPr txBox="1"/>
          <p:nvPr/>
        </p:nvSpPr>
        <p:spPr>
          <a:xfrm rot="16200000">
            <a:off x="1723367" y="4452897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Percent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794342" y="2311721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1800’s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148341" y="2315215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1900’s</a:t>
            </a:r>
          </a:p>
        </p:txBody>
      </p:sp>
      <p:pic>
        <p:nvPicPr>
          <p:cNvPr id="27" name="Picture 26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997242" y="3223555"/>
            <a:ext cx="3236976" cy="2743200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5877664" y="5393407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1800’s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083520" y="477284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1900’s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6950648" y="1248645"/>
            <a:ext cx="12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Senescence</a:t>
            </a:r>
          </a:p>
        </p:txBody>
      </p:sp>
      <p:pic>
        <p:nvPicPr>
          <p:cNvPr id="167" name="Picture 166"/>
          <p:cNvPicPr preferRelativeResize="0">
            <a:picLocks/>
          </p:cNvPicPr>
          <p:nvPr/>
        </p:nvPicPr>
        <p:blipFill rotWithShape="1">
          <a:blip r:embed="rId10"/>
          <a:srcRect l="4096" t="2507" r="2751"/>
          <a:stretch/>
        </p:blipFill>
        <p:spPr>
          <a:xfrm flipH="1">
            <a:off x="3037114" y="3276599"/>
            <a:ext cx="3015343" cy="2674429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283459" y="6444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8</a:t>
            </a:r>
          </a:p>
        </p:txBody>
      </p:sp>
    </p:spTree>
    <p:extLst>
      <p:ext uri="{BB962C8B-B14F-4D97-AF65-F5344CB8AC3E}">
        <p14:creationId xmlns:p14="http://schemas.microsoft.com/office/powerpoint/2010/main" val="3181707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l="1483" t="1043" r="2134" b="1221"/>
          <a:stretch/>
        </p:blipFill>
        <p:spPr>
          <a:xfrm>
            <a:off x="3008415" y="1520042"/>
            <a:ext cx="6175169" cy="445324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3062863" y="5919686"/>
            <a:ext cx="61434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3062863" y="5912183"/>
            <a:ext cx="6143069" cy="109596"/>
            <a:chOff x="3056925" y="5703374"/>
            <a:chExt cx="6143069" cy="436169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56925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666917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276909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6901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496893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095998" y="5703374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60026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370018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980010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590002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9199994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6459922" y="5965468"/>
            <a:ext cx="564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1990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851874" y="596546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47035" y="5965468"/>
            <a:ext cx="551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1970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631773" y="5965468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022925" y="5965468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1950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91083" y="5965468"/>
            <a:ext cx="599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738212" y="5965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2010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322563" y="596546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718824" y="6269871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062863" y="1472540"/>
            <a:ext cx="0" cy="4439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422209" y="5965468"/>
            <a:ext cx="5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1940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61011" y="5453826"/>
            <a:ext cx="13195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95% turnover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62423" y="4655145"/>
            <a:ext cx="13067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75% turnover</a:t>
            </a:r>
          </a:p>
        </p:txBody>
      </p:sp>
      <p:sp>
        <p:nvSpPr>
          <p:cNvPr id="99" name="Isosceles Triangle 98"/>
          <p:cNvSpPr/>
          <p:nvPr/>
        </p:nvSpPr>
        <p:spPr>
          <a:xfrm>
            <a:off x="5682503" y="2729113"/>
            <a:ext cx="876608" cy="1704319"/>
          </a:xfrm>
          <a:prstGeom prst="triangle">
            <a:avLst>
              <a:gd name="adj" fmla="val 476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3696" y="3416347"/>
            <a:ext cx="909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turnover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452487" y="133537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555079" y="243528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537446" y="3518235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540652" y="4639756"/>
            <a:ext cx="41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649657" y="573502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grpSp>
        <p:nvGrpSpPr>
          <p:cNvPr id="107" name="Group 106"/>
          <p:cNvGrpSpPr/>
          <p:nvPr/>
        </p:nvGrpSpPr>
        <p:grpSpPr>
          <a:xfrm rot="5400000">
            <a:off x="823369" y="3629484"/>
            <a:ext cx="4408096" cy="107713"/>
            <a:chOff x="4276909" y="5710878"/>
            <a:chExt cx="4408096" cy="428671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4276909" y="5710878"/>
              <a:ext cx="0" cy="4286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421307" y="5710878"/>
              <a:ext cx="0" cy="428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510647" y="5710878"/>
              <a:ext cx="0" cy="428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643163" y="5710878"/>
              <a:ext cx="0" cy="4286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8685005" y="5710892"/>
              <a:ext cx="0" cy="4286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/>
          <p:cNvCxnSpPr/>
          <p:nvPr/>
        </p:nvCxnSpPr>
        <p:spPr>
          <a:xfrm flipV="1">
            <a:off x="6104320" y="1942454"/>
            <a:ext cx="183" cy="140140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6104320" y="4001122"/>
            <a:ext cx="0" cy="56671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6104411" y="5009088"/>
            <a:ext cx="0" cy="44473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6104411" y="5750409"/>
            <a:ext cx="0" cy="16927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6821691" y="3710913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7250010" y="4824422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56618" y="4824422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8478381" y="5623103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076781" y="5623103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446171" y="3710913"/>
            <a:ext cx="21255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 rot="16200000">
            <a:off x="1666517" y="3552911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Senators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076781" y="644416"/>
            <a:ext cx="40430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Distribution of Senator-years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in 1980 U.S. Congress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821827" y="5965468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1930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888470" y="5965468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2030</a:t>
            </a:r>
          </a:p>
        </p:txBody>
      </p:sp>
      <p:grpSp>
        <p:nvGrpSpPr>
          <p:cNvPr id="160" name="Group 159"/>
          <p:cNvGrpSpPr/>
          <p:nvPr/>
        </p:nvGrpSpPr>
        <p:grpSpPr>
          <a:xfrm>
            <a:off x="7375956" y="3007374"/>
            <a:ext cx="1880183" cy="1147796"/>
            <a:chOff x="7122066" y="1572563"/>
            <a:chExt cx="1880183" cy="1147796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7319507" y="2189774"/>
              <a:ext cx="418705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7319507" y="2520304"/>
              <a:ext cx="418705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7798084" y="2320249"/>
              <a:ext cx="11753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Observed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122066" y="1572563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TURNOVER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815706" y="1971903"/>
              <a:ext cx="11865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Predicted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426294" y="1970329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Served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722912" y="1929381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Remaining</a:t>
            </a:r>
          </a:p>
        </p:txBody>
      </p:sp>
    </p:spTree>
    <p:extLst>
      <p:ext uri="{BB962C8B-B14F-4D97-AF65-F5344CB8AC3E}">
        <p14:creationId xmlns:p14="http://schemas.microsoft.com/office/powerpoint/2010/main" val="2676045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1667862" y="5610740"/>
            <a:ext cx="4314416" cy="276999"/>
            <a:chOff x="1667862" y="6048890"/>
            <a:chExt cx="4314416" cy="276999"/>
          </a:xfrm>
        </p:grpSpPr>
        <p:sp>
          <p:nvSpPr>
            <p:cNvPr id="11" name="TextBox 10"/>
            <p:cNvSpPr txBox="1"/>
            <p:nvPr/>
          </p:nvSpPr>
          <p:spPr>
            <a:xfrm>
              <a:off x="1667862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5909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20751" y="6048890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1840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1203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1860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78449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03290" y="6048890"/>
              <a:ext cx="471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31338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1920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6179" y="6048890"/>
              <a:ext cx="474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1940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86631" y="6048890"/>
              <a:ext cx="46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1960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13880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1980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268017" y="5602761"/>
            <a:ext cx="4314416" cy="276999"/>
            <a:chOff x="1667862" y="6048890"/>
            <a:chExt cx="4314416" cy="276999"/>
          </a:xfrm>
        </p:grpSpPr>
        <p:sp>
          <p:nvSpPr>
            <p:cNvPr id="55" name="TextBox 54"/>
            <p:cNvSpPr txBox="1"/>
            <p:nvPr/>
          </p:nvSpPr>
          <p:spPr>
            <a:xfrm>
              <a:off x="1667862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95909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1820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20751" y="6048890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51203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1860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78449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1880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03290" y="6048890"/>
              <a:ext cx="471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1900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31338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1920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56179" y="6048890"/>
              <a:ext cx="474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1940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86631" y="6048890"/>
              <a:ext cx="46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1960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13880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1980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6381330" y="5545096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800225" y="3914743"/>
            <a:ext cx="4114800" cy="114815"/>
            <a:chOff x="1781175" y="5286343"/>
            <a:chExt cx="4114800" cy="114815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6" name="Group 155"/>
          <p:cNvGrpSpPr/>
          <p:nvPr/>
        </p:nvGrpSpPr>
        <p:grpSpPr>
          <a:xfrm>
            <a:off x="1781175" y="2269266"/>
            <a:ext cx="4114800" cy="114815"/>
            <a:chOff x="1781175" y="5286343"/>
            <a:chExt cx="4114800" cy="114815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/>
          <p:cNvGrpSpPr/>
          <p:nvPr/>
        </p:nvGrpSpPr>
        <p:grpSpPr>
          <a:xfrm>
            <a:off x="1785593" y="5545706"/>
            <a:ext cx="4114800" cy="114815"/>
            <a:chOff x="1781175" y="5286343"/>
            <a:chExt cx="4114800" cy="114815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Group 201"/>
          <p:cNvGrpSpPr/>
          <p:nvPr/>
        </p:nvGrpSpPr>
        <p:grpSpPr>
          <a:xfrm>
            <a:off x="6381750" y="3914743"/>
            <a:ext cx="4114800" cy="114815"/>
            <a:chOff x="1781175" y="5286343"/>
            <a:chExt cx="4114800" cy="114815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15" name="Straight Connector 214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/>
          <p:cNvGrpSpPr/>
          <p:nvPr/>
        </p:nvGrpSpPr>
        <p:grpSpPr>
          <a:xfrm>
            <a:off x="6362700" y="2269266"/>
            <a:ext cx="4114800" cy="114815"/>
            <a:chOff x="1781175" y="5286343"/>
            <a:chExt cx="4114800" cy="114815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38" name="Straight Connector 237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29" name="Straight Connector 228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/>
          <p:cNvGrpSpPr/>
          <p:nvPr/>
        </p:nvGrpSpPr>
        <p:grpSpPr>
          <a:xfrm>
            <a:off x="6367118" y="5545706"/>
            <a:ext cx="4114800" cy="114815"/>
            <a:chOff x="1781175" y="5286343"/>
            <a:chExt cx="4114800" cy="114815"/>
          </a:xfrm>
        </p:grpSpPr>
        <p:cxnSp>
          <p:nvCxnSpPr>
            <p:cNvPr id="249" name="Straight Connector 248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61" name="Straight Connector 260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52" name="Straight Connector 251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TextBox 270"/>
          <p:cNvSpPr txBox="1"/>
          <p:nvPr/>
        </p:nvSpPr>
        <p:spPr>
          <a:xfrm>
            <a:off x="1931436" y="8445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(a)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6467803" y="84453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(b)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931436" y="25196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(c)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6467803" y="25196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(d)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932237" y="412404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(e)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467803" y="412404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(f)</a:t>
            </a:r>
          </a:p>
        </p:txBody>
      </p:sp>
      <p:grpSp>
        <p:nvGrpSpPr>
          <p:cNvPr id="286" name="Group 285"/>
          <p:cNvGrpSpPr/>
          <p:nvPr/>
        </p:nvGrpSpPr>
        <p:grpSpPr>
          <a:xfrm>
            <a:off x="1704975" y="945292"/>
            <a:ext cx="95250" cy="1333498"/>
            <a:chOff x="1504950" y="916717"/>
            <a:chExt cx="95250" cy="1333498"/>
          </a:xfrm>
        </p:grpSpPr>
        <p:cxnSp>
          <p:nvCxnSpPr>
            <p:cNvPr id="278" name="Straight Connector 277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Group 284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rot="16200000" flipV="1">
                <a:off x="1337105" y="1650138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rot="16200000" flipV="1">
                <a:off x="1337105" y="1326286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rot="16200000" flipV="1">
                <a:off x="1337105" y="1002434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/>
          <p:cNvGrpSpPr/>
          <p:nvPr/>
        </p:nvGrpSpPr>
        <p:grpSpPr>
          <a:xfrm>
            <a:off x="1714500" y="2593858"/>
            <a:ext cx="95250" cy="1333498"/>
            <a:chOff x="1504950" y="916717"/>
            <a:chExt cx="95250" cy="1333498"/>
          </a:xfrm>
        </p:grpSpPr>
        <p:cxnSp>
          <p:nvCxnSpPr>
            <p:cNvPr id="288" name="Straight Connector 287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6200000" flipV="1">
                <a:off x="1337105" y="1650138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rot="16200000" flipV="1">
                <a:off x="1337105" y="1326286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rot="16200000" flipV="1">
                <a:off x="1337105" y="1002434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5" name="Group 294"/>
          <p:cNvGrpSpPr/>
          <p:nvPr/>
        </p:nvGrpSpPr>
        <p:grpSpPr>
          <a:xfrm>
            <a:off x="1685925" y="4220222"/>
            <a:ext cx="95250" cy="1333498"/>
            <a:chOff x="1504950" y="916717"/>
            <a:chExt cx="95250" cy="1333498"/>
          </a:xfrm>
        </p:grpSpPr>
        <p:cxnSp>
          <p:nvCxnSpPr>
            <p:cNvPr id="296" name="Straight Connector 295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7" name="Group 296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98" name="Straight Connector 297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rot="16200000" flipV="1">
                <a:off x="1337105" y="1545363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rot="16200000" flipV="1">
                <a:off x="1337105" y="1126259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TextBox 302"/>
          <p:cNvSpPr txBox="1"/>
          <p:nvPr/>
        </p:nvSpPr>
        <p:spPr>
          <a:xfrm>
            <a:off x="1446130" y="2140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1450940" y="1803308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1393232" y="146632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369186" y="8215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398041" y="1131849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1474705" y="39024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1479515" y="3441608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421807" y="310462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1397761" y="24598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1426616" y="2770149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1484230" y="54168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436141" y="4977302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1407286" y="40981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45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1413698" y="4537715"/>
            <a:ext cx="333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2612473" y="84453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50%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2619686" y="251970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75%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2613274" y="418458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95%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2095909" y="1604825"/>
            <a:ext cx="234199" cy="138500"/>
          </a:xfrm>
          <a:prstGeom prst="rect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323" name="Straight Connector 322"/>
          <p:cNvCxnSpPr/>
          <p:nvPr/>
        </p:nvCxnSpPr>
        <p:spPr>
          <a:xfrm>
            <a:off x="2095909" y="1416412"/>
            <a:ext cx="2586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2448615" y="12354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Observed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2458139" y="1528342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Predicted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4758134" y="123504"/>
            <a:ext cx="267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House Turnover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3859495" y="84453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Served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7658897" y="84453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Remaining</a:t>
            </a:r>
          </a:p>
        </p:txBody>
      </p:sp>
      <p:pic>
        <p:nvPicPr>
          <p:cNvPr id="3" name="Picture 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60" y="4240321"/>
            <a:ext cx="4160520" cy="1371600"/>
          </a:xfrm>
          <a:prstGeom prst="rect">
            <a:avLst/>
          </a:prstGeom>
        </p:spPr>
      </p:pic>
      <p:pic>
        <p:nvPicPr>
          <p:cNvPr id="5" name="Picture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92225" y="4233039"/>
            <a:ext cx="4160520" cy="1371600"/>
          </a:xfrm>
          <a:prstGeom prst="rect">
            <a:avLst/>
          </a:prstGeom>
        </p:spPr>
      </p:pic>
      <p:pic>
        <p:nvPicPr>
          <p:cNvPr id="12" name="Picture 1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87" y="962087"/>
            <a:ext cx="4160520" cy="1371600"/>
          </a:xfrm>
          <a:prstGeom prst="rect">
            <a:avLst/>
          </a:prstGeom>
        </p:spPr>
      </p:pic>
      <p:pic>
        <p:nvPicPr>
          <p:cNvPr id="13" name="Picture 12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89652" y="973455"/>
            <a:ext cx="4160520" cy="1371600"/>
          </a:xfrm>
          <a:prstGeom prst="rect">
            <a:avLst/>
          </a:prstGeom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289652" y="2618114"/>
            <a:ext cx="4160520" cy="1371600"/>
          </a:xfrm>
          <a:prstGeom prst="rect">
            <a:avLst/>
          </a:prstGeom>
        </p:spPr>
      </p:pic>
      <p:pic>
        <p:nvPicPr>
          <p:cNvPr id="15" name="Picture 14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720935" y="2616989"/>
            <a:ext cx="4160520" cy="1371600"/>
          </a:xfrm>
          <a:prstGeom prst="rect">
            <a:avLst/>
          </a:prstGeom>
        </p:spPr>
      </p:pic>
      <p:sp>
        <p:nvSpPr>
          <p:cNvPr id="280" name="TextBox 279"/>
          <p:cNvSpPr txBox="1"/>
          <p:nvPr/>
        </p:nvSpPr>
        <p:spPr>
          <a:xfrm>
            <a:off x="11283459" y="6444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7a</a:t>
            </a:r>
          </a:p>
        </p:txBody>
      </p:sp>
    </p:spTree>
    <p:extLst>
      <p:ext uri="{BB962C8B-B14F-4D97-AF65-F5344CB8AC3E}">
        <p14:creationId xmlns:p14="http://schemas.microsoft.com/office/powerpoint/2010/main" val="1320620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48" y="4205932"/>
            <a:ext cx="4114800" cy="1371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48" y="4205932"/>
            <a:ext cx="4114800" cy="137160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58848" y="935767"/>
            <a:ext cx="4114800" cy="13716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30848" y="935767"/>
            <a:ext cx="4114800" cy="137160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53175" y="2570849"/>
            <a:ext cx="4114800" cy="137160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781175" y="2570849"/>
            <a:ext cx="4114800" cy="13716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667862" y="5610740"/>
            <a:ext cx="4314416" cy="276999"/>
            <a:chOff x="1667862" y="6048890"/>
            <a:chExt cx="4314416" cy="276999"/>
          </a:xfrm>
        </p:grpSpPr>
        <p:sp>
          <p:nvSpPr>
            <p:cNvPr id="11" name="TextBox 10"/>
            <p:cNvSpPr txBox="1"/>
            <p:nvPr/>
          </p:nvSpPr>
          <p:spPr>
            <a:xfrm>
              <a:off x="1667862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5909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1820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20751" y="6048890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1840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1203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1860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78449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1880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03290" y="6048890"/>
              <a:ext cx="471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1900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31338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1920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6179" y="6048890"/>
              <a:ext cx="474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1940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86631" y="6048890"/>
              <a:ext cx="46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1960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13880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1980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268017" y="5602761"/>
            <a:ext cx="4314416" cy="276999"/>
            <a:chOff x="1667862" y="6048890"/>
            <a:chExt cx="4314416" cy="276999"/>
          </a:xfrm>
        </p:grpSpPr>
        <p:sp>
          <p:nvSpPr>
            <p:cNvPr id="55" name="TextBox 54"/>
            <p:cNvSpPr txBox="1"/>
            <p:nvPr/>
          </p:nvSpPr>
          <p:spPr>
            <a:xfrm>
              <a:off x="1667862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1800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095909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1820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20751" y="6048890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51203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1860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78449" y="6048890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1880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03290" y="6048890"/>
              <a:ext cx="4716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1900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31338" y="6048890"/>
              <a:ext cx="470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1920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56179" y="6048890"/>
              <a:ext cx="474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1940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86631" y="6048890"/>
              <a:ext cx="4683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1960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13880" y="6048890"/>
              <a:ext cx="4683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1980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6381330" y="5545096"/>
            <a:ext cx="411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1800225" y="3914743"/>
            <a:ext cx="4114800" cy="114815"/>
            <a:chOff x="1781175" y="5286343"/>
            <a:chExt cx="4114800" cy="114815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23" name="Straight Connector 122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6" name="Group 155"/>
          <p:cNvGrpSpPr/>
          <p:nvPr/>
        </p:nvGrpSpPr>
        <p:grpSpPr>
          <a:xfrm>
            <a:off x="1781175" y="2269266"/>
            <a:ext cx="4114800" cy="114815"/>
            <a:chOff x="1781175" y="5286343"/>
            <a:chExt cx="4114800" cy="114815"/>
          </a:xfrm>
        </p:grpSpPr>
        <p:cxnSp>
          <p:nvCxnSpPr>
            <p:cNvPr id="157" name="Straight Connector 156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60" name="Straight Connector 159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9" name="Group 178"/>
          <p:cNvGrpSpPr/>
          <p:nvPr/>
        </p:nvGrpSpPr>
        <p:grpSpPr>
          <a:xfrm>
            <a:off x="1785593" y="5545706"/>
            <a:ext cx="4114800" cy="114815"/>
            <a:chOff x="1781175" y="5286343"/>
            <a:chExt cx="4114800" cy="114815"/>
          </a:xfrm>
        </p:grpSpPr>
        <p:cxnSp>
          <p:nvCxnSpPr>
            <p:cNvPr id="180" name="Straight Connector 179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1" name="Group 180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192" name="Straight Connector 191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183" name="Straight Connector 182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Group 201"/>
          <p:cNvGrpSpPr/>
          <p:nvPr/>
        </p:nvGrpSpPr>
        <p:grpSpPr>
          <a:xfrm>
            <a:off x="6381750" y="3914743"/>
            <a:ext cx="4114800" cy="114815"/>
            <a:chOff x="1781175" y="5286343"/>
            <a:chExt cx="4114800" cy="114815"/>
          </a:xfrm>
        </p:grpSpPr>
        <p:cxnSp>
          <p:nvCxnSpPr>
            <p:cNvPr id="203" name="Straight Connector 202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15" name="Straight Connector 214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/>
          <p:cNvGrpSpPr/>
          <p:nvPr/>
        </p:nvGrpSpPr>
        <p:grpSpPr>
          <a:xfrm>
            <a:off x="6362700" y="2269266"/>
            <a:ext cx="4114800" cy="114815"/>
            <a:chOff x="1781175" y="5286343"/>
            <a:chExt cx="4114800" cy="114815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7" name="Group 226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38" name="Straight Connector 237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29" name="Straight Connector 228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8" name="Group 247"/>
          <p:cNvGrpSpPr/>
          <p:nvPr/>
        </p:nvGrpSpPr>
        <p:grpSpPr>
          <a:xfrm>
            <a:off x="6367118" y="5545706"/>
            <a:ext cx="4114800" cy="114815"/>
            <a:chOff x="1781175" y="5286343"/>
            <a:chExt cx="4114800" cy="114815"/>
          </a:xfrm>
        </p:grpSpPr>
        <p:cxnSp>
          <p:nvCxnSpPr>
            <p:cNvPr id="249" name="Straight Connector 248"/>
            <p:cNvCxnSpPr/>
            <p:nvPr/>
          </p:nvCxnSpPr>
          <p:spPr>
            <a:xfrm>
              <a:off x="1781175" y="5286375"/>
              <a:ext cx="4114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1912387" y="5286343"/>
              <a:ext cx="3816639" cy="114815"/>
              <a:chOff x="1912387" y="5391149"/>
              <a:chExt cx="3816639" cy="285754"/>
            </a:xfrm>
          </p:grpSpPr>
          <p:cxnSp>
            <p:nvCxnSpPr>
              <p:cNvPr id="261" name="Straight Connector 260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rot="16200000">
                <a:off x="3051250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rot="16200000">
                <a:off x="3886692" y="5534025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rot="16200000">
                <a:off x="433298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rot="16200000">
                <a:off x="4731660" y="5534027"/>
                <a:ext cx="28575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rot="16200000">
                <a:off x="5149380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rot="16200000">
                <a:off x="5586151" y="5534025"/>
                <a:ext cx="2857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/>
            <p:cNvGrpSpPr/>
            <p:nvPr/>
          </p:nvGrpSpPr>
          <p:grpSpPr>
            <a:xfrm>
              <a:off x="2124484" y="5297447"/>
              <a:ext cx="3389393" cy="55088"/>
              <a:chOff x="1912387" y="5391150"/>
              <a:chExt cx="3389393" cy="285750"/>
            </a:xfrm>
          </p:grpSpPr>
          <p:cxnSp>
            <p:nvCxnSpPr>
              <p:cNvPr id="252" name="Straight Connector 251"/>
              <p:cNvCxnSpPr/>
              <p:nvPr/>
            </p:nvCxnSpPr>
            <p:spPr>
              <a:xfrm rot="16200000">
                <a:off x="176951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 rot="16200000">
                <a:off x="219675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rot="16200000">
                <a:off x="2624004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rot="16200000">
                <a:off x="304172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rot="16200000">
                <a:off x="3478496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rot="16200000">
                <a:off x="3886692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rot="16200000">
                <a:off x="4313938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rot="16200000">
                <a:off x="4731659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rot="16200000">
                <a:off x="5158905" y="5534025"/>
                <a:ext cx="2857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1" name="TextBox 270"/>
          <p:cNvSpPr txBox="1"/>
          <p:nvPr/>
        </p:nvSpPr>
        <p:spPr>
          <a:xfrm>
            <a:off x="1931436" y="84453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(a)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6467803" y="844531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(b)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931436" y="251960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(c)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6467803" y="25196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(d)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932237" y="4124047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(e)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467803" y="412404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(f)</a:t>
            </a:r>
          </a:p>
        </p:txBody>
      </p:sp>
      <p:grpSp>
        <p:nvGrpSpPr>
          <p:cNvPr id="286" name="Group 285"/>
          <p:cNvGrpSpPr/>
          <p:nvPr/>
        </p:nvGrpSpPr>
        <p:grpSpPr>
          <a:xfrm>
            <a:off x="1704975" y="945292"/>
            <a:ext cx="95250" cy="1333498"/>
            <a:chOff x="1504950" y="916717"/>
            <a:chExt cx="95250" cy="1333498"/>
          </a:xfrm>
        </p:grpSpPr>
        <p:cxnSp>
          <p:nvCxnSpPr>
            <p:cNvPr id="278" name="Straight Connector 277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5" name="Group 284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79" name="Straight Connector 278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rot="16200000" flipV="1">
                <a:off x="1337105" y="1650138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rot="16200000" flipV="1">
                <a:off x="1337105" y="1326286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rot="16200000" flipV="1">
                <a:off x="1337105" y="1002434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/>
          <p:cNvGrpSpPr/>
          <p:nvPr/>
        </p:nvGrpSpPr>
        <p:grpSpPr>
          <a:xfrm>
            <a:off x="1714500" y="2593858"/>
            <a:ext cx="95250" cy="1333498"/>
            <a:chOff x="1504950" y="916717"/>
            <a:chExt cx="95250" cy="1333498"/>
          </a:xfrm>
        </p:grpSpPr>
        <p:cxnSp>
          <p:nvCxnSpPr>
            <p:cNvPr id="288" name="Straight Connector 287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 rot="16200000" flipV="1">
                <a:off x="1337105" y="1650138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rot="16200000" flipV="1">
                <a:off x="1337105" y="1326286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 rot="16200000" flipV="1">
                <a:off x="1337105" y="1002434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5" name="Group 294"/>
          <p:cNvGrpSpPr/>
          <p:nvPr/>
        </p:nvGrpSpPr>
        <p:grpSpPr>
          <a:xfrm>
            <a:off x="1685925" y="4220222"/>
            <a:ext cx="95250" cy="1333498"/>
            <a:chOff x="1504950" y="916717"/>
            <a:chExt cx="95250" cy="1333498"/>
          </a:xfrm>
        </p:grpSpPr>
        <p:cxnSp>
          <p:nvCxnSpPr>
            <p:cNvPr id="296" name="Straight Connector 295"/>
            <p:cNvCxnSpPr/>
            <p:nvPr/>
          </p:nvCxnSpPr>
          <p:spPr>
            <a:xfrm flipV="1">
              <a:off x="1590675" y="916717"/>
              <a:ext cx="0" cy="13334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7" name="Group 296"/>
            <p:cNvGrpSpPr/>
            <p:nvPr/>
          </p:nvGrpSpPr>
          <p:grpSpPr>
            <a:xfrm>
              <a:off x="1504950" y="922627"/>
              <a:ext cx="95250" cy="1314458"/>
              <a:chOff x="1074010" y="922627"/>
              <a:chExt cx="526190" cy="1314458"/>
            </a:xfrm>
          </p:grpSpPr>
          <p:cxnSp>
            <p:nvCxnSpPr>
              <p:cNvPr id="298" name="Straight Connector 297"/>
              <p:cNvCxnSpPr/>
              <p:nvPr/>
            </p:nvCxnSpPr>
            <p:spPr>
              <a:xfrm rot="16200000" flipV="1">
                <a:off x="1337105" y="1973990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rot="16200000" flipV="1">
                <a:off x="1337105" y="1545363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rot="16200000" flipV="1">
                <a:off x="1337105" y="1126259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 rot="16200000" flipV="1">
                <a:off x="1337105" y="659532"/>
                <a:ext cx="0" cy="5261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TextBox 302"/>
          <p:cNvSpPr txBox="1"/>
          <p:nvPr/>
        </p:nvSpPr>
        <p:spPr>
          <a:xfrm>
            <a:off x="1446130" y="21402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1450940" y="1803308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1393232" y="146632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369186" y="8215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1398041" y="1131849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1474705" y="390241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1479515" y="3441608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1421807" y="3104626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1397761" y="24598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1426616" y="2770149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1484230" y="541689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1436141" y="4977302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1407286" y="4098128"/>
            <a:ext cx="340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45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1413698" y="4537715"/>
            <a:ext cx="333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30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2612473" y="84453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50%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2619686" y="251970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75%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2613274" y="418458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95%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2095909" y="1604825"/>
            <a:ext cx="234199" cy="138500"/>
          </a:xfrm>
          <a:prstGeom prst="rect">
            <a:avLst/>
          </a:prstGeom>
          <a:solidFill>
            <a:srgbClr val="3756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323" name="Straight Connector 322"/>
          <p:cNvCxnSpPr/>
          <p:nvPr/>
        </p:nvCxnSpPr>
        <p:spPr>
          <a:xfrm>
            <a:off x="2095909" y="1416412"/>
            <a:ext cx="2586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2448615" y="12354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Observed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2458139" y="1528342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Predicted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4737294" y="123504"/>
            <a:ext cx="2717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Senate Turnover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3859495" y="84453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Served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7658897" y="844531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Remaining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11283459" y="64441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Fig. 7b</a:t>
            </a:r>
          </a:p>
        </p:txBody>
      </p:sp>
    </p:spTree>
    <p:extLst>
      <p:ext uri="{BB962C8B-B14F-4D97-AF65-F5344CB8AC3E}">
        <p14:creationId xmlns:p14="http://schemas.microsoft.com/office/powerpoint/2010/main" val="2907784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/>
          <a:srcRect l="2709" t="4183" r="2779" b="5058"/>
          <a:stretch/>
        </p:blipFill>
        <p:spPr>
          <a:xfrm>
            <a:off x="2606565" y="1429407"/>
            <a:ext cx="6674069" cy="3647090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/>
          <p:cNvCxnSpPr>
            <a:stCxn id="70" idx="1"/>
          </p:cNvCxnSpPr>
          <p:nvPr/>
        </p:nvCxnSpPr>
        <p:spPr>
          <a:xfrm>
            <a:off x="2606565" y="3252952"/>
            <a:ext cx="6912384" cy="1758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954396" y="1481958"/>
            <a:ext cx="0" cy="35945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49665" y="512589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257954" y="512589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1990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74661" y="51258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53209" y="512589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072318" y="5125892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1995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25164" y="5125892"/>
            <a:ext cx="61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49081" y="5125892"/>
            <a:ext cx="59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1970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36321" y="5125892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763446" y="512589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1975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30696" y="1481958"/>
            <a:ext cx="6629400" cy="35945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642728" y="5076497"/>
            <a:ext cx="6605336" cy="75395"/>
            <a:chOff x="2606565" y="5739063"/>
            <a:chExt cx="6629379" cy="28875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606565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438256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4269947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101638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933329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765020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596711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428402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9235944" y="5739063"/>
              <a:ext cx="0" cy="2887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/>
          <p:cNvCxnSpPr>
            <a:stCxn id="17" idx="1"/>
          </p:cNvCxnSpPr>
          <p:nvPr/>
        </p:nvCxnSpPr>
        <p:spPr>
          <a:xfrm flipV="1">
            <a:off x="2630696" y="3278258"/>
            <a:ext cx="6629437" cy="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606565" y="4176408"/>
            <a:ext cx="664358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373113" y="4586432"/>
            <a:ext cx="137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Served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968456" y="458643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Years Remaining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757066" y="1950667"/>
            <a:ext cx="394660" cy="46166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757066" y="3309814"/>
            <a:ext cx="39466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888139" y="2004472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888139" y="3309814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D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864383" y="1237526"/>
            <a:ext cx="60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99035" y="2132673"/>
            <a:ext cx="46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76592" y="3027820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979798" y="3922967"/>
            <a:ext cx="487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25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125671" y="4818115"/>
            <a:ext cx="341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761045" y="2733800"/>
                <a:ext cx="1101712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acc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8.3 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𝑦𝑟𝑠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45" y="2733800"/>
                <a:ext cx="110171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048288" y="2733800"/>
                <a:ext cx="1225720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acc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13.4 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𝑦𝑟𝑠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88" y="2733800"/>
                <a:ext cx="122572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711352" y="4130844"/>
                <a:ext cx="1201098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</m:e>
                      </m:acc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11.4 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𝑦𝑟𝑠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352" y="4130844"/>
                <a:ext cx="1201098" cy="307777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048288" y="4130844"/>
                <a:ext cx="1225720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</m:acc>
                      <m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11.0 </m:t>
                      </m:r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𝑦𝑟𝑠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88" y="4130844"/>
                <a:ext cx="1225720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4621551" y="982295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1980 U.S. Senate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13018" y="1480719"/>
            <a:ext cx="134565" cy="3599758"/>
            <a:chOff x="1439917" y="1499888"/>
            <a:chExt cx="283780" cy="3599758"/>
          </a:xfrm>
        </p:grpSpPr>
        <p:cxnSp>
          <p:nvCxnSpPr>
            <p:cNvPr id="3" name="Straight Connector 2"/>
            <p:cNvCxnSpPr/>
            <p:nvPr/>
          </p:nvCxnSpPr>
          <p:spPr>
            <a:xfrm flipH="1">
              <a:off x="1439917" y="1499888"/>
              <a:ext cx="28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439917" y="2376180"/>
              <a:ext cx="28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439917" y="3284002"/>
              <a:ext cx="28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439917" y="4191824"/>
              <a:ext cx="28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1439917" y="5099646"/>
              <a:ext cx="28378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 rot="16200000">
            <a:off x="304394" y="2955781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Number Senators</a:t>
            </a:r>
          </a:p>
        </p:txBody>
      </p:sp>
    </p:spTree>
    <p:extLst>
      <p:ext uri="{BB962C8B-B14F-4D97-AF65-F5344CB8AC3E}">
        <p14:creationId xmlns:p14="http://schemas.microsoft.com/office/powerpoint/2010/main" val="95404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r="23413"/>
          <a:stretch/>
        </p:blipFill>
        <p:spPr>
          <a:xfrm>
            <a:off x="3383825" y="662382"/>
            <a:ext cx="5493475" cy="53717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18835" y="6348207"/>
            <a:ext cx="1410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AGE (days)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44029" y="6072878"/>
            <a:ext cx="5865189" cy="400110"/>
            <a:chOff x="3277648" y="6083817"/>
            <a:chExt cx="5865189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5957284" y="6083817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40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8103" y="6083817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50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40100" y="6083817"/>
              <a:ext cx="442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60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0113" y="6083817"/>
              <a:ext cx="4283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70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01690" y="6083817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80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63530" y="6083817"/>
              <a:ext cx="4331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30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4318" y="6083817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20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12358" y="6083817"/>
              <a:ext cx="402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10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77648" y="6083817"/>
              <a:ext cx="3161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fornian FB" panose="0207040306080B030204" pitchFamily="18" charset="0"/>
                </a:rPr>
                <a:t>0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900" y="640837"/>
            <a:ext cx="5486400" cy="5394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3261752" y="640542"/>
            <a:ext cx="129148" cy="5394186"/>
            <a:chOff x="3030070" y="474540"/>
            <a:chExt cx="340659" cy="5394186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030070" y="474540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030070" y="1553377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030070" y="2632214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030070" y="3711051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0070" y="4789888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30070" y="5868726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482571" y="455876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1,000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30047" y="1534713"/>
            <a:ext cx="572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800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28444" y="2613550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600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18826" y="3692387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400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26840" y="4771224"/>
            <a:ext cx="575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200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86527" y="5850061"/>
            <a:ext cx="316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Californian FB" panose="0207040306080B030204" pitchFamily="18" charset="0"/>
              </a:rPr>
              <a:t>0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90899" y="6013641"/>
            <a:ext cx="5486402" cy="144197"/>
            <a:chOff x="3370728" y="5847639"/>
            <a:chExt cx="5486402" cy="288391"/>
          </a:xfrm>
        </p:grpSpPr>
        <p:cxnSp>
          <p:nvCxnSpPr>
            <p:cNvPr id="34" name="Straight Connector 33"/>
            <p:cNvCxnSpPr/>
            <p:nvPr/>
          </p:nvCxnSpPr>
          <p:spPr>
            <a:xfrm rot="16200000">
              <a:off x="32370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>
              <a:off x="39228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>
              <a:off x="46086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>
              <a:off x="52944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59802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66660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7351875" y="5991835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8037675" y="5981292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>
              <a:off x="8723477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411187" y="1050950"/>
            <a:ext cx="1904961" cy="461665"/>
            <a:chOff x="3391016" y="884948"/>
            <a:chExt cx="1904961" cy="461665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3391016" y="1147438"/>
              <a:ext cx="142303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3778443" y="1098132"/>
              <a:ext cx="98612" cy="9861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002307" y="884948"/>
              <a:ext cx="293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68409" y="3292972"/>
            <a:ext cx="3060627" cy="461665"/>
            <a:chOff x="3348238" y="3126970"/>
            <a:chExt cx="3060627" cy="461665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348238" y="3389460"/>
              <a:ext cx="259613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4398130" y="3340154"/>
              <a:ext cx="98612" cy="9861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73517" y="3126970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3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1187" y="4391518"/>
            <a:ext cx="3737699" cy="461665"/>
            <a:chOff x="3391016" y="4225516"/>
            <a:chExt cx="3737699" cy="461665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391016" y="4488006"/>
              <a:ext cx="3251768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6073517" y="4438700"/>
              <a:ext cx="98612" cy="9861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72527" y="422551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4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83824" y="2136654"/>
            <a:ext cx="2628584" cy="461665"/>
            <a:chOff x="3363653" y="1970652"/>
            <a:chExt cx="2628584" cy="461665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3363653" y="2282448"/>
              <a:ext cx="217653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4704577" y="2233142"/>
              <a:ext cx="98612" cy="9861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47271" y="1970652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11187" y="5215381"/>
            <a:ext cx="4536775" cy="461665"/>
            <a:chOff x="3391016" y="5049379"/>
            <a:chExt cx="4536775" cy="46166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3391016" y="5361175"/>
              <a:ext cx="401383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3519933" y="5311869"/>
              <a:ext cx="98612" cy="98612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586031" y="5049379"/>
              <a:ext cx="3417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92300" y="986830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Medfly Survival</a:t>
            </a:r>
          </a:p>
          <a:p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and Reproduction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09537" y="3071984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lived	     left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550820" y="756150"/>
            <a:ext cx="2247794" cy="507984"/>
            <a:chOff x="1550820" y="756150"/>
            <a:chExt cx="2247794" cy="50798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2886527" y="986830"/>
              <a:ext cx="912087" cy="2773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550820" y="756150"/>
              <a:ext cx="1316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fornian FB" panose="0207040306080B030204" pitchFamily="18" charset="0"/>
                </a:rPr>
                <a:t>Capture 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800" y="4810018"/>
            <a:ext cx="2560320" cy="10972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117" y="2228042"/>
            <a:ext cx="2560320" cy="109728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800" y="3578800"/>
            <a:ext cx="2560320" cy="1097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428" y="590729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33823" y="590729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1970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56217" y="590729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2010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32064" y="2349966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Longitudinal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50750" y="3639762"/>
            <a:ext cx="1181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Cross-</a:t>
            </a:r>
          </a:p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Longitudinal</a:t>
            </a:r>
          </a:p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Extant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9987" y="590729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54839" y="59072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05107" y="590729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485487" y="614182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Judiciary-years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28633" y="621498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Year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99263" y="194015"/>
            <a:ext cx="643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fornian FB" panose="0207040306080B030204" pitchFamily="18" charset="0"/>
              </a:rPr>
              <a:t>Computational Concepts for Years-in-Judiciary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837117" y="2224945"/>
            <a:ext cx="0" cy="1100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853318" y="977185"/>
            <a:ext cx="0" cy="1100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50800" y="3557182"/>
            <a:ext cx="0" cy="1100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855658" y="4810018"/>
            <a:ext cx="0" cy="1100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1293265" y="3254426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Years-in-judiciary</a:t>
            </a:r>
          </a:p>
        </p:txBody>
      </p:sp>
      <p:pic>
        <p:nvPicPr>
          <p:cNvPr id="40" name="Picture 39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64924" y="978733"/>
            <a:ext cx="2560320" cy="109728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458637" y="4929558"/>
            <a:ext cx="11817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Cross-</a:t>
            </a:r>
          </a:p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Longitudinal</a:t>
            </a:r>
          </a:p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Extinct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2962" y="106017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Californian FB" panose="0207040306080B030204" pitchFamily="18" charset="0"/>
              </a:rPr>
              <a:t>Cross-sectional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33074" y="88692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(a)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33876" y="2219491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(c)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33876" y="3529824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28264" y="4840158"/>
            <a:ext cx="521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(g)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70610" y="886923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(b)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62050" y="2219491"/>
            <a:ext cx="54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(d)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90362" y="3529824"/>
            <a:ext cx="478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(f)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56157" y="4840158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b="1" dirty="0">
                <a:latin typeface="Californian FB" panose="0207040306080B030204" pitchFamily="18" charset="0"/>
              </a:rPr>
              <a:t>(h)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0206FF-D4CE-660B-ED9B-6B191B4F099F}"/>
              </a:ext>
            </a:extLst>
          </p:cNvPr>
          <p:cNvGraphicFramePr>
            <a:graphicFrameLocks/>
          </p:cNvGraphicFramePr>
          <p:nvPr/>
        </p:nvGraphicFramePr>
        <p:xfrm>
          <a:off x="6805221" y="969801"/>
          <a:ext cx="2377440" cy="109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105592" y="1024162"/>
            <a:ext cx="119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e(0) = 20.3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68796E4-225B-A592-DCD4-4AB9B7A5ADBB}"/>
              </a:ext>
            </a:extLst>
          </p:cNvPr>
          <p:cNvGraphicFramePr>
            <a:graphicFrameLocks/>
          </p:cNvGraphicFramePr>
          <p:nvPr/>
        </p:nvGraphicFramePr>
        <p:xfrm>
          <a:off x="6801919" y="2187426"/>
          <a:ext cx="2377440" cy="109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105592" y="235443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e(0) = 16.0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105592" y="3684714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e(0) = 18.2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05592" y="5014991"/>
            <a:ext cx="11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e(0) = 17.5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5888945-6BC6-DDED-20EE-01DE92B47161}"/>
              </a:ext>
            </a:extLst>
          </p:cNvPr>
          <p:cNvGraphicFramePr>
            <a:graphicFrameLocks/>
          </p:cNvGraphicFramePr>
          <p:nvPr/>
        </p:nvGraphicFramePr>
        <p:xfrm>
          <a:off x="6824137" y="3552059"/>
          <a:ext cx="2377440" cy="109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E57DCE3-22F6-7CD4-4A6E-3C36EF167F00}"/>
              </a:ext>
            </a:extLst>
          </p:cNvPr>
          <p:cNvGraphicFramePr>
            <a:graphicFrameLocks/>
          </p:cNvGraphicFramePr>
          <p:nvPr/>
        </p:nvGraphicFramePr>
        <p:xfrm>
          <a:off x="6895459" y="4907582"/>
          <a:ext cx="2377440" cy="109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DFA28AB0-B229-B5B2-3BF1-6E1C6C3879A6}"/>
              </a:ext>
            </a:extLst>
          </p:cNvPr>
          <p:cNvGrpSpPr/>
          <p:nvPr/>
        </p:nvGrpSpPr>
        <p:grpSpPr>
          <a:xfrm>
            <a:off x="7450611" y="5835052"/>
            <a:ext cx="1667054" cy="72246"/>
            <a:chOff x="7450611" y="5835052"/>
            <a:chExt cx="1667054" cy="7224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B89B8D-5E1F-C64B-17EF-3799E60E0785}"/>
                </a:ext>
              </a:extLst>
            </p:cNvPr>
            <p:cNvCxnSpPr/>
            <p:nvPr/>
          </p:nvCxnSpPr>
          <p:spPr>
            <a:xfrm>
              <a:off x="7455258" y="5854748"/>
              <a:ext cx="16624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514C34-6485-4823-8191-C8867AB60C95}"/>
                </a:ext>
              </a:extLst>
            </p:cNvPr>
            <p:cNvGrpSpPr/>
            <p:nvPr/>
          </p:nvGrpSpPr>
          <p:grpSpPr>
            <a:xfrm>
              <a:off x="7450611" y="5835052"/>
              <a:ext cx="1658742" cy="72246"/>
              <a:chOff x="7450611" y="5835051"/>
              <a:chExt cx="1658742" cy="20134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DADFD53-04E7-B98A-C5D0-F6A9450B92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0611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5AFA45C-3F5E-57F9-2917-AA9C37293F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82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86363E9-323D-26D0-DFAC-8252A7904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9353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094A13-22F6-D44A-EB30-4CE108EC97E7}"/>
              </a:ext>
            </a:extLst>
          </p:cNvPr>
          <p:cNvGrpSpPr/>
          <p:nvPr/>
        </p:nvGrpSpPr>
        <p:grpSpPr>
          <a:xfrm>
            <a:off x="7378114" y="1895675"/>
            <a:ext cx="1667054" cy="72246"/>
            <a:chOff x="7450611" y="5835052"/>
            <a:chExt cx="1667054" cy="7224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775E089-C56C-BA25-5BEA-0D00DBE11A7C}"/>
                </a:ext>
              </a:extLst>
            </p:cNvPr>
            <p:cNvCxnSpPr/>
            <p:nvPr/>
          </p:nvCxnSpPr>
          <p:spPr>
            <a:xfrm>
              <a:off x="7455258" y="5854748"/>
              <a:ext cx="16624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87BD21-91C7-C456-7BDC-FBB3B65F3B32}"/>
                </a:ext>
              </a:extLst>
            </p:cNvPr>
            <p:cNvGrpSpPr/>
            <p:nvPr/>
          </p:nvGrpSpPr>
          <p:grpSpPr>
            <a:xfrm>
              <a:off x="7450611" y="5835052"/>
              <a:ext cx="1658742" cy="72246"/>
              <a:chOff x="7450611" y="5835051"/>
              <a:chExt cx="1658742" cy="20134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1A4B72D-C623-5190-C49D-CC44AADE9E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0611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EF6A121-6837-F7E0-68D9-DEB7994177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82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53D694F-1483-D9B4-4524-593895FE2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9353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37ACEA-DE7E-16F2-5BE1-BDD19D2EA264}"/>
              </a:ext>
            </a:extLst>
          </p:cNvPr>
          <p:cNvGrpSpPr/>
          <p:nvPr/>
        </p:nvGrpSpPr>
        <p:grpSpPr>
          <a:xfrm>
            <a:off x="7363448" y="3108633"/>
            <a:ext cx="1667054" cy="72246"/>
            <a:chOff x="7450611" y="5835052"/>
            <a:chExt cx="1667054" cy="7224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BAA621-8FD4-C72C-34B1-7B72F3E6F30B}"/>
                </a:ext>
              </a:extLst>
            </p:cNvPr>
            <p:cNvCxnSpPr/>
            <p:nvPr/>
          </p:nvCxnSpPr>
          <p:spPr>
            <a:xfrm>
              <a:off x="7455258" y="5854748"/>
              <a:ext cx="16624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44D35CC-D7A3-5048-296D-E85AC7962271}"/>
                </a:ext>
              </a:extLst>
            </p:cNvPr>
            <p:cNvGrpSpPr/>
            <p:nvPr/>
          </p:nvGrpSpPr>
          <p:grpSpPr>
            <a:xfrm>
              <a:off x="7450611" y="5835052"/>
              <a:ext cx="1658742" cy="72246"/>
              <a:chOff x="7450611" y="5835051"/>
              <a:chExt cx="1658742" cy="201341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9A87B7F-0A28-33C4-45AB-514FE868D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0611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AC98090-4242-48AB-B066-68226CACC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82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E562EAB-D087-2E1A-FF8C-DA39B69A0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9353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44E8EA-EE7E-B2D0-0D2B-C3492AD9DF00}"/>
              </a:ext>
            </a:extLst>
          </p:cNvPr>
          <p:cNvGrpSpPr/>
          <p:nvPr/>
        </p:nvGrpSpPr>
        <p:grpSpPr>
          <a:xfrm>
            <a:off x="7400908" y="4481506"/>
            <a:ext cx="1667054" cy="72246"/>
            <a:chOff x="7450611" y="5835052"/>
            <a:chExt cx="1667054" cy="7224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A213AAB-B998-C48C-B621-C9A620009333}"/>
                </a:ext>
              </a:extLst>
            </p:cNvPr>
            <p:cNvCxnSpPr/>
            <p:nvPr/>
          </p:nvCxnSpPr>
          <p:spPr>
            <a:xfrm>
              <a:off x="7455258" y="5854748"/>
              <a:ext cx="16624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7BD6987-3A02-0B62-AD14-03D4590B8A41}"/>
                </a:ext>
              </a:extLst>
            </p:cNvPr>
            <p:cNvGrpSpPr/>
            <p:nvPr/>
          </p:nvGrpSpPr>
          <p:grpSpPr>
            <a:xfrm>
              <a:off x="7450611" y="5835052"/>
              <a:ext cx="1658742" cy="72246"/>
              <a:chOff x="7450611" y="5835051"/>
              <a:chExt cx="1658742" cy="201341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6AF4B52B-A132-BB12-F2A8-3FD2F0839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0611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39FDA4D-4763-1A7D-8637-8C5A46E94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79982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687C220-1441-1F62-95C1-A10AA2FB0B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9353" y="5835051"/>
                <a:ext cx="0" cy="2013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21783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DE739-E466-11FF-7F2E-4E1F772E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24025"/>
            <a:ext cx="60960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2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/>
          <p:cNvGraphicFramePr>
            <a:graphicFrameLocks/>
          </p:cNvGraphicFramePr>
          <p:nvPr/>
        </p:nvGraphicFramePr>
        <p:xfrm>
          <a:off x="3824398" y="1001758"/>
          <a:ext cx="4370022" cy="4778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3958936" y="1143037"/>
            <a:ext cx="4083628" cy="44888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807080" y="1143037"/>
            <a:ext cx="171725" cy="4488874"/>
            <a:chOff x="2824871" y="768926"/>
            <a:chExt cx="1278625" cy="448887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2824871" y="5257800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824871" y="4360022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824871" y="3462248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2824871" y="2564474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2824871" y="1666700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3491345" y="1217813"/>
              <a:ext cx="612151" cy="3591096"/>
              <a:chOff x="2824871" y="1217813"/>
              <a:chExt cx="1278625" cy="3591096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2824871" y="4808909"/>
                <a:ext cx="127862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2824871" y="3911135"/>
                <a:ext cx="127862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2824871" y="3013361"/>
                <a:ext cx="127862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2824871" y="2115587"/>
                <a:ext cx="127862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824871" y="1217813"/>
                <a:ext cx="127862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/>
            <p:nvPr/>
          </p:nvCxnSpPr>
          <p:spPr>
            <a:xfrm flipH="1">
              <a:off x="2824871" y="768926"/>
              <a:ext cx="12786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413681" y="958355"/>
            <a:ext cx="425117" cy="4858222"/>
            <a:chOff x="3372116" y="584244"/>
            <a:chExt cx="425117" cy="4858222"/>
          </a:xfrm>
        </p:grpSpPr>
        <p:sp>
          <p:nvSpPr>
            <p:cNvPr id="9" name="TextBox 8"/>
            <p:cNvSpPr txBox="1"/>
            <p:nvPr/>
          </p:nvSpPr>
          <p:spPr>
            <a:xfrm>
              <a:off x="3388146" y="5073134"/>
              <a:ext cx="409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30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72116" y="4175356"/>
              <a:ext cx="42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40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81734" y="3277578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50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80131" y="2379800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60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92955" y="1482022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70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81734" y="584244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80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61110" y="5619574"/>
            <a:ext cx="4080320" cy="91440"/>
            <a:chOff x="4085801" y="5245463"/>
            <a:chExt cx="4080320" cy="171725"/>
          </a:xfrm>
        </p:grpSpPr>
        <p:cxnSp>
          <p:nvCxnSpPr>
            <p:cNvPr id="53" name="Straight Connector 52"/>
            <p:cNvCxnSpPr/>
            <p:nvPr/>
          </p:nvCxnSpPr>
          <p:spPr>
            <a:xfrm rot="16200000" flipH="1" flipV="1">
              <a:off x="6052667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 flipV="1">
              <a:off x="6559565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 flipV="1">
              <a:off x="7076854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 flipV="1">
              <a:off x="7583752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 flipV="1">
              <a:off x="8080258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 flipV="1">
              <a:off x="3999938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 flipV="1">
              <a:off x="4517227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 flipV="1">
              <a:off x="5024125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 flipV="1">
              <a:off x="5520631" y="5331326"/>
              <a:ext cx="171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877101" y="566598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828904" y="5665985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0.2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331791" y="5665985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0.1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31564" y="5665985"/>
            <a:ext cx="426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0.3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830045" y="5665985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0.4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386720" y="5665985"/>
            <a:ext cx="255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862673" y="566598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338626" y="566598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09770" y="5665985"/>
            <a:ext cx="29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fornian FB" panose="0207040306080B030204" pitchFamily="18" charset="0"/>
              </a:rPr>
              <a:t>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01961" y="127135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Age</a:t>
            </a:r>
          </a:p>
          <a:p>
            <a:pPr algn="ctr"/>
            <a:r>
              <a:rPr lang="en-US" b="1" dirty="0">
                <a:latin typeface="Californian FB" panose="0207040306080B030204" pitchFamily="18" charset="0"/>
              </a:rPr>
              <a:t>Distribution</a:t>
            </a:r>
          </a:p>
          <a:p>
            <a:pPr algn="ctr"/>
            <a:r>
              <a:rPr lang="en-US" b="1" dirty="0">
                <a:latin typeface="Californian FB" panose="0207040306080B030204" pitchFamily="18" charset="0"/>
              </a:rPr>
              <a:t>(n=435)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79545" y="4708106"/>
            <a:ext cx="18373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Predicted Death</a:t>
            </a:r>
          </a:p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Distribution</a:t>
            </a:r>
          </a:p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(10.4 deaths/cycle)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975881" y="5976267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Deaths by Age</a:t>
            </a:r>
          </a:p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2-year Election Cycle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035887" y="5976267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fornian FB" panose="0207040306080B030204" pitchFamily="18" charset="0"/>
              </a:rPr>
              <a:t>Number of Members</a:t>
            </a:r>
          </a:p>
        </p:txBody>
      </p:sp>
      <p:sp>
        <p:nvSpPr>
          <p:cNvPr id="82" name="TextBox 81"/>
          <p:cNvSpPr txBox="1"/>
          <p:nvPr/>
        </p:nvSpPr>
        <p:spPr>
          <a:xfrm rot="16200000">
            <a:off x="2114855" y="3304279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Age (years)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2942" y="213927"/>
            <a:ext cx="41360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fornian FB" panose="0207040306080B030204" pitchFamily="18" charset="0"/>
              </a:rPr>
              <a:t>Actuarial Predictions for</a:t>
            </a:r>
          </a:p>
          <a:p>
            <a:pPr algn="ctr"/>
            <a:r>
              <a:rPr lang="en-US" sz="2400" b="1" dirty="0">
                <a:latin typeface="Californian FB" panose="0207040306080B030204" pitchFamily="18" charset="0"/>
              </a:rPr>
              <a:t>U.S. House of Representatives</a:t>
            </a:r>
          </a:p>
        </p:txBody>
      </p:sp>
    </p:spTree>
    <p:extLst>
      <p:ext uri="{BB962C8B-B14F-4D97-AF65-F5344CB8AC3E}">
        <p14:creationId xmlns:p14="http://schemas.microsoft.com/office/powerpoint/2010/main" val="386935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273" y="718515"/>
            <a:ext cx="68456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NBA: Distribution of Seasons Played and Remaining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92" y="3243944"/>
            <a:ext cx="4993015" cy="31530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185664" y="2482189"/>
            <a:ext cx="5643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NBA Roster:  450 players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3" y="561024"/>
            <a:ext cx="2348710" cy="17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1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566" y="677883"/>
            <a:ext cx="5444722" cy="53736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17772" y="663824"/>
            <a:ext cx="5486400" cy="53944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45416" y="6396335"/>
            <a:ext cx="2060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Seasons Played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1365" y="616952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55210" y="5873048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36264" y="6160276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61331" y="6160276"/>
            <a:ext cx="386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12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31821" y="6160276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14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30874" y="616027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16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93752" y="6160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43224" y="6160276"/>
            <a:ext cx="30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701688" y="6160276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34168" y="6160276"/>
            <a:ext cx="31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fornian FB" panose="0207040306080B030204" pitchFamily="18" charset="0"/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848422" y="677882"/>
            <a:ext cx="56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300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845216" y="1527763"/>
            <a:ext cx="56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250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837201" y="2371940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200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886894" y="3278317"/>
            <a:ext cx="526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150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973457" y="4954225"/>
            <a:ext cx="439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50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878879" y="4065998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384892" y="856809"/>
            <a:ext cx="165970" cy="5200906"/>
            <a:chOff x="3207027" y="1245138"/>
            <a:chExt cx="129148" cy="4623588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3207027" y="1245138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207027" y="2015736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207027" y="3556932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07027" y="5098128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3207027" y="5868726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207027" y="2786334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207027" y="4327530"/>
              <a:ext cx="1291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507498" y="6056003"/>
            <a:ext cx="5494921" cy="98703"/>
            <a:chOff x="3370729" y="5867014"/>
            <a:chExt cx="5494921" cy="98703"/>
          </a:xfrm>
        </p:grpSpPr>
        <p:cxnSp>
          <p:nvCxnSpPr>
            <p:cNvPr id="55" name="Straight Connector 54"/>
            <p:cNvCxnSpPr/>
            <p:nvPr/>
          </p:nvCxnSpPr>
          <p:spPr>
            <a:xfrm rot="16200000">
              <a:off x="3321377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>
              <a:off x="4008242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>
              <a:off x="4695107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>
              <a:off x="5381972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>
              <a:off x="6068837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>
              <a:off x="6755702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>
              <a:off x="7442567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>
              <a:off x="8816298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>
              <a:off x="8129432" y="5916366"/>
              <a:ext cx="987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844910" y="84129"/>
            <a:ext cx="317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Seasons Played in NBA </a:t>
            </a:r>
          </a:p>
        </p:txBody>
      </p:sp>
    </p:spTree>
    <p:extLst>
      <p:ext uri="{BB962C8B-B14F-4D97-AF65-F5344CB8AC3E}">
        <p14:creationId xmlns:p14="http://schemas.microsoft.com/office/powerpoint/2010/main" val="298916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0" y="3365175"/>
            <a:ext cx="2971800" cy="2743200"/>
          </a:xfrm>
          <a:prstGeom prst="rect">
            <a:avLst/>
          </a:prstGeom>
        </p:spPr>
      </p:pic>
      <p:pic>
        <p:nvPicPr>
          <p:cNvPr id="50" name="Picture 49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9876"/>
            <a:ext cx="2971800" cy="2743200"/>
          </a:xfrm>
          <a:prstGeom prst="rect">
            <a:avLst/>
          </a:prstGeom>
        </p:spPr>
      </p:pic>
      <p:pic>
        <p:nvPicPr>
          <p:cNvPr id="51" name="Picture 5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119984" y="3365175"/>
            <a:ext cx="2971800" cy="2743200"/>
          </a:xfrm>
          <a:prstGeom prst="rect">
            <a:avLst/>
          </a:prstGeom>
        </p:spPr>
      </p:pic>
      <p:pic>
        <p:nvPicPr>
          <p:cNvPr id="52" name="Picture 5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119984" y="444500"/>
            <a:ext cx="2971800" cy="27432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569066" y="4399000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fornian FB" panose="0207040306080B030204" pitchFamily="18" charset="0"/>
              </a:rPr>
              <a:t>Seasons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alifornian FB" panose="0207040306080B030204" pitchFamily="18" charset="0"/>
              </a:rPr>
              <a:t>played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96363" y="4399000"/>
            <a:ext cx="838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fornian FB" panose="0207040306080B030204" pitchFamily="18" charset="0"/>
              </a:rPr>
              <a:t>Seasons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alifornian FB" panose="0207040306080B030204" pitchFamily="18" charset="0"/>
              </a:rPr>
              <a:t>left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2409" y="516776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(a)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223000" y="516776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(b)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92409" y="3517225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(c)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223000" y="3517225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(d)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08484" y="5906482"/>
            <a:ext cx="1821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fornian FB" panose="0207040306080B030204" pitchFamily="18" charset="0"/>
              </a:rPr>
              <a:t>Seasons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1996515" y="2939995"/>
            <a:ext cx="1681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Californian FB" panose="0207040306080B030204" pitchFamily="18" charset="0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3695332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050615" y="1355040"/>
            <a:ext cx="4090771" cy="409077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050615" y="1345515"/>
            <a:ext cx="4090771" cy="40907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41961" y="5135551"/>
            <a:ext cx="3959833" cy="368084"/>
            <a:chOff x="6236590" y="5868259"/>
            <a:chExt cx="3959833" cy="368084"/>
          </a:xfrm>
        </p:grpSpPr>
        <p:sp>
          <p:nvSpPr>
            <p:cNvPr id="3" name="Rectangle 2"/>
            <p:cNvSpPr/>
            <p:nvPr/>
          </p:nvSpPr>
          <p:spPr>
            <a:xfrm>
              <a:off x="6236590" y="5868259"/>
              <a:ext cx="3959833" cy="368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359216" y="5869020"/>
              <a:ext cx="3666226" cy="90969"/>
              <a:chOff x="4295956" y="5436286"/>
              <a:chExt cx="3666226" cy="234825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>
                <a:off x="4295956" y="5436286"/>
                <a:ext cx="366622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295956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4754234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212512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670790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6129068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587346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045624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03902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962182" y="5436286"/>
                <a:ext cx="0" cy="2348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/>
          <p:cNvSpPr txBox="1"/>
          <p:nvPr/>
        </p:nvSpPr>
        <p:spPr>
          <a:xfrm>
            <a:off x="7337002" y="5253414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51901" y="5253414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081683" y="52534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22107" y="5253414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65150" y="52534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58069" y="5253414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735988" y="5253414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06256" y="525341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350033" y="54792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Seasons played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195657" y="5470518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Seasons remaining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416477" y="5253414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6110619" y="1897770"/>
            <a:ext cx="0" cy="32377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199507" y="-3703"/>
            <a:ext cx="59378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NBA Player Seasons Active (animation)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1960-2000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74688" y="3427164"/>
            <a:ext cx="8763856" cy="1477328"/>
            <a:chOff x="1674688" y="3427164"/>
            <a:chExt cx="8763856" cy="1477328"/>
          </a:xfrm>
        </p:grpSpPr>
        <p:sp>
          <p:nvSpPr>
            <p:cNvPr id="74" name="TextBox 73"/>
            <p:cNvSpPr txBox="1"/>
            <p:nvPr/>
          </p:nvSpPr>
          <p:spPr>
            <a:xfrm>
              <a:off x="8438946" y="3427164"/>
              <a:ext cx="199959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Distribution of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seasons remaining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in NBA by active players in a given year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74688" y="3427164"/>
              <a:ext cx="18616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Distribution of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seasons played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in NBA by active players in a given year</a:t>
              </a:r>
            </a:p>
          </p:txBody>
        </p:sp>
        <p:cxnSp>
          <p:nvCxnSpPr>
            <p:cNvPr id="6" name="Straight Arrow Connector 5"/>
            <p:cNvCxnSpPr>
              <a:stCxn id="74" idx="1"/>
            </p:cNvCxnSpPr>
            <p:nvPr/>
          </p:nvCxnSpPr>
          <p:spPr>
            <a:xfrm flipH="1">
              <a:off x="6858069" y="4165828"/>
              <a:ext cx="1580877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5" idx="3"/>
            </p:cNvCxnSpPr>
            <p:nvPr/>
          </p:nvCxnSpPr>
          <p:spPr>
            <a:xfrm>
              <a:off x="3536326" y="4165828"/>
              <a:ext cx="1769976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986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547332" y="1595887"/>
            <a:ext cx="150573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11433" y="467964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Player-year Ascendancy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 NBA Roster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9527" t="22100" r="9280" b="7679"/>
          <a:stretch/>
        </p:blipFill>
        <p:spPr>
          <a:xfrm>
            <a:off x="3312571" y="1796635"/>
            <a:ext cx="3983896" cy="34455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47332" y="1796635"/>
            <a:ext cx="1505735" cy="34455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3583" y="5273080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77150" y="5284999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3923" y="5273079"/>
            <a:ext cx="74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1993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30536" y="1476805"/>
            <a:ext cx="7418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14 years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623163" y="1827546"/>
            <a:ext cx="0" cy="344553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47502" y="3242402"/>
            <a:ext cx="7418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450 players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20506" y="2780737"/>
            <a:ext cx="153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Area in rectangle: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6,300 player-years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61668" y="3019245"/>
            <a:ext cx="5644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2281" y="3712366"/>
            <a:ext cx="945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4,725 player-years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17658" y="1933705"/>
            <a:ext cx="371904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The 450 players who were in the NBA in 2000 accounted for three fourth of the player years during the  14-year period from 1993 through 2007.</a:t>
            </a:r>
          </a:p>
        </p:txBody>
      </p:sp>
    </p:spTree>
    <p:extLst>
      <p:ext uri="{BB962C8B-B14F-4D97-AF65-F5344CB8AC3E}">
        <p14:creationId xmlns:p14="http://schemas.microsoft.com/office/powerpoint/2010/main" val="831834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177" y="2013962"/>
            <a:ext cx="2822887" cy="2822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01105" y="2668386"/>
            <a:ext cx="1667031" cy="19543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5" y="2013963"/>
            <a:ext cx="2822887" cy="28228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90278" y="2668386"/>
            <a:ext cx="863198" cy="19543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91" y="2013961"/>
            <a:ext cx="2822887" cy="28228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09906" y="2668386"/>
            <a:ext cx="394447" cy="19543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21710" y="2107454"/>
            <a:ext cx="68640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95%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 years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29784" y="2107454"/>
            <a:ext cx="75373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75%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14 years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60298" y="2107454"/>
            <a:ext cx="77617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26 years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48486" y="226317"/>
            <a:ext cx="40062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Player-year Ascendancy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2000 NBA Roster</a:t>
            </a:r>
          </a:p>
        </p:txBody>
      </p:sp>
    </p:spTree>
    <p:extLst>
      <p:ext uri="{BB962C8B-B14F-4D97-AF65-F5344CB8AC3E}">
        <p14:creationId xmlns:p14="http://schemas.microsoft.com/office/powerpoint/2010/main" val="1776418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1273" y="592555"/>
            <a:ext cx="68456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Stationary Populations: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prstClr val="black"/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Healthy lives lived and left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2384" y="2828091"/>
            <a:ext cx="45798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cs typeface="Helvetica" panose="020B0604020202020204" pitchFamily="34" charset="0"/>
              </a:rPr>
              <a:t>Medfly health</a:t>
            </a:r>
          </a:p>
          <a:p>
            <a:pPr marL="571500" marR="0" lvl="0" indent="-5715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Human health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55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6298" y="504691"/>
            <a:ext cx="5486400" cy="539448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fornian FB" panose="0207040306080B030204" pitchFamily="18" charset="0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61341" y="6003132"/>
            <a:ext cx="5927705" cy="400110"/>
            <a:chOff x="3215131" y="6083817"/>
            <a:chExt cx="5927705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6025410" y="608381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5697" y="6083817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35290" y="6083817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22899" y="6083817"/>
              <a:ext cx="442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701689" y="6083817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80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57919" y="6083817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310" y="6083817"/>
              <a:ext cx="4523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40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92320" y="6083817"/>
              <a:ext cx="442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60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131" y="6083817"/>
              <a:ext cx="44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80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41581" y="474540"/>
            <a:ext cx="129148" cy="5394186"/>
            <a:chOff x="3030070" y="474540"/>
            <a:chExt cx="340659" cy="5394186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030070" y="474540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030070" y="1553377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030070" y="2632214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030070" y="3711051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030070" y="4789888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030070" y="5868726"/>
              <a:ext cx="34065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2462400" y="289874"/>
            <a:ext cx="720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1,000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09877" y="1368711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800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08273" y="2447548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600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98655" y="3526385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400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06670" y="4605222"/>
            <a:ext cx="575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200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66357" y="5684059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0728" y="5874534"/>
            <a:ext cx="5486402" cy="107745"/>
            <a:chOff x="3370728" y="5847639"/>
            <a:chExt cx="5486402" cy="288391"/>
          </a:xfrm>
        </p:grpSpPr>
        <p:cxnSp>
          <p:nvCxnSpPr>
            <p:cNvPr id="34" name="Straight Connector 33"/>
            <p:cNvCxnSpPr/>
            <p:nvPr/>
          </p:nvCxnSpPr>
          <p:spPr>
            <a:xfrm rot="16200000">
              <a:off x="32370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>
              <a:off x="39228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>
              <a:off x="46086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>
              <a:off x="52944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59802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6666075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7351875" y="5991835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8037675" y="5981292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>
              <a:off x="8723477" y="6002378"/>
              <a:ext cx="2673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 flipV="1">
            <a:off x="6099498" y="505631"/>
            <a:ext cx="0" cy="53926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92394" y="504452"/>
            <a:ext cx="5486400" cy="53949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061" y="456755"/>
            <a:ext cx="5486400" cy="5402704"/>
          </a:xfrm>
          <a:prstGeom prst="rect">
            <a:avLst/>
          </a:prstGeom>
        </p:spPr>
      </p:pic>
      <p:pic>
        <p:nvPicPr>
          <p:cNvPr id="46" name="Picture 45"/>
          <p:cNvPicPr preferRelativeResize="0">
            <a:picLocks/>
          </p:cNvPicPr>
          <p:nvPr/>
        </p:nvPicPr>
        <p:blipFill rotWithShape="1">
          <a:blip r:embed="rId5"/>
          <a:srcRect l="13888" t="2793" r="5134" b="9599"/>
          <a:stretch/>
        </p:blipFill>
        <p:spPr>
          <a:xfrm>
            <a:off x="3337291" y="487668"/>
            <a:ext cx="5486400" cy="539496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6123562" y="474540"/>
            <a:ext cx="14429" cy="54248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4515044" y="1791772"/>
            <a:ext cx="3274431" cy="523220"/>
            <a:chOff x="4551238" y="883689"/>
            <a:chExt cx="3274431" cy="523220"/>
          </a:xfrm>
        </p:grpSpPr>
        <p:sp>
          <p:nvSpPr>
            <p:cNvPr id="53" name="TextBox 52"/>
            <p:cNvSpPr txBox="1"/>
            <p:nvPr/>
          </p:nvSpPr>
          <p:spPr>
            <a:xfrm>
              <a:off x="4551238" y="883689"/>
              <a:ext cx="9893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Lived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59112" y="883689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Left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118045" y="-20266"/>
            <a:ext cx="4011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Medfly Life Lived and Left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64124" y="6245352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Days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8914376" y="1208747"/>
            <a:ext cx="3417335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Stationary Population Identity: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The proportion of individuals </a:t>
            </a: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x days old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in a population equals</a:t>
            </a:r>
          </a:p>
          <a:p>
            <a:pPr marL="0" marR="0" lvl="0" indent="0" algn="l" defTabSz="914400" rtl="0" eaLnBrk="1" fontAlgn="auto" latinLnBrk="0" hangingPunct="1"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the proportion that have </a:t>
            </a: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x days left to live</a:t>
            </a:r>
          </a:p>
        </p:txBody>
      </p:sp>
    </p:spTree>
    <p:extLst>
      <p:ext uri="{BB962C8B-B14F-4D97-AF65-F5344CB8AC3E}">
        <p14:creationId xmlns:p14="http://schemas.microsoft.com/office/powerpoint/2010/main" val="7062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48" y="1553497"/>
            <a:ext cx="2654300" cy="2359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420729" y="79324"/>
            <a:ext cx="50942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Supine Behavior in Medflies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589673" y="1132810"/>
            <a:ext cx="52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live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510548" y="2467897"/>
            <a:ext cx="2641600" cy="2635250"/>
            <a:chOff x="3696" y="2505"/>
            <a:chExt cx="1664" cy="166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5">
              <a:lum brigh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744"/>
              <a:ext cx="1664" cy="14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368" y="2505"/>
              <a:ext cx="4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supine</a:t>
              </a:r>
            </a:p>
          </p:txBody>
        </p:sp>
      </p:grp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7329948" y="3763297"/>
            <a:ext cx="2819400" cy="2500313"/>
            <a:chOff x="1872" y="1785"/>
            <a:chExt cx="1776" cy="1575"/>
          </a:xfrm>
        </p:grpSpPr>
        <p:graphicFrame>
          <p:nvGraphicFramePr>
            <p:cNvPr id="9" name="Object 9"/>
            <p:cNvGraphicFramePr>
              <a:graphicFrameLocks noChangeAspect="1"/>
            </p:cNvGraphicFramePr>
            <p:nvPr/>
          </p:nvGraphicFramePr>
          <p:xfrm>
            <a:off x="1872" y="2020"/>
            <a:ext cx="1776" cy="1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6799893" imgH="4905579" progId="Paint.Picture">
                    <p:embed/>
                  </p:oleObj>
                </mc:Choice>
                <mc:Fallback>
                  <p:oleObj name="Bitmap Image" r:id="rId6" imgW="6799893" imgH="4905579" progId="Paint.Picture">
                    <p:embed/>
                    <p:pic>
                      <p:nvPicPr>
                        <p:cNvPr id="9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lum bright="2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020"/>
                          <a:ext cx="1776" cy="134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2592" y="1785"/>
              <a:ext cx="3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dead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1451" t="22545" r="16291" b="32724"/>
          <a:stretch/>
        </p:blipFill>
        <p:spPr>
          <a:xfrm>
            <a:off x="7263727" y="927551"/>
            <a:ext cx="4790623" cy="16681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53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375" y="503904"/>
            <a:ext cx="7467600" cy="547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772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24995" y="3314700"/>
            <a:ext cx="4572000" cy="2560320"/>
          </a:xfrm>
          <a:prstGeom prst="rect">
            <a:avLst/>
          </a:prstGeom>
        </p:spPr>
      </p:pic>
      <p:pic>
        <p:nvPicPr>
          <p:cNvPr id="7" name="Picture 6"/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995" y="485349"/>
            <a:ext cx="4572000" cy="25648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3916045" y="5877725"/>
            <a:ext cx="4389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916045" y="3052331"/>
            <a:ext cx="43899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3916045" y="5864839"/>
            <a:ext cx="4389900" cy="94177"/>
            <a:chOff x="3916045" y="6193607"/>
            <a:chExt cx="4389900" cy="25856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1109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3793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6476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9160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426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5742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3059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768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451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135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2818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2084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9401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916045" y="3039916"/>
            <a:ext cx="4389900" cy="94177"/>
            <a:chOff x="3916045" y="6193607"/>
            <a:chExt cx="4389900" cy="25856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1109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793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6476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9160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26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57429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305945" y="6195317"/>
              <a:ext cx="0" cy="256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4768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7451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0135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2818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20847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940120" y="6193607"/>
              <a:ext cx="0" cy="135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968590" y="5948740"/>
            <a:ext cx="288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48521" y="5948740"/>
            <a:ext cx="38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40475" y="5948740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72503" y="594874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04704" y="5948740"/>
            <a:ext cx="388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50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15901" y="5948740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100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667523" y="594874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150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84486" y="6358308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TIME (days)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89161" y="666112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(a)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989161" y="3687950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819089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870" y="1351695"/>
            <a:ext cx="5544460" cy="407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418645" y="1438517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Average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9.7 days left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3723" y="2995724"/>
            <a:ext cx="141417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Average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34.0 days left</a:t>
            </a:r>
          </a:p>
        </p:txBody>
      </p:sp>
    </p:spTree>
    <p:extLst>
      <p:ext uri="{BB962C8B-B14F-4D97-AF65-F5344CB8AC3E}">
        <p14:creationId xmlns:p14="http://schemas.microsoft.com/office/powerpoint/2010/main" val="2281750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27583" y="1843207"/>
            <a:ext cx="68456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Baltimore Longitudinal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4400" baseline="0" dirty="0">
                <a:solidFill>
                  <a:prstClr val="black"/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Aging</a:t>
            </a:r>
            <a:r>
              <a:rPr lang="en-US" sz="4400" dirty="0">
                <a:solidFill>
                  <a:prstClr val="black"/>
                </a:solidFill>
                <a:latin typeface="Californian FB" panose="0207040306080B030204" pitchFamily="18" charset="0"/>
                <a:cs typeface="Helvetica" panose="020B0604020202020204" pitchFamily="34" charset="0"/>
              </a:rPr>
              <a:t> Study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fornian FB" panose="0207040306080B030204" pitchFamily="18" charset="0"/>
              <a:ea typeface="Calibri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69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093" y="1287251"/>
            <a:ext cx="4773419" cy="41914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93393" y="1287251"/>
            <a:ext cx="1790700" cy="4191405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45755" y="5555081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95771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44073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92375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40677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8979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37280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01327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265373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9420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93467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57512" y="5478656"/>
            <a:ext cx="0" cy="110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13837" y="555508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06592" y="5555081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31389" y="5555081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60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08845" y="5555081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80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47339" y="5555081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039351" y="5864470"/>
            <a:ext cx="1992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AGE (years)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693392" y="1287250"/>
            <a:ext cx="6564120" cy="41914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60447" y="1688638"/>
            <a:ext cx="1954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Systolic Blood</a:t>
            </a:r>
          </a:p>
          <a:p>
            <a:pPr algn="ctr"/>
            <a:r>
              <a:rPr lang="en-US" sz="2400" dirty="0">
                <a:latin typeface="Californian FB" panose="0207040306080B030204" pitchFamily="18" charset="0"/>
              </a:rPr>
              <a:t>Pressure</a:t>
            </a:r>
          </a:p>
          <a:p>
            <a:pPr algn="ctr"/>
            <a:r>
              <a:rPr lang="en-US" sz="2400" dirty="0">
                <a:latin typeface="Californian FB" panose="0207040306080B030204" pitchFamily="18" charset="0"/>
              </a:rPr>
              <a:t>(mm Hg)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7822604" y="1573796"/>
            <a:ext cx="1224735" cy="1043247"/>
            <a:chOff x="3053690" y="1452262"/>
            <a:chExt cx="1224735" cy="1043247"/>
          </a:xfrm>
        </p:grpSpPr>
        <p:sp>
          <p:nvSpPr>
            <p:cNvPr id="39" name="TextBox 38"/>
            <p:cNvSpPr txBox="1"/>
            <p:nvPr/>
          </p:nvSpPr>
          <p:spPr>
            <a:xfrm>
              <a:off x="3418894" y="1452262"/>
              <a:ext cx="859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alifornian FB" panose="0207040306080B030204" pitchFamily="18" charset="0"/>
                </a:rPr>
                <a:t>&lt; 140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18893" y="1972289"/>
              <a:ext cx="859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u="sng" dirty="0">
                  <a:latin typeface="Californian FB" panose="0207040306080B030204" pitchFamily="18" charset="0"/>
                </a:rPr>
                <a:t>&gt; </a:t>
              </a:r>
              <a:r>
                <a:rPr lang="en-US" sz="2800" dirty="0">
                  <a:latin typeface="Californian FB" panose="0207040306080B030204" pitchFamily="18" charset="0"/>
                </a:rPr>
                <a:t>140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053690" y="1698975"/>
              <a:ext cx="309716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053690" y="2230417"/>
              <a:ext cx="309716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670990" y="397681"/>
            <a:ext cx="4495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Baltimore Longitudinal Study</a:t>
            </a:r>
          </a:p>
        </p:txBody>
      </p:sp>
    </p:spTree>
    <p:extLst>
      <p:ext uri="{BB962C8B-B14F-4D97-AF65-F5344CB8AC3E}">
        <p14:creationId xmlns:p14="http://schemas.microsoft.com/office/powerpoint/2010/main" val="1874441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37322" y="775779"/>
            <a:ext cx="7315200" cy="5301207"/>
            <a:chOff x="2371604" y="1609545"/>
            <a:chExt cx="7315200" cy="49367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604" y="1609545"/>
              <a:ext cx="7315200" cy="3425257"/>
            </a:xfrm>
            <a:prstGeom prst="rect">
              <a:avLst/>
            </a:prstGeom>
          </p:spPr>
        </p:pic>
        <p:pic>
          <p:nvPicPr>
            <p:cNvPr id="7" name="Picture 6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1604" y="2888728"/>
              <a:ext cx="7315200" cy="3657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6179821" y="748596"/>
            <a:ext cx="3657600" cy="5268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125" y="795834"/>
            <a:ext cx="3691345" cy="529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848" y="732273"/>
            <a:ext cx="3657600" cy="53012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39370" y="761031"/>
            <a:ext cx="7223760" cy="5303520"/>
            <a:chOff x="2049349" y="394557"/>
            <a:chExt cx="7315200" cy="5194737"/>
          </a:xfrm>
        </p:grpSpPr>
        <p:sp>
          <p:nvSpPr>
            <p:cNvPr id="8" name="Rectangle 7"/>
            <p:cNvSpPr/>
            <p:nvPr/>
          </p:nvSpPr>
          <p:spPr>
            <a:xfrm>
              <a:off x="2049349" y="394557"/>
              <a:ext cx="7315200" cy="51947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5706949" y="394557"/>
              <a:ext cx="0" cy="51947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664091" y="919300"/>
            <a:ext cx="3084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Systolic Blood Pressure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fornian FB" panose="0207040306080B030204" pitchFamily="18" charset="0"/>
              </a:rPr>
              <a:t>(mm Hg)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76044" y="6117332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0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22574" y="6062239"/>
            <a:ext cx="7298622" cy="110186"/>
            <a:chOff x="2522574" y="6175958"/>
            <a:chExt cx="7298622" cy="30694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22574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43680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64786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685892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06998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8103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66722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605341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343960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082579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821196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639025" y="611733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62118" y="611733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94028" y="611733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47726" y="61173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80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54136" y="6117332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3929" y="6117332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7497" y="611733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67934" y="6117332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60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06013" y="611733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80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53407" y="6117332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87977" y="3736976"/>
            <a:ext cx="1518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fornian FB" panose="0207040306080B030204" pitchFamily="18" charset="0"/>
              </a:rPr>
              <a:t>Life lived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81179" y="3736976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fornian FB" panose="0207040306080B030204" pitchFamily="18" charset="0"/>
              </a:rPr>
              <a:t>Life left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398622" y="1830313"/>
            <a:ext cx="1224735" cy="1043247"/>
            <a:chOff x="3053690" y="1452262"/>
            <a:chExt cx="1224735" cy="1043247"/>
          </a:xfrm>
        </p:grpSpPr>
        <p:sp>
          <p:nvSpPr>
            <p:cNvPr id="40" name="TextBox 39"/>
            <p:cNvSpPr txBox="1"/>
            <p:nvPr/>
          </p:nvSpPr>
          <p:spPr>
            <a:xfrm>
              <a:off x="3418894" y="1452262"/>
              <a:ext cx="859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&lt; 140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18893" y="1972289"/>
              <a:ext cx="859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&gt; </a:t>
              </a:r>
              <a:r>
                <a:rPr lang="en-US" sz="2800" dirty="0">
                  <a:solidFill>
                    <a:schemeClr val="bg1"/>
                  </a:solidFill>
                  <a:latin typeface="Californian FB" panose="0207040306080B030204" pitchFamily="18" charset="0"/>
                </a:rPr>
                <a:t>140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053690" y="1698975"/>
              <a:ext cx="309716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053690" y="2230417"/>
              <a:ext cx="309716" cy="4571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903693" y="37400"/>
            <a:ext cx="4495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Baltimore Longitudinal Study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59064" y="6340056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74712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5785" y="1009917"/>
            <a:ext cx="164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No hypertension: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Avg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 = 75.7 years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39370" y="800051"/>
            <a:ext cx="7223760" cy="5352525"/>
            <a:chOff x="2835785" y="1136993"/>
            <a:chExt cx="7223760" cy="5352525"/>
          </a:xfrm>
        </p:grpSpPr>
        <p:sp>
          <p:nvSpPr>
            <p:cNvPr id="6" name="TextBox 5"/>
            <p:cNvSpPr txBox="1"/>
            <p:nvPr/>
          </p:nvSpPr>
          <p:spPr>
            <a:xfrm>
              <a:off x="2896699" y="3174712"/>
              <a:ext cx="14991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Hypertension: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Avg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fornian FB" panose="0207040306080B030204" pitchFamily="18" charset="0"/>
                  <a:ea typeface="+mn-ea"/>
                  <a:cs typeface="+mn-cs"/>
                </a:rPr>
                <a:t> = 81.5 years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785" y="1136993"/>
              <a:ext cx="7223760" cy="453933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3211" y="2046927"/>
              <a:ext cx="7216334" cy="444259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515306" y="824554"/>
            <a:ext cx="7223760" cy="5303520"/>
            <a:chOff x="2049349" y="394557"/>
            <a:chExt cx="7315200" cy="5194737"/>
          </a:xfrm>
        </p:grpSpPr>
        <p:sp>
          <p:nvSpPr>
            <p:cNvPr id="8" name="Rectangle 7"/>
            <p:cNvSpPr/>
            <p:nvPr/>
          </p:nvSpPr>
          <p:spPr>
            <a:xfrm>
              <a:off x="2049349" y="394557"/>
              <a:ext cx="7315200" cy="5194737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706949" y="394557"/>
              <a:ext cx="0" cy="5194737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667469" y="901243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No hypertension: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e(0) = 75.7 years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55636" y="2860190"/>
            <a:ext cx="1805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Hypertension: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e(0) = 81.5 years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6716" y="6161196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0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19342" y="6106103"/>
            <a:ext cx="7223760" cy="110186"/>
            <a:chOff x="2522574" y="6175958"/>
            <a:chExt cx="7298622" cy="30694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22574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43680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964786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685892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06998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8103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66722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605341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343960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082579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821196" y="6175958"/>
              <a:ext cx="0" cy="30694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6599697" y="61611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22790" y="6161196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54700" y="616119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60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08398" y="616119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80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14808" y="6161196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24601" y="6161196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88169" y="6161196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40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28606" y="6161196"/>
            <a:ext cx="442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60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66685" y="616119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80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53407" y="6161196"/>
            <a:ext cx="53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37229" y="4288720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Life lived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97568" y="4288720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fornian FB" panose="0207040306080B030204" pitchFamily="18" charset="0"/>
              </a:rPr>
              <a:t>Life left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36195" y="133656"/>
            <a:ext cx="8230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fornian FB" panose="0207040306080B030204" pitchFamily="18" charset="0"/>
              </a:rPr>
              <a:t>Baltimore Longitudinal Study (Systolic Blood Pressure)</a:t>
            </a:r>
          </a:p>
        </p:txBody>
      </p:sp>
    </p:spTree>
    <p:extLst>
      <p:ext uri="{BB962C8B-B14F-4D97-AF65-F5344CB8AC3E}">
        <p14:creationId xmlns:p14="http://schemas.microsoft.com/office/powerpoint/2010/main" val="3481080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44227" y="563058"/>
            <a:ext cx="7779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Helvetica" panose="020B0604020202020204" pitchFamily="34" charset="0"/>
              </a:rPr>
              <a:t>Stationary World Population: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459" y="1778899"/>
            <a:ext cx="4818115" cy="36927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973" y="261936"/>
            <a:ext cx="1906538" cy="8388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1886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584561" y="4670489"/>
            <a:ext cx="33009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588863" y="1531914"/>
            <a:ext cx="0" cy="3138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483510" y="1531914"/>
            <a:ext cx="101051" cy="3138575"/>
            <a:chOff x="3360993" y="1148289"/>
            <a:chExt cx="417323" cy="3138575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3360993" y="4286864"/>
              <a:ext cx="4173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60993" y="3240673"/>
              <a:ext cx="4173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360993" y="2194481"/>
              <a:ext cx="4173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360993" y="1148289"/>
              <a:ext cx="4173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3559277" y="1671385"/>
              <a:ext cx="219039" cy="2092384"/>
              <a:chOff x="3360993" y="1671385"/>
              <a:chExt cx="417323" cy="2092384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>
                <a:off x="3360993" y="3763769"/>
                <a:ext cx="4173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3360993" y="1671385"/>
                <a:ext cx="4173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3360993" y="2717577"/>
                <a:ext cx="4173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TextBox 8"/>
          <p:cNvSpPr txBox="1"/>
          <p:nvPr/>
        </p:nvSpPr>
        <p:spPr>
          <a:xfrm>
            <a:off x="4227479" y="448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fornian FB" panose="0207040306080B030204" pitchFamily="18" charset="0"/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13667" y="34273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fornian FB" panose="0207040306080B030204" pitchFamily="18" charset="0"/>
              </a:rPr>
              <a:t>50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28707" y="239843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fornian FB" panose="0207040306080B030204" pitchFamily="18" charset="0"/>
              </a:rPr>
              <a:t>100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35119" y="134342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lifornian FB" panose="0207040306080B030204" pitchFamily="18" charset="0"/>
              </a:rPr>
              <a:t>150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9481" y="304482"/>
            <a:ext cx="212269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World Fertility</a:t>
            </a:r>
          </a:p>
          <a:p>
            <a:pPr algn="ctr"/>
            <a:r>
              <a:rPr lang="en-US" sz="1400" dirty="0">
                <a:latin typeface="Californian FB" panose="0207040306080B030204" pitchFamily="18" charset="0"/>
              </a:rPr>
              <a:t>United Nations (2019)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2736421" y="2884864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Number of Countries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05607" y="2340691"/>
            <a:ext cx="1340432" cy="2329018"/>
            <a:chOff x="5423813" y="2307561"/>
            <a:chExt cx="1241484" cy="2329018"/>
          </a:xfrm>
        </p:grpSpPr>
        <p:sp>
          <p:nvSpPr>
            <p:cNvPr id="10" name="Rectangle 9"/>
            <p:cNvSpPr/>
            <p:nvPr/>
          </p:nvSpPr>
          <p:spPr>
            <a:xfrm>
              <a:off x="5663450" y="2630799"/>
              <a:ext cx="762211" cy="20057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23813" y="2307561"/>
              <a:ext cx="1241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fornian FB" panose="0207040306080B030204" pitchFamily="18" charset="0"/>
                </a:rPr>
                <a:t>98 countries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01884" y="1903938"/>
            <a:ext cx="1425391" cy="2769913"/>
            <a:chOff x="6542110" y="1866666"/>
            <a:chExt cx="1320172" cy="2769913"/>
          </a:xfrm>
        </p:grpSpPr>
        <p:sp>
          <p:nvSpPr>
            <p:cNvPr id="49" name="Rectangle 48"/>
            <p:cNvSpPr/>
            <p:nvPr/>
          </p:nvSpPr>
          <p:spPr>
            <a:xfrm>
              <a:off x="6821089" y="2227676"/>
              <a:ext cx="762211" cy="240890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42110" y="1866666"/>
              <a:ext cx="1320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fornian FB" panose="0207040306080B030204" pitchFamily="18" charset="0"/>
                </a:rPr>
                <a:t>109 countries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399059" y="4742052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&gt; 2.1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89447" y="4742052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Californian FB" panose="0207040306080B030204" pitchFamily="18" charset="0"/>
              </a:rPr>
              <a:t>&lt;</a:t>
            </a:r>
            <a:r>
              <a:rPr lang="en-US" dirty="0">
                <a:latin typeface="Californian FB" panose="0207040306080B030204" pitchFamily="18" charset="0"/>
              </a:rPr>
              <a:t> 2.1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687230" y="5008918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Californian FB" panose="0207040306080B030204" pitchFamily="18" charset="0"/>
              </a:rPr>
              <a:t>Fertility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2866" y="2939000"/>
            <a:ext cx="97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fornian FB" panose="0207040306080B030204" pitchFamily="18" charset="0"/>
              </a:rPr>
              <a:t>Below or equal to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alifornian FB" panose="0207040306080B030204" pitchFamily="18" charset="0"/>
              </a:rPr>
              <a:t>replacement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085881" y="4855155"/>
            <a:ext cx="183079" cy="15376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flipH="1">
            <a:off x="7508930" y="4833745"/>
            <a:ext cx="183079" cy="15376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38325" y="3105212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Californian FB" panose="0207040306080B030204" pitchFamily="18" charset="0"/>
              </a:rPr>
              <a:t>Above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Californian FB" panose="0207040306080B030204" pitchFamily="18" charset="0"/>
              </a:rPr>
              <a:t>replacement</a:t>
            </a:r>
          </a:p>
        </p:txBody>
      </p:sp>
    </p:spTree>
    <p:extLst>
      <p:ext uri="{BB962C8B-B14F-4D97-AF65-F5344CB8AC3E}">
        <p14:creationId xmlns:p14="http://schemas.microsoft.com/office/powerpoint/2010/main" val="47206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67" grpId="0" animBg="1"/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03204" y="2412794"/>
            <a:ext cx="6985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Population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Helvetica" panose="020B0604020202020204" pitchFamily="34" charset="0"/>
              <a:ea typeface="Calibri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8841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031" y="1108702"/>
            <a:ext cx="6187158" cy="5749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5056" y="31484"/>
            <a:ext cx="307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alifornian FB" panose="0207040306080B030204" pitchFamily="18" charset="0"/>
              </a:rPr>
              <a:t>World</a:t>
            </a:r>
          </a:p>
          <a:p>
            <a:pPr algn="ctr"/>
            <a:r>
              <a:rPr lang="en-US" sz="2800" b="1" dirty="0">
                <a:latin typeface="Californian FB" panose="0207040306080B030204" pitchFamily="18" charset="0"/>
              </a:rPr>
              <a:t>Life Lived and Left</a:t>
            </a:r>
          </a:p>
        </p:txBody>
      </p:sp>
      <p:sp>
        <p:nvSpPr>
          <p:cNvPr id="2" name="Left Arrow 1"/>
          <p:cNvSpPr/>
          <p:nvPr/>
        </p:nvSpPr>
        <p:spPr>
          <a:xfrm>
            <a:off x="7560071" y="3532354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7254572" y="5331656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6817036" y="6457450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flipH="1">
            <a:off x="4251515" y="4717140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9063589" y="1177528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9084189" y="1565902"/>
            <a:ext cx="226142" cy="167148"/>
          </a:xfrm>
          <a:prstGeom prst="lef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4" grpId="0" animBg="1"/>
      <p:bldP spid="15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899" y="1338005"/>
            <a:ext cx="2743200" cy="2631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898" y="3996664"/>
            <a:ext cx="2743200" cy="25419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056" y="1346007"/>
            <a:ext cx="2743200" cy="2549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414" y="3969761"/>
            <a:ext cx="2743200" cy="2568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414" y="1346007"/>
            <a:ext cx="2743200" cy="25228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3656" y="3986365"/>
            <a:ext cx="2743200" cy="2535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5056" y="31484"/>
            <a:ext cx="3078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atin typeface="Californian FB" panose="0207040306080B030204" pitchFamily="18" charset="0"/>
              </a:rPr>
              <a:t>World</a:t>
            </a:r>
          </a:p>
          <a:p>
            <a:pPr algn="ctr"/>
            <a:r>
              <a:rPr lang="en-US" sz="2800" b="1" dirty="0">
                <a:latin typeface="Californian FB" panose="0207040306080B030204" pitchFamily="18" charset="0"/>
              </a:rPr>
              <a:t>Life Lived and Left</a:t>
            </a:r>
          </a:p>
        </p:txBody>
      </p:sp>
    </p:spTree>
    <p:extLst>
      <p:ext uri="{BB962C8B-B14F-4D97-AF65-F5344CB8AC3E}">
        <p14:creationId xmlns:p14="http://schemas.microsoft.com/office/powerpoint/2010/main" val="21694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 preferRelativeResize="0">
            <a:picLocks noChangeAspect="1"/>
          </p:cNvPicPr>
          <p:nvPr/>
        </p:nvPicPr>
        <p:blipFill rotWithShape="1">
          <a:blip r:embed="rId3"/>
          <a:srcRect l="3647" t="10598" r="849" b="2256"/>
          <a:stretch/>
        </p:blipFill>
        <p:spPr>
          <a:xfrm>
            <a:off x="2708667" y="1469204"/>
            <a:ext cx="6889959" cy="36859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19907" y="1366465"/>
            <a:ext cx="7109720" cy="37706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640346" y="3883631"/>
            <a:ext cx="6937479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028530" y="1212354"/>
            <a:ext cx="460382" cy="4099119"/>
            <a:chOff x="1823050" y="1212354"/>
            <a:chExt cx="460382" cy="4099119"/>
          </a:xfrm>
        </p:grpSpPr>
        <p:sp>
          <p:nvSpPr>
            <p:cNvPr id="15" name="TextBox 14"/>
            <p:cNvSpPr txBox="1"/>
            <p:nvPr/>
          </p:nvSpPr>
          <p:spPr>
            <a:xfrm>
              <a:off x="1864728" y="121235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80144" y="370924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23050" y="4942141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-10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1596" y="243511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10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08008" y="1834007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15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86556" y="3067039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08009" y="4310280"/>
              <a:ext cx="375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Californian FB" panose="0207040306080B030204" pitchFamily="18" charset="0"/>
                </a:rPr>
                <a:t>-5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499185" y="1366465"/>
            <a:ext cx="137160" cy="3769418"/>
            <a:chOff x="9257016" y="1469204"/>
            <a:chExt cx="297950" cy="3738596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9257016" y="1469204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257016" y="2092303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257016" y="2715402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257016" y="3338501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257016" y="3961600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257016" y="4584699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257016" y="5207800"/>
              <a:ext cx="2979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428306" y="5254096"/>
            <a:ext cx="6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1950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98832" y="525409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1960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70962" y="52540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1970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30268" y="5254096"/>
            <a:ext cx="6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1980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00794" y="5254096"/>
            <a:ext cx="61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1990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74526" y="5254096"/>
            <a:ext cx="6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2000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91541" y="5254096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2010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268483" y="5295094"/>
            <a:ext cx="65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2020</a:t>
            </a:r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2753283" y="5202489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3719018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9513427" y="519978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>
            <a:off x="4684753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650488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8547693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>
            <a:off x="6616223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6200000">
            <a:off x="7581958" y="5202491"/>
            <a:ext cx="1287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504489" y="1682635"/>
            <a:ext cx="8178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World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26317" y="2399451"/>
            <a:ext cx="5741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U.S.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07081" y="2869939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fornian FB" panose="0207040306080B030204" pitchFamily="18" charset="0"/>
              </a:rPr>
              <a:t>Italy</a:t>
            </a:r>
          </a:p>
        </p:txBody>
      </p:sp>
      <p:sp>
        <p:nvSpPr>
          <p:cNvPr id="53" name="TextBox 52"/>
          <p:cNvSpPr txBox="1"/>
          <p:nvPr/>
        </p:nvSpPr>
        <p:spPr>
          <a:xfrm rot="16200000">
            <a:off x="659231" y="2990650"/>
            <a:ext cx="221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Years Difference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577825" y="3413349"/>
            <a:ext cx="1483465" cy="2267456"/>
            <a:chOff x="9577825" y="3413349"/>
            <a:chExt cx="1483465" cy="2267456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9719795" y="5136639"/>
              <a:ext cx="12002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9577825" y="3413349"/>
              <a:ext cx="1483465" cy="610241"/>
            </a:xfrm>
            <a:prstGeom prst="line">
              <a:avLst/>
            </a:prstGeom>
            <a:ln w="28575">
              <a:solidFill>
                <a:srgbClr val="C499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9594855" y="3884074"/>
              <a:ext cx="1121307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0276888" y="5311473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alifornian FB" panose="0207040306080B030204" pitchFamily="18" charset="0"/>
                </a:rPr>
                <a:t>2030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16200000">
              <a:off x="10517023" y="5216160"/>
              <a:ext cx="12879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0716162" y="3854488"/>
              <a:ext cx="0" cy="1297273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676402" y="377455"/>
            <a:ext cx="2526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fornian FB" panose="0207040306080B030204" pitchFamily="18" charset="0"/>
              </a:rPr>
              <a:t>Years Difference in</a:t>
            </a:r>
          </a:p>
          <a:p>
            <a:pPr algn="ctr"/>
            <a:r>
              <a:rPr lang="en-US" sz="2400" dirty="0">
                <a:latin typeface="Californian FB" panose="0207040306080B030204" pitchFamily="18" charset="0"/>
              </a:rPr>
              <a:t>Life lived and left</a:t>
            </a: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349950" y="3801769"/>
            <a:ext cx="137160" cy="13716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0637824" y="3810829"/>
            <a:ext cx="137160" cy="137160"/>
          </a:xfrm>
          <a:prstGeom prst="ellipse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0708" y="68826"/>
            <a:ext cx="32047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Next Steps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222" y="992156"/>
            <a:ext cx="6102953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Generalize (lived/left)</a:t>
            </a:r>
          </a:p>
          <a:p>
            <a:pPr marL="742950" marR="0" lvl="0" indent="-7429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Explore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interdisciplinarity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Test theory (symmetry)</a:t>
            </a:r>
          </a:p>
          <a:p>
            <a:pPr marL="742950" marR="0" lvl="0" indent="-7429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Stationary world population</a:t>
            </a:r>
          </a:p>
          <a:p>
            <a:pPr marL="742950" marR="0" lvl="0" indent="-7429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New analytical tool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006" y="1200957"/>
            <a:ext cx="3200400" cy="1084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006" y="1200956"/>
            <a:ext cx="3200400" cy="108417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90540" y="2333256"/>
            <a:ext cx="3392735" cy="1107051"/>
            <a:chOff x="7890540" y="2333256"/>
            <a:chExt cx="3392735" cy="11070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540" y="2440122"/>
              <a:ext cx="1597589" cy="893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206" y="2333256"/>
              <a:ext cx="1476069" cy="110705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5398" t="23671" r="6244" b="5989"/>
          <a:stretch/>
        </p:blipFill>
        <p:spPr>
          <a:xfrm>
            <a:off x="8903611" y="3103250"/>
            <a:ext cx="1538247" cy="1351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9334" y="3595297"/>
            <a:ext cx="1993565" cy="237764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207006" y="5224810"/>
            <a:ext cx="1993565" cy="1514013"/>
            <a:chOff x="6410490" y="4886631"/>
            <a:chExt cx="1993565" cy="151401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/>
            <a:srcRect t="36323"/>
            <a:stretch/>
          </p:blipFill>
          <p:spPr>
            <a:xfrm>
              <a:off x="6410490" y="4886631"/>
              <a:ext cx="1993565" cy="151401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776330" y="5320471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Population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Life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1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284" y="2698991"/>
            <a:ext cx="415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9422" y="2698991"/>
            <a:ext cx="3969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8346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359518" y="1907227"/>
            <a:ext cx="785128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4572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 determine the age structure of a stationary population without knowing the age of any single individual within it.</a:t>
            </a:r>
          </a:p>
        </p:txBody>
      </p:sp>
    </p:spTree>
    <p:extLst>
      <p:ext uri="{BB962C8B-B14F-4D97-AF65-F5344CB8AC3E}">
        <p14:creationId xmlns:p14="http://schemas.microsoft.com/office/powerpoint/2010/main" val="313915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69068" y="1726532"/>
            <a:ext cx="9168064" cy="454793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763646" y="392543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875341" y="43706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848175" y="505640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58082" y="28546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94613" y="429440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78690" y="461926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145206" y="502833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223565" y="546146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776465" y="26139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846931" y="48999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64931" y="340807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2129519" y="453503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9479088" y="267014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059015" y="512458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768477" y="342813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781163" y="412596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216712" y="206856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328786" y="392142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111492" y="30671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40270" y="569809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9617635" y="389736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973099" y="282655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0047322" y="54374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9865124" y="247763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575024" y="349631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487700" y="423023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443364" y="491603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734154" y="285863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436949" y="241748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334835" y="47516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913384" y="445081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125508" y="218487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789277" y="21367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10038836" y="40738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844551" y="34963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316196" y="525292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9569512" y="21969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320639" y="561387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9674345" y="46513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9189913" y="573017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759635" y="30070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7209594" y="384923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423059" y="489598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232966" y="26942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529656" y="467540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188289" y="51085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1516932" y="537323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7615218" y="59868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423539" y="27784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457909" y="543740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188731" y="387330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1355487" y="41821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9186320" y="291879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766247" y="450696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3785772" y="34481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7309300" y="533714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020196" y="29308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974481" y="445883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979272" y="33880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775702" y="47917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9192519" y="37369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209720" y="198033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9622206" y="52769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6696808" y="19081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2406708" y="188007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5749762" y="385325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2018248" y="475561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7839807" y="563392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2831360" y="25819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260014" y="584247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4488268" y="42903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604139" y="291478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894930" y="228914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9385120" y="435857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419435" y="333589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765248" y="470749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484038" y="22530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4161596" y="574220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9249229" y="493609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405228" y="28385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3337151" y="33198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8027741" y="45230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8796038" y="583444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810482" y="30070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3613877" y="550558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6860678" y="516870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094448" y="568605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375965" y="561386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5001055" y="30912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182562" y="602695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7957373" y="387330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2606771" y="56259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9631488" y="282254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43763" y="481978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3256383" y="196830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8139479" y="544542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597712" y="32436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630701" y="40617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447124" y="33399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622049" y="48639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9770035" y="404976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5521162" y="21608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9189070" y="22329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274324" y="222096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2984224" y="219289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990394" y="433451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2704048" y="571814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8417323" y="594674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854044" y="31594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018004" y="581840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4163416" y="450696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2181655" y="322760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9988425" y="20485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9962636" y="4671396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693403" y="564595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6342764" y="502031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8061554" y="256586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739112" y="605502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9826745" y="52489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8668544" y="374095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1396056" y="332786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7602625" y="43625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8743901" y="449493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4567218" y="37971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3212824" y="43465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5340689" y="526094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3558290" y="593471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5950849" y="545344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4924855" y="22329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3250741" y="471150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6449416" y="382116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1880866" y="535719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9025898" y="327573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6918647" y="465936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411540" y="589861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979058" y="503234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4861154" y="412997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3259228" y="547751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8022008" y="3179480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6563018" y="228513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9838214" y="346823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362120" y="213273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9774606" y="54293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7847829" y="190413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2559108" y="3199534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5565278" y="417409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1689385" y="211669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7631259" y="350032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3585338" y="190413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5484603" y="491202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135342" y="5104532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1864824" y="3849239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9563309" y="188809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8550931" y="422221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5317793" y="395752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2248017" y="2609985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541564" y="2730301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3339438" y="3837207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9774608" y="5906638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3791744" y="3881323"/>
            <a:ext cx="138224" cy="1382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2808167" y="274709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Hypothetical Population</a:t>
            </a:r>
          </a:p>
        </p:txBody>
      </p:sp>
    </p:spTree>
    <p:extLst>
      <p:ext uri="{BB962C8B-B14F-4D97-AF65-F5344CB8AC3E}">
        <p14:creationId xmlns:p14="http://schemas.microsoft.com/office/powerpoint/2010/main" val="42262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1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5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83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87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99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3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07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1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15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7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1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5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9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3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1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1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5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1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71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75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1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83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87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91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195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9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1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5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19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3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1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7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1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5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39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1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43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47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1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51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4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55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1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59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1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2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63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1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67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0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71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2" dur="1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275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1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9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1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3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7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1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1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5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1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99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1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3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1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7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1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1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4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5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1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9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1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2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23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4" dur="1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27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8" dur="1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0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31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2" dur="1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4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35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6" dur="1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8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39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0" dur="1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43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4" dur="1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6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47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8" dur="1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0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51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2" dur="1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4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355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6" dur="1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8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9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0" dur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2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3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4" dur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6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7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0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71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2" dur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4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75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6" dur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8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79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0" dur="1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3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4" dur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7" dur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8" dur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1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2" dur="1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4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5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9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0" dur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2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03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4" dur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6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07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1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0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11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2" dur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4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15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6" dur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19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1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2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23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6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27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0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31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2" dur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4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35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6" dur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8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9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0" dur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2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3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7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0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1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2" dur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4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5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6" dur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8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9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2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3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4" dur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6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7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8" dur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0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1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2" dur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4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5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8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9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0" dur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2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483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4" dur="1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6" dur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87" dur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8" dur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0" dur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91" dur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2" dur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95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6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8" dur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499" dur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0" dur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2" dur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03" dur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6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07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8" dur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0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11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2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4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15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19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4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0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56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6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7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7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8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8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9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38135"/>
                                      </p:to>
                                    </p:animClr>
                                    <p:set>
                                      <p:cBhvr>
                                        <p:cTn id="59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0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0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1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1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1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4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3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64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196269</TotalTime>
  <Words>2670</Words>
  <Application>Microsoft Office PowerPoint</Application>
  <PresentationFormat>Widescreen</PresentationFormat>
  <Paragraphs>1209</Paragraphs>
  <Slides>74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Calibri</vt:lpstr>
      <vt:lpstr>Calibri Light</vt:lpstr>
      <vt:lpstr>Californian FB</vt:lpstr>
      <vt:lpstr>Cambria Math</vt:lpstr>
      <vt:lpstr>Concourse T2</vt:lpstr>
      <vt:lpstr>Helvetica</vt:lpstr>
      <vt:lpstr>Times New Roman</vt:lpstr>
      <vt:lpstr>Office Theme</vt:lpstr>
      <vt:lpstr>1_Office Theme</vt:lpstr>
      <vt:lpstr>4_Office Theme</vt:lpstr>
      <vt:lpstr>3_Office Theme</vt:lpstr>
      <vt:lpstr>Default Design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R. Carey</dc:creator>
  <cp:lastModifiedBy>James Carey</cp:lastModifiedBy>
  <cp:revision>1275</cp:revision>
  <cp:lastPrinted>2021-01-08T04:59:39Z</cp:lastPrinted>
  <dcterms:created xsi:type="dcterms:W3CDTF">2017-08-02T22:16:59Z</dcterms:created>
  <dcterms:modified xsi:type="dcterms:W3CDTF">2023-06-10T15:24:55Z</dcterms:modified>
</cp:coreProperties>
</file>